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xml" ContentType="application/vnd.openxmlformats-officedocument.presentationml.tags+xml"/>
  <Override PartName="/ppt/notesSlides/notesSlide5.xml" ContentType="application/vnd.openxmlformats-officedocument.presentationml.notesSlide+xml"/>
  <Override PartName="/ppt/tags/tag2.xml" ContentType="application/vnd.openxmlformats-officedocument.presentationml.tags+xml"/>
  <Override PartName="/ppt/notesSlides/notesSlide6.xml" ContentType="application/vnd.openxmlformats-officedocument.presentationml.notesSlide+xml"/>
  <Override PartName="/ppt/tags/tag3.xml" ContentType="application/vnd.openxmlformats-officedocument.presentationml.tags+xml"/>
  <Override PartName="/ppt/notesSlides/notesSlide7.xml" ContentType="application/vnd.openxmlformats-officedocument.presentationml.notesSlide+xml"/>
  <Override PartName="/ppt/tags/tag4.xml" ContentType="application/vnd.openxmlformats-officedocument.presentationml.tags+xml"/>
  <Override PartName="/ppt/notesSlides/notesSlide8.xml" ContentType="application/vnd.openxmlformats-officedocument.presentationml.notesSlide+xml"/>
  <Override PartName="/ppt/tags/tag5.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6.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7.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8.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9.xml" ContentType="application/vnd.openxmlformats-officedocument.presentationml.tag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tags/tag10.xml" ContentType="application/vnd.openxmlformats-officedocument.presentationml.tags+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tags/tag11.xml" ContentType="application/vnd.openxmlformats-officedocument.presentationml.tags+xml"/>
  <Override PartName="/ppt/notesSlides/notesSlide34.xml" ContentType="application/vnd.openxmlformats-officedocument.presentationml.notesSlide+xml"/>
  <Override PartName="/ppt/tags/tag12.xml" ContentType="application/vnd.openxmlformats-officedocument.presentationml.tags+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tags/tag13.xml" ContentType="application/vnd.openxmlformats-officedocument.presentationml.tags+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tags/tag14.xml" ContentType="application/vnd.openxmlformats-officedocument.presentationml.tags+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60"/>
  </p:notesMasterIdLst>
  <p:sldIdLst>
    <p:sldId id="256" r:id="rId2"/>
    <p:sldId id="272" r:id="rId3"/>
    <p:sldId id="273" r:id="rId4"/>
    <p:sldId id="274" r:id="rId5"/>
    <p:sldId id="271" r:id="rId6"/>
    <p:sldId id="270" r:id="rId7"/>
    <p:sldId id="277" r:id="rId8"/>
    <p:sldId id="278" r:id="rId9"/>
    <p:sldId id="367" r:id="rId10"/>
    <p:sldId id="257" r:id="rId11"/>
    <p:sldId id="263" r:id="rId12"/>
    <p:sldId id="266" r:id="rId13"/>
    <p:sldId id="262" r:id="rId14"/>
    <p:sldId id="267" r:id="rId15"/>
    <p:sldId id="268" r:id="rId16"/>
    <p:sldId id="269" r:id="rId17"/>
    <p:sldId id="281" r:id="rId18"/>
    <p:sldId id="282" r:id="rId19"/>
    <p:sldId id="283" r:id="rId20"/>
    <p:sldId id="284" r:id="rId21"/>
    <p:sldId id="279" r:id="rId22"/>
    <p:sldId id="285" r:id="rId23"/>
    <p:sldId id="286" r:id="rId24"/>
    <p:sldId id="287" r:id="rId25"/>
    <p:sldId id="288" r:id="rId26"/>
    <p:sldId id="289" r:id="rId27"/>
    <p:sldId id="290" r:id="rId28"/>
    <p:sldId id="291" r:id="rId29"/>
    <p:sldId id="292" r:id="rId30"/>
    <p:sldId id="295" r:id="rId31"/>
    <p:sldId id="296" r:id="rId32"/>
    <p:sldId id="297" r:id="rId33"/>
    <p:sldId id="298" r:id="rId34"/>
    <p:sldId id="375" r:id="rId35"/>
    <p:sldId id="311" r:id="rId36"/>
    <p:sldId id="308" r:id="rId37"/>
    <p:sldId id="312" r:id="rId38"/>
    <p:sldId id="313" r:id="rId39"/>
    <p:sldId id="314" r:id="rId40"/>
    <p:sldId id="315" r:id="rId41"/>
    <p:sldId id="316" r:id="rId42"/>
    <p:sldId id="317" r:id="rId43"/>
    <p:sldId id="318" r:id="rId44"/>
    <p:sldId id="305" r:id="rId45"/>
    <p:sldId id="304" r:id="rId46"/>
    <p:sldId id="306" r:id="rId47"/>
    <p:sldId id="307" r:id="rId48"/>
    <p:sldId id="319" r:id="rId49"/>
    <p:sldId id="376" r:id="rId50"/>
    <p:sldId id="320" r:id="rId51"/>
    <p:sldId id="321" r:id="rId52"/>
    <p:sldId id="374" r:id="rId53"/>
    <p:sldId id="322" r:id="rId54"/>
    <p:sldId id="377" r:id="rId55"/>
    <p:sldId id="372" r:id="rId56"/>
    <p:sldId id="327" r:id="rId57"/>
    <p:sldId id="378" r:id="rId58"/>
    <p:sldId id="366" r:id="rId5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8AD5BD88-AC6A-4F62-A8D2-C1DD6354E13F}">
          <p14:sldIdLst>
            <p14:sldId id="256"/>
            <p14:sldId id="272"/>
            <p14:sldId id="273"/>
            <p14:sldId id="274"/>
            <p14:sldId id="271"/>
            <p14:sldId id="270"/>
            <p14:sldId id="277"/>
            <p14:sldId id="278"/>
            <p14:sldId id="367"/>
            <p14:sldId id="257"/>
            <p14:sldId id="263"/>
            <p14:sldId id="266"/>
            <p14:sldId id="262"/>
            <p14:sldId id="267"/>
            <p14:sldId id="268"/>
            <p14:sldId id="269"/>
            <p14:sldId id="281"/>
            <p14:sldId id="282"/>
            <p14:sldId id="283"/>
            <p14:sldId id="284"/>
            <p14:sldId id="279"/>
            <p14:sldId id="285"/>
            <p14:sldId id="286"/>
            <p14:sldId id="287"/>
            <p14:sldId id="288"/>
            <p14:sldId id="289"/>
            <p14:sldId id="290"/>
            <p14:sldId id="291"/>
            <p14:sldId id="292"/>
            <p14:sldId id="295"/>
            <p14:sldId id="296"/>
            <p14:sldId id="297"/>
            <p14:sldId id="298"/>
            <p14:sldId id="375"/>
            <p14:sldId id="311"/>
            <p14:sldId id="308"/>
            <p14:sldId id="312"/>
            <p14:sldId id="313"/>
            <p14:sldId id="314"/>
            <p14:sldId id="315"/>
            <p14:sldId id="316"/>
            <p14:sldId id="317"/>
            <p14:sldId id="318"/>
            <p14:sldId id="305"/>
            <p14:sldId id="304"/>
            <p14:sldId id="306"/>
            <p14:sldId id="307"/>
            <p14:sldId id="319"/>
            <p14:sldId id="376"/>
            <p14:sldId id="320"/>
            <p14:sldId id="321"/>
            <p14:sldId id="374"/>
            <p14:sldId id="322"/>
            <p14:sldId id="377"/>
            <p14:sldId id="372"/>
            <p14:sldId id="327"/>
            <p14:sldId id="378"/>
            <p14:sldId id="366"/>
          </p14:sldIdLst>
        </p14:section>
        <p14:section name="Untitled Section" id="{4E3C357A-70C6-4201-A0F8-1224C427207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DB338"/>
    <a:srgbClr val="02519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notesView">
  <p:normalViewPr>
    <p:restoredLeft sz="14995" autoAdjust="0"/>
    <p:restoredTop sz="95663" autoAdjust="0"/>
  </p:normalViewPr>
  <p:slideViewPr>
    <p:cSldViewPr snapToGrid="0">
      <p:cViewPr varScale="1">
        <p:scale>
          <a:sx n="95" d="100"/>
          <a:sy n="95" d="100"/>
        </p:scale>
        <p:origin x="104" y="300"/>
      </p:cViewPr>
      <p:guideLst/>
    </p:cSldViewPr>
  </p:slideViewPr>
  <p:notesTextViewPr>
    <p:cViewPr>
      <p:scale>
        <a:sx n="3" d="2"/>
        <a:sy n="3" d="2"/>
      </p:scale>
      <p:origin x="0" y="0"/>
    </p:cViewPr>
  </p:notesTextViewPr>
  <p:notesViewPr>
    <p:cSldViewPr snapToGrid="0">
      <p:cViewPr varScale="1">
        <p:scale>
          <a:sx n="83" d="100"/>
          <a:sy n="83" d="100"/>
        </p:scale>
        <p:origin x="716" y="6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137139-2868-416E-93C3-21C23E1C7BF6}" type="datetimeFigureOut">
              <a:rPr lang="en-US" smtClean="0"/>
              <a:t>9/6/2024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C19D540-E03D-4B0E-9D98-EB623EA06AD2}" type="slidenum">
              <a:rPr lang="en-US" smtClean="0"/>
              <a:t>‹#›</a:t>
            </a:fld>
            <a:endParaRPr lang="en-US"/>
          </a:p>
        </p:txBody>
      </p:sp>
    </p:spTree>
    <p:extLst>
      <p:ext uri="{BB962C8B-B14F-4D97-AF65-F5344CB8AC3E}">
        <p14:creationId xmlns:p14="http://schemas.microsoft.com/office/powerpoint/2010/main" val="10806047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Good afternoon esteemed researchers of ECOOP 2024, my name is Henry Allard, and I’m an undergraduate computer science researcher at Iowa State University working under Dr. </a:t>
            </a:r>
            <a:r>
              <a:rPr lang="en-US" dirty="0" err="1"/>
              <a:t>Liyi</a:t>
            </a:r>
            <a:r>
              <a:rPr lang="en-US" dirty="0"/>
              <a:t> Li. Unfortunately, Dr. Li couldn’t attend ECOOP this year, so please accept me as a willing sacrifice in his stead. I will be presenting his research paper titled: </a:t>
            </a:r>
            <a:r>
              <a:rPr lang="en-US" dirty="0" err="1"/>
              <a:t>Qafny</a:t>
            </a:r>
            <a:r>
              <a:rPr lang="en-US" dirty="0"/>
              <a:t>: A Quantum Program Verifier.</a:t>
            </a:r>
          </a:p>
        </p:txBody>
      </p:sp>
      <p:sp>
        <p:nvSpPr>
          <p:cNvPr id="4" name="Slide Number Placeholder 3"/>
          <p:cNvSpPr>
            <a:spLocks noGrp="1"/>
          </p:cNvSpPr>
          <p:nvPr>
            <p:ph type="sldNum" sz="quarter" idx="5"/>
          </p:nvPr>
        </p:nvSpPr>
        <p:spPr/>
        <p:txBody>
          <a:bodyPr/>
          <a:lstStyle/>
          <a:p>
            <a:fld id="{1C19D540-E03D-4B0E-9D98-EB623EA06AD2}" type="slidenum">
              <a:rPr lang="en-US" smtClean="0"/>
              <a:t>1</a:t>
            </a:fld>
            <a:endParaRPr lang="en-US"/>
          </a:p>
        </p:txBody>
      </p:sp>
    </p:spTree>
    <p:extLst>
      <p:ext uri="{BB962C8B-B14F-4D97-AF65-F5344CB8AC3E}">
        <p14:creationId xmlns:p14="http://schemas.microsoft.com/office/powerpoint/2010/main" val="31332526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C19D540-E03D-4B0E-9D98-EB623EA06AD2}" type="slidenum">
              <a:rPr lang="en-US" smtClean="0"/>
              <a:t>10</a:t>
            </a:fld>
            <a:endParaRPr lang="en-US"/>
          </a:p>
        </p:txBody>
      </p:sp>
    </p:spTree>
    <p:extLst>
      <p:ext uri="{BB962C8B-B14F-4D97-AF65-F5344CB8AC3E}">
        <p14:creationId xmlns:p14="http://schemas.microsoft.com/office/powerpoint/2010/main" val="8453539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C19D540-E03D-4B0E-9D98-EB623EA06AD2}" type="slidenum">
              <a:rPr lang="en-US" smtClean="0"/>
              <a:t>11</a:t>
            </a:fld>
            <a:endParaRPr lang="en-US"/>
          </a:p>
        </p:txBody>
      </p:sp>
    </p:spTree>
    <p:extLst>
      <p:ext uri="{BB962C8B-B14F-4D97-AF65-F5344CB8AC3E}">
        <p14:creationId xmlns:p14="http://schemas.microsoft.com/office/powerpoint/2010/main" val="24307405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C19D540-E03D-4B0E-9D98-EB623EA06AD2}" type="slidenum">
              <a:rPr lang="en-US" smtClean="0"/>
              <a:t>12</a:t>
            </a:fld>
            <a:endParaRPr lang="en-US"/>
          </a:p>
        </p:txBody>
      </p:sp>
    </p:spTree>
    <p:extLst>
      <p:ext uri="{BB962C8B-B14F-4D97-AF65-F5344CB8AC3E}">
        <p14:creationId xmlns:p14="http://schemas.microsoft.com/office/powerpoint/2010/main" val="16575758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C19D540-E03D-4B0E-9D98-EB623EA06AD2}" type="slidenum">
              <a:rPr lang="en-US" smtClean="0"/>
              <a:t>13</a:t>
            </a:fld>
            <a:endParaRPr lang="en-US"/>
          </a:p>
        </p:txBody>
      </p:sp>
    </p:spTree>
    <p:extLst>
      <p:ext uri="{BB962C8B-B14F-4D97-AF65-F5344CB8AC3E}">
        <p14:creationId xmlns:p14="http://schemas.microsoft.com/office/powerpoint/2010/main" val="7115788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C19D540-E03D-4B0E-9D98-EB623EA06AD2}" type="slidenum">
              <a:rPr lang="en-US" smtClean="0"/>
              <a:t>14</a:t>
            </a:fld>
            <a:endParaRPr lang="en-US"/>
          </a:p>
        </p:txBody>
      </p:sp>
    </p:spTree>
    <p:extLst>
      <p:ext uri="{BB962C8B-B14F-4D97-AF65-F5344CB8AC3E}">
        <p14:creationId xmlns:p14="http://schemas.microsoft.com/office/powerpoint/2010/main" val="34444935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C19D540-E03D-4B0E-9D98-EB623EA06AD2}" type="slidenum">
              <a:rPr lang="en-US" smtClean="0"/>
              <a:t>15</a:t>
            </a:fld>
            <a:endParaRPr lang="en-US"/>
          </a:p>
        </p:txBody>
      </p:sp>
    </p:spTree>
    <p:extLst>
      <p:ext uri="{BB962C8B-B14F-4D97-AF65-F5344CB8AC3E}">
        <p14:creationId xmlns:p14="http://schemas.microsoft.com/office/powerpoint/2010/main" val="5802643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C19D540-E03D-4B0E-9D98-EB623EA06AD2}" type="slidenum">
              <a:rPr lang="en-US" smtClean="0"/>
              <a:t>16</a:t>
            </a:fld>
            <a:endParaRPr lang="en-US"/>
          </a:p>
        </p:txBody>
      </p:sp>
    </p:spTree>
    <p:extLst>
      <p:ext uri="{BB962C8B-B14F-4D97-AF65-F5344CB8AC3E}">
        <p14:creationId xmlns:p14="http://schemas.microsoft.com/office/powerpoint/2010/main" val="4523747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We’re about to go into depth with an example, but we must first cover some background. On this slide you can see a qubit represented in vector, and </a:t>
            </a:r>
            <a:r>
              <a:rPr lang="en-US" dirty="0" err="1"/>
              <a:t>dirac</a:t>
            </a:r>
            <a:r>
              <a:rPr lang="en-US" dirty="0"/>
              <a:t> notation. Finally, you can also see that the two amplitudes of a qubit have a unit norm. </a:t>
            </a:r>
          </a:p>
        </p:txBody>
      </p:sp>
      <p:sp>
        <p:nvSpPr>
          <p:cNvPr id="4" name="Slide Number Placeholder 3"/>
          <p:cNvSpPr>
            <a:spLocks noGrp="1"/>
          </p:cNvSpPr>
          <p:nvPr>
            <p:ph type="sldNum" sz="quarter" idx="5"/>
          </p:nvPr>
        </p:nvSpPr>
        <p:spPr/>
        <p:txBody>
          <a:bodyPr/>
          <a:lstStyle/>
          <a:p>
            <a:fld id="{1C19D540-E03D-4B0E-9D98-EB623EA06AD2}" type="slidenum">
              <a:rPr lang="en-US" smtClean="0"/>
              <a:t>17</a:t>
            </a:fld>
            <a:endParaRPr lang="en-US"/>
          </a:p>
        </p:txBody>
      </p:sp>
    </p:spTree>
    <p:extLst>
      <p:ext uri="{BB962C8B-B14F-4D97-AF65-F5344CB8AC3E}">
        <p14:creationId xmlns:p14="http://schemas.microsoft.com/office/powerpoint/2010/main" val="41797331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Qubits (the smallest unit of quantum information) are typically represented as a pair of amplitudes that represent the probability that (when measured) the qubit is a 0 (alpha) or a 1 (beta). As a probability-analogy, their squares need to add up to 1. As such, we represent qubits as a “mix” between two different “states” or basis-</a:t>
            </a:r>
            <a:r>
              <a:rPr lang="en-US" dirty="0" err="1"/>
              <a:t>kets</a:t>
            </a:r>
            <a:r>
              <a:rPr lang="en-US" dirty="0"/>
              <a:t>, represented as pipe 0 right angle and pipe 1 right angle. This is called Dirac Notation.</a:t>
            </a:r>
          </a:p>
        </p:txBody>
      </p:sp>
      <p:sp>
        <p:nvSpPr>
          <p:cNvPr id="4" name="Slide Number Placeholder 3"/>
          <p:cNvSpPr>
            <a:spLocks noGrp="1"/>
          </p:cNvSpPr>
          <p:nvPr>
            <p:ph type="sldNum" sz="quarter" idx="5"/>
          </p:nvPr>
        </p:nvSpPr>
        <p:spPr/>
        <p:txBody>
          <a:bodyPr/>
          <a:lstStyle/>
          <a:p>
            <a:fld id="{1C19D540-E03D-4B0E-9D98-EB623EA06AD2}" type="slidenum">
              <a:rPr lang="en-US" smtClean="0"/>
              <a:t>18</a:t>
            </a:fld>
            <a:endParaRPr lang="en-US"/>
          </a:p>
        </p:txBody>
      </p:sp>
    </p:spTree>
    <p:extLst>
      <p:ext uri="{BB962C8B-B14F-4D97-AF65-F5344CB8AC3E}">
        <p14:creationId xmlns:p14="http://schemas.microsoft.com/office/powerpoint/2010/main" val="41164261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these amplitudes don’t need to be a one or zero, they can be any real number in between. In fact, if the amplitudes are both 1 over square root 2, this is said to be in the “plus” state, that is pipe, plus, right angle. You can expand this out to an n-qubit system represented by a length 2^n vector.</a:t>
            </a:r>
          </a:p>
        </p:txBody>
      </p:sp>
      <p:sp>
        <p:nvSpPr>
          <p:cNvPr id="4" name="Slide Number Placeholder 3"/>
          <p:cNvSpPr>
            <a:spLocks noGrp="1"/>
          </p:cNvSpPr>
          <p:nvPr>
            <p:ph type="sldNum" sz="quarter" idx="5"/>
          </p:nvPr>
        </p:nvSpPr>
        <p:spPr/>
        <p:txBody>
          <a:bodyPr/>
          <a:lstStyle/>
          <a:p>
            <a:fld id="{1C19D540-E03D-4B0E-9D98-EB623EA06AD2}" type="slidenum">
              <a:rPr lang="en-US" smtClean="0"/>
              <a:t>19</a:t>
            </a:fld>
            <a:endParaRPr lang="en-US"/>
          </a:p>
        </p:txBody>
      </p:sp>
    </p:spTree>
    <p:extLst>
      <p:ext uri="{BB962C8B-B14F-4D97-AF65-F5344CB8AC3E}">
        <p14:creationId xmlns:p14="http://schemas.microsoft.com/office/powerpoint/2010/main" val="42717224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See First few paragraphs in the paper, explain briefly what is quantum computers with its features:</a:t>
            </a:r>
          </a:p>
          <a:p>
            <a:r>
              <a:rPr lang="en-US" dirty="0"/>
              <a:t>Quantum computers can be used to program substantially faster algorithms than those written for classical computers. </a:t>
            </a:r>
          </a:p>
        </p:txBody>
      </p:sp>
      <p:sp>
        <p:nvSpPr>
          <p:cNvPr id="4" name="Slide Number Placeholder 3"/>
          <p:cNvSpPr>
            <a:spLocks noGrp="1"/>
          </p:cNvSpPr>
          <p:nvPr>
            <p:ph type="sldNum" sz="quarter" idx="5"/>
          </p:nvPr>
        </p:nvSpPr>
        <p:spPr/>
        <p:txBody>
          <a:bodyPr/>
          <a:lstStyle/>
          <a:p>
            <a:fld id="{1C19D540-E03D-4B0E-9D98-EB623EA06AD2}" type="slidenum">
              <a:rPr lang="en-US" smtClean="0"/>
              <a:t>2</a:t>
            </a:fld>
            <a:endParaRPr lang="en-US"/>
          </a:p>
        </p:txBody>
      </p:sp>
    </p:spTree>
    <p:extLst>
      <p:ext uri="{BB962C8B-B14F-4D97-AF65-F5344CB8AC3E}">
        <p14:creationId xmlns:p14="http://schemas.microsoft.com/office/powerpoint/2010/main" val="34950319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Hadamard transforms to and from superpositions, where the amplitudes aren’t zero or one, and instead are both real numbers between.</a:t>
            </a:r>
          </a:p>
        </p:txBody>
      </p:sp>
      <p:sp>
        <p:nvSpPr>
          <p:cNvPr id="4" name="Slide Number Placeholder 3"/>
          <p:cNvSpPr>
            <a:spLocks noGrp="1"/>
          </p:cNvSpPr>
          <p:nvPr>
            <p:ph type="sldNum" sz="quarter" idx="5"/>
          </p:nvPr>
        </p:nvSpPr>
        <p:spPr/>
        <p:txBody>
          <a:bodyPr/>
          <a:lstStyle/>
          <a:p>
            <a:fld id="{1C19D540-E03D-4B0E-9D98-EB623EA06AD2}" type="slidenum">
              <a:rPr lang="en-US" smtClean="0"/>
              <a:t>20</a:t>
            </a:fld>
            <a:endParaRPr lang="en-US"/>
          </a:p>
        </p:txBody>
      </p:sp>
    </p:spTree>
    <p:extLst>
      <p:ext uri="{BB962C8B-B14F-4D97-AF65-F5344CB8AC3E}">
        <p14:creationId xmlns:p14="http://schemas.microsoft.com/office/powerpoint/2010/main" val="414741258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C19D540-E03D-4B0E-9D98-EB623EA06AD2}" type="slidenum">
              <a:rPr lang="en-US" smtClean="0"/>
              <a:t>21</a:t>
            </a:fld>
            <a:endParaRPr lang="en-US"/>
          </a:p>
        </p:txBody>
      </p:sp>
    </p:spTree>
    <p:extLst>
      <p:ext uri="{BB962C8B-B14F-4D97-AF65-F5344CB8AC3E}">
        <p14:creationId xmlns:p14="http://schemas.microsoft.com/office/powerpoint/2010/main" val="312794978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C19D540-E03D-4B0E-9D98-EB623EA06AD2}" type="slidenum">
              <a:rPr lang="en-US" smtClean="0"/>
              <a:t>22</a:t>
            </a:fld>
            <a:endParaRPr lang="en-US"/>
          </a:p>
        </p:txBody>
      </p:sp>
    </p:spTree>
    <p:extLst>
      <p:ext uri="{BB962C8B-B14F-4D97-AF65-F5344CB8AC3E}">
        <p14:creationId xmlns:p14="http://schemas.microsoft.com/office/powerpoint/2010/main" val="384248697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C19D540-E03D-4B0E-9D98-EB623EA06AD2}" type="slidenum">
              <a:rPr lang="en-US" smtClean="0"/>
              <a:t>23</a:t>
            </a:fld>
            <a:endParaRPr lang="en-US"/>
          </a:p>
        </p:txBody>
      </p:sp>
    </p:spTree>
    <p:extLst>
      <p:ext uri="{BB962C8B-B14F-4D97-AF65-F5344CB8AC3E}">
        <p14:creationId xmlns:p14="http://schemas.microsoft.com/office/powerpoint/2010/main" val="75061625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C19D540-E03D-4B0E-9D98-EB623EA06AD2}" type="slidenum">
              <a:rPr lang="en-US" smtClean="0"/>
              <a:t>24</a:t>
            </a:fld>
            <a:endParaRPr lang="en-US"/>
          </a:p>
        </p:txBody>
      </p:sp>
    </p:spTree>
    <p:extLst>
      <p:ext uri="{BB962C8B-B14F-4D97-AF65-F5344CB8AC3E}">
        <p14:creationId xmlns:p14="http://schemas.microsoft.com/office/powerpoint/2010/main" val="50913500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C19D540-E03D-4B0E-9D98-EB623EA06AD2}" type="slidenum">
              <a:rPr lang="en-US" smtClean="0"/>
              <a:t>25</a:t>
            </a:fld>
            <a:endParaRPr lang="en-US"/>
          </a:p>
        </p:txBody>
      </p:sp>
    </p:spTree>
    <p:extLst>
      <p:ext uri="{BB962C8B-B14F-4D97-AF65-F5344CB8AC3E}">
        <p14:creationId xmlns:p14="http://schemas.microsoft.com/office/powerpoint/2010/main" val="367684303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C19D540-E03D-4B0E-9D98-EB623EA06AD2}" type="slidenum">
              <a:rPr lang="en-US" smtClean="0"/>
              <a:t>26</a:t>
            </a:fld>
            <a:endParaRPr lang="en-US"/>
          </a:p>
        </p:txBody>
      </p:sp>
    </p:spTree>
    <p:extLst>
      <p:ext uri="{BB962C8B-B14F-4D97-AF65-F5344CB8AC3E}">
        <p14:creationId xmlns:p14="http://schemas.microsoft.com/office/powerpoint/2010/main" val="45803197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C19D540-E03D-4B0E-9D98-EB623EA06AD2}" type="slidenum">
              <a:rPr lang="en-US" smtClean="0"/>
              <a:t>27</a:t>
            </a:fld>
            <a:endParaRPr lang="en-US"/>
          </a:p>
        </p:txBody>
      </p:sp>
    </p:spTree>
    <p:extLst>
      <p:ext uri="{BB962C8B-B14F-4D97-AF65-F5344CB8AC3E}">
        <p14:creationId xmlns:p14="http://schemas.microsoft.com/office/powerpoint/2010/main" val="297292899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C19D540-E03D-4B0E-9D98-EB623EA06AD2}" type="slidenum">
              <a:rPr lang="en-US" smtClean="0"/>
              <a:t>28</a:t>
            </a:fld>
            <a:endParaRPr lang="en-US"/>
          </a:p>
        </p:txBody>
      </p:sp>
    </p:spTree>
    <p:extLst>
      <p:ext uri="{BB962C8B-B14F-4D97-AF65-F5344CB8AC3E}">
        <p14:creationId xmlns:p14="http://schemas.microsoft.com/office/powerpoint/2010/main" val="136637775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Example: Bell Pair, takes in two qubits (both 0) and transforms them into superposition where the first qubit is equal to the second. The output cannot be written as open parentheses a </a:t>
            </a:r>
            <a:r>
              <a:rPr lang="en-US" dirty="0" err="1"/>
              <a:t>ket</a:t>
            </a:r>
            <a:r>
              <a:rPr lang="en-US" dirty="0"/>
              <a:t> zero plus b </a:t>
            </a:r>
            <a:r>
              <a:rPr lang="en-US" dirty="0" err="1"/>
              <a:t>ket</a:t>
            </a:r>
            <a:r>
              <a:rPr lang="en-US" dirty="0"/>
              <a:t> one close parentheses tensor with open parentheses c </a:t>
            </a:r>
            <a:r>
              <a:rPr lang="en-US" dirty="0" err="1"/>
              <a:t>ket</a:t>
            </a:r>
            <a:r>
              <a:rPr lang="en-US" dirty="0"/>
              <a:t> zero plus d </a:t>
            </a:r>
            <a:r>
              <a:rPr lang="en-US" dirty="0" err="1"/>
              <a:t>ket</a:t>
            </a:r>
            <a:r>
              <a:rPr lang="en-US" dirty="0"/>
              <a:t> 1 close parentheses. It must be written as </a:t>
            </a:r>
            <a:r>
              <a:rPr lang="en-US" dirty="0" err="1"/>
              <a:t>ket</a:t>
            </a:r>
            <a:r>
              <a:rPr lang="en-US" dirty="0"/>
              <a:t> zero </a:t>
            </a:r>
            <a:r>
              <a:rPr lang="en-US" dirty="0" err="1"/>
              <a:t>zero</a:t>
            </a:r>
            <a:r>
              <a:rPr lang="en-US" dirty="0"/>
              <a:t> plus </a:t>
            </a:r>
            <a:r>
              <a:rPr lang="en-US" dirty="0" err="1"/>
              <a:t>ket</a:t>
            </a:r>
            <a:r>
              <a:rPr lang="en-US" dirty="0"/>
              <a:t> one </a:t>
            </a:r>
            <a:r>
              <a:rPr lang="en-US" dirty="0" err="1"/>
              <a:t>one</a:t>
            </a:r>
            <a:r>
              <a:rPr lang="en-US" dirty="0"/>
              <a:t> all over square root 2. Why is that?</a:t>
            </a:r>
          </a:p>
        </p:txBody>
      </p:sp>
      <p:sp>
        <p:nvSpPr>
          <p:cNvPr id="4" name="Slide Number Placeholder 3"/>
          <p:cNvSpPr>
            <a:spLocks noGrp="1"/>
          </p:cNvSpPr>
          <p:nvPr>
            <p:ph type="sldNum" sz="quarter" idx="5"/>
          </p:nvPr>
        </p:nvSpPr>
        <p:spPr/>
        <p:txBody>
          <a:bodyPr/>
          <a:lstStyle/>
          <a:p>
            <a:fld id="{1C19D540-E03D-4B0E-9D98-EB623EA06AD2}" type="slidenum">
              <a:rPr lang="en-US" smtClean="0"/>
              <a:t>29</a:t>
            </a:fld>
            <a:endParaRPr lang="en-US"/>
          </a:p>
        </p:txBody>
      </p:sp>
    </p:spTree>
    <p:extLst>
      <p:ext uri="{BB962C8B-B14F-4D97-AF65-F5344CB8AC3E}">
        <p14:creationId xmlns:p14="http://schemas.microsoft.com/office/powerpoint/2010/main" val="12010288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the key </a:t>
            </a:r>
            <a:r>
              <a:rPr lang="en-US" dirty="0" err="1"/>
              <a:t>advantanges</a:t>
            </a:r>
            <a:r>
              <a:rPr lang="en-US" dirty="0"/>
              <a:t> and prospects of quantum computers.</a:t>
            </a:r>
          </a:p>
          <a:p>
            <a:r>
              <a:rPr lang="en-US" dirty="0"/>
              <a:t>First, some background for the project:</a:t>
            </a:r>
          </a:p>
          <a:p>
            <a:r>
              <a:rPr lang="en-US" dirty="0"/>
              <a:t>The research community at large has seen an increased focus on Quantum computers in recent years. (here are a few news articles, ranging from informative to sensationalist) But why is that? Quantum computers can be used to program substantially faster algorithms than those written for classical computers. They will unlock speedups of orders of magnitudes for complex problems such as cryptography, gene folding, and data processing (artificial intelligence).</a:t>
            </a:r>
          </a:p>
        </p:txBody>
      </p:sp>
      <p:sp>
        <p:nvSpPr>
          <p:cNvPr id="4" name="Slide Number Placeholder 3"/>
          <p:cNvSpPr>
            <a:spLocks noGrp="1"/>
          </p:cNvSpPr>
          <p:nvPr>
            <p:ph type="sldNum" sz="quarter" idx="5"/>
          </p:nvPr>
        </p:nvSpPr>
        <p:spPr/>
        <p:txBody>
          <a:bodyPr/>
          <a:lstStyle/>
          <a:p>
            <a:fld id="{1C19D540-E03D-4B0E-9D98-EB623EA06AD2}" type="slidenum">
              <a:rPr lang="en-US" smtClean="0"/>
              <a:t>3</a:t>
            </a:fld>
            <a:endParaRPr lang="en-US"/>
          </a:p>
        </p:txBody>
      </p:sp>
    </p:spTree>
    <p:extLst>
      <p:ext uri="{BB962C8B-B14F-4D97-AF65-F5344CB8AC3E}">
        <p14:creationId xmlns:p14="http://schemas.microsoft.com/office/powerpoint/2010/main" val="264411432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has to do with how Bell Pair works. The first position in each </a:t>
            </a:r>
            <a:r>
              <a:rPr lang="en-US" dirty="0" err="1"/>
              <a:t>ket</a:t>
            </a:r>
            <a:r>
              <a:rPr lang="en-US" dirty="0"/>
              <a:t> is the first qubit</a:t>
            </a:r>
          </a:p>
        </p:txBody>
      </p:sp>
      <p:sp>
        <p:nvSpPr>
          <p:cNvPr id="4" name="Slide Number Placeholder 3"/>
          <p:cNvSpPr>
            <a:spLocks noGrp="1"/>
          </p:cNvSpPr>
          <p:nvPr>
            <p:ph type="sldNum" sz="quarter" idx="5"/>
          </p:nvPr>
        </p:nvSpPr>
        <p:spPr/>
        <p:txBody>
          <a:bodyPr/>
          <a:lstStyle/>
          <a:p>
            <a:fld id="{1C19D540-E03D-4B0E-9D98-EB623EA06AD2}" type="slidenum">
              <a:rPr lang="en-US" smtClean="0"/>
              <a:t>30</a:t>
            </a:fld>
            <a:endParaRPr lang="en-US"/>
          </a:p>
        </p:txBody>
      </p:sp>
    </p:spTree>
    <p:extLst>
      <p:ext uri="{BB962C8B-B14F-4D97-AF65-F5344CB8AC3E}">
        <p14:creationId xmlns:p14="http://schemas.microsoft.com/office/powerpoint/2010/main" val="116976783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second is the second qubit. The addition sign denotes that only these two </a:t>
            </a:r>
            <a:r>
              <a:rPr lang="en-US" dirty="0" err="1"/>
              <a:t>ket</a:t>
            </a:r>
            <a:r>
              <a:rPr lang="en-US" dirty="0"/>
              <a:t> (i.e. zero </a:t>
            </a:r>
            <a:r>
              <a:rPr lang="en-US" dirty="0" err="1"/>
              <a:t>zero</a:t>
            </a:r>
            <a:r>
              <a:rPr lang="en-US" dirty="0"/>
              <a:t> or one one) can exist upon termination of this program. How can we figure out which state actually exists?</a:t>
            </a:r>
          </a:p>
        </p:txBody>
      </p:sp>
      <p:sp>
        <p:nvSpPr>
          <p:cNvPr id="4" name="Slide Number Placeholder 3"/>
          <p:cNvSpPr>
            <a:spLocks noGrp="1"/>
          </p:cNvSpPr>
          <p:nvPr>
            <p:ph type="sldNum" sz="quarter" idx="5"/>
          </p:nvPr>
        </p:nvSpPr>
        <p:spPr/>
        <p:txBody>
          <a:bodyPr/>
          <a:lstStyle/>
          <a:p>
            <a:fld id="{1C19D540-E03D-4B0E-9D98-EB623EA06AD2}" type="slidenum">
              <a:rPr lang="en-US" smtClean="0"/>
              <a:t>31</a:t>
            </a:fld>
            <a:endParaRPr lang="en-US"/>
          </a:p>
        </p:txBody>
      </p:sp>
    </p:spTree>
    <p:extLst>
      <p:ext uri="{BB962C8B-B14F-4D97-AF65-F5344CB8AC3E}">
        <p14:creationId xmlns:p14="http://schemas.microsoft.com/office/powerpoint/2010/main" val="127239838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By measuring the first qubit. If the result of measuring the first qubit is a zero, that must mean the second qubit is zero. Likewise, if the result of measuring the first qubit is a one, that must mean the second qubit is a one.</a:t>
            </a:r>
          </a:p>
        </p:txBody>
      </p:sp>
      <p:sp>
        <p:nvSpPr>
          <p:cNvPr id="4" name="Slide Number Placeholder 3"/>
          <p:cNvSpPr>
            <a:spLocks noGrp="1"/>
          </p:cNvSpPr>
          <p:nvPr>
            <p:ph type="sldNum" sz="quarter" idx="5"/>
          </p:nvPr>
        </p:nvSpPr>
        <p:spPr/>
        <p:txBody>
          <a:bodyPr/>
          <a:lstStyle/>
          <a:p>
            <a:fld id="{1C19D540-E03D-4B0E-9D98-EB623EA06AD2}" type="slidenum">
              <a:rPr lang="en-US" smtClean="0"/>
              <a:t>32</a:t>
            </a:fld>
            <a:endParaRPr lang="en-US"/>
          </a:p>
        </p:txBody>
      </p:sp>
    </p:spTree>
    <p:extLst>
      <p:ext uri="{BB962C8B-B14F-4D97-AF65-F5344CB8AC3E}">
        <p14:creationId xmlns:p14="http://schemas.microsoft.com/office/powerpoint/2010/main" val="164337167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Again, reiterating, if the measurement of the first qubit is a zero, the second qubit cannot be one and vice versa.</a:t>
            </a:r>
          </a:p>
        </p:txBody>
      </p:sp>
      <p:sp>
        <p:nvSpPr>
          <p:cNvPr id="4" name="Slide Number Placeholder 3"/>
          <p:cNvSpPr>
            <a:spLocks noGrp="1"/>
          </p:cNvSpPr>
          <p:nvPr>
            <p:ph type="sldNum" sz="quarter" idx="5"/>
          </p:nvPr>
        </p:nvSpPr>
        <p:spPr/>
        <p:txBody>
          <a:bodyPr/>
          <a:lstStyle/>
          <a:p>
            <a:fld id="{1C19D540-E03D-4B0E-9D98-EB623EA06AD2}" type="slidenum">
              <a:rPr lang="en-US" smtClean="0"/>
              <a:t>33</a:t>
            </a:fld>
            <a:endParaRPr lang="en-US"/>
          </a:p>
        </p:txBody>
      </p:sp>
    </p:spTree>
    <p:extLst>
      <p:ext uri="{BB962C8B-B14F-4D97-AF65-F5344CB8AC3E}">
        <p14:creationId xmlns:p14="http://schemas.microsoft.com/office/powerpoint/2010/main" val="55512980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designing </a:t>
            </a:r>
            <a:r>
              <a:rPr lang="en-US" dirty="0" err="1"/>
              <a:t>Qafny</a:t>
            </a:r>
            <a:r>
              <a:rPr lang="en-US" dirty="0"/>
              <a:t>, Dr. Li had 4 main goals in mind:</a:t>
            </a:r>
          </a:p>
          <a:p>
            <a:pPr marL="228600" indent="-228600">
              <a:buAutoNum type="arabicPeriod"/>
            </a:pPr>
            <a:r>
              <a:rPr lang="en-US" dirty="0"/>
              <a:t>Don’t expand out semantics needlessly. Quantum state transitions are exponential; and can lead to an explosion of the potential state space. There needs to be semantics to write states succinctly.</a:t>
            </a:r>
          </a:p>
          <a:p>
            <a:pPr marL="228600" indent="-228600">
              <a:buAutoNum type="arabicPeriod"/>
            </a:pPr>
            <a:r>
              <a:rPr lang="en-US" dirty="0"/>
              <a:t>Different quantum states should be represented by different types. Programmers needn’t concern themselves with the amplitude and phase of the qubit if they solely care about qubits that aren’t entangled/probabilistic.</a:t>
            </a:r>
          </a:p>
          <a:p>
            <a:pPr marL="228600" indent="-228600">
              <a:buAutoNum type="arabicPeriod"/>
            </a:pPr>
            <a:r>
              <a:rPr lang="en-US" dirty="0"/>
              <a:t>Program verification should be specified with SMT like predicates about the pre and post state for the program.</a:t>
            </a:r>
          </a:p>
          <a:p>
            <a:pPr marL="228600" indent="-228600">
              <a:buAutoNum type="arabicPeriod"/>
            </a:pPr>
            <a:r>
              <a:rPr lang="en-US" dirty="0"/>
              <a:t>Quantum programs should be abstracted from the nitty gritty details of our physical reality.</a:t>
            </a:r>
          </a:p>
          <a:p>
            <a:pPr marL="0" indent="0">
              <a:buNone/>
            </a:pPr>
            <a:r>
              <a:rPr lang="en-US" dirty="0"/>
              <a:t>And thus, we can compile quantum programs to </a:t>
            </a:r>
            <a:r>
              <a:rPr lang="en-US" dirty="0" err="1"/>
              <a:t>Dafny</a:t>
            </a:r>
            <a:r>
              <a:rPr lang="en-US" dirty="0"/>
              <a:t> for verification. </a:t>
            </a:r>
          </a:p>
        </p:txBody>
      </p:sp>
      <p:sp>
        <p:nvSpPr>
          <p:cNvPr id="4" name="Slide Number Placeholder 3"/>
          <p:cNvSpPr>
            <a:spLocks noGrp="1"/>
          </p:cNvSpPr>
          <p:nvPr>
            <p:ph type="sldNum" sz="quarter" idx="5"/>
          </p:nvPr>
        </p:nvSpPr>
        <p:spPr/>
        <p:txBody>
          <a:bodyPr/>
          <a:lstStyle/>
          <a:p>
            <a:fld id="{1C19D540-E03D-4B0E-9D98-EB623EA06AD2}" type="slidenum">
              <a:rPr lang="en-US" smtClean="0"/>
              <a:t>34</a:t>
            </a:fld>
            <a:endParaRPr lang="en-US"/>
          </a:p>
        </p:txBody>
      </p:sp>
    </p:spTree>
    <p:extLst>
      <p:ext uri="{BB962C8B-B14F-4D97-AF65-F5344CB8AC3E}">
        <p14:creationId xmlns:p14="http://schemas.microsoft.com/office/powerpoint/2010/main" val="50501608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Nor types are used when the qubit is not in superposition, represented either as a solitary 0 or 1 in a </a:t>
            </a:r>
            <a:r>
              <a:rPr lang="en-US" dirty="0" err="1"/>
              <a:t>ket</a:t>
            </a:r>
            <a:r>
              <a:rPr lang="en-US" dirty="0"/>
              <a:t> or as a string of zeros and ones in a </a:t>
            </a:r>
            <a:r>
              <a:rPr lang="en-US" dirty="0" err="1"/>
              <a:t>ket</a:t>
            </a:r>
            <a:r>
              <a:rPr lang="en-US" dirty="0"/>
              <a:t>.</a:t>
            </a:r>
          </a:p>
        </p:txBody>
      </p:sp>
      <p:sp>
        <p:nvSpPr>
          <p:cNvPr id="4" name="Slide Number Placeholder 3"/>
          <p:cNvSpPr>
            <a:spLocks noGrp="1"/>
          </p:cNvSpPr>
          <p:nvPr>
            <p:ph type="sldNum" sz="quarter" idx="5"/>
          </p:nvPr>
        </p:nvSpPr>
        <p:spPr/>
        <p:txBody>
          <a:bodyPr/>
          <a:lstStyle/>
          <a:p>
            <a:fld id="{1C19D540-E03D-4B0E-9D98-EB623EA06AD2}" type="slidenum">
              <a:rPr lang="en-US" smtClean="0"/>
              <a:t>35</a:t>
            </a:fld>
            <a:endParaRPr lang="en-US"/>
          </a:p>
        </p:txBody>
      </p:sp>
    </p:spTree>
    <p:extLst>
      <p:ext uri="{BB962C8B-B14F-4D97-AF65-F5344CB8AC3E}">
        <p14:creationId xmlns:p14="http://schemas.microsoft.com/office/powerpoint/2010/main" val="92055187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Had (or Hadamard type) is used for qubits in superposition, and the amplitude is fixed at 1/sqrt(2^n), but the phase can be specified by the programmer.</a:t>
            </a:r>
          </a:p>
          <a:p>
            <a:endParaRPr lang="en-US" dirty="0"/>
          </a:p>
        </p:txBody>
      </p:sp>
      <p:sp>
        <p:nvSpPr>
          <p:cNvPr id="4" name="Slide Number Placeholder 3"/>
          <p:cNvSpPr>
            <a:spLocks noGrp="1"/>
          </p:cNvSpPr>
          <p:nvPr>
            <p:ph type="sldNum" sz="quarter" idx="5"/>
          </p:nvPr>
        </p:nvSpPr>
        <p:spPr/>
        <p:txBody>
          <a:bodyPr/>
          <a:lstStyle/>
          <a:p>
            <a:fld id="{1C19D540-E03D-4B0E-9D98-EB623EA06AD2}" type="slidenum">
              <a:rPr lang="en-US" smtClean="0"/>
              <a:t>36</a:t>
            </a:fld>
            <a:endParaRPr lang="en-US"/>
          </a:p>
        </p:txBody>
      </p:sp>
    </p:spTree>
    <p:extLst>
      <p:ext uri="{BB962C8B-B14F-4D97-AF65-F5344CB8AC3E}">
        <p14:creationId xmlns:p14="http://schemas.microsoft.com/office/powerpoint/2010/main" val="314499957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EN type can be used when the programmer needs to specify the amplitude, phase and the basis </a:t>
            </a:r>
            <a:r>
              <a:rPr lang="en-US" dirty="0" err="1"/>
              <a:t>kets</a:t>
            </a:r>
            <a:r>
              <a:rPr lang="en-US" dirty="0"/>
              <a:t> and can be represented as an array of </a:t>
            </a:r>
            <a:r>
              <a:rPr lang="en-US" dirty="0" err="1"/>
              <a:t>ket</a:t>
            </a:r>
            <a:r>
              <a:rPr lang="en-US" dirty="0"/>
              <a:t> states. Both the Nor and Had type can be represented by the EN type but it is a lot easier on the programmer to use the simpler types if their requirements won’t stretch beyond the type bounds.</a:t>
            </a:r>
          </a:p>
        </p:txBody>
      </p:sp>
      <p:sp>
        <p:nvSpPr>
          <p:cNvPr id="4" name="Slide Number Placeholder 3"/>
          <p:cNvSpPr>
            <a:spLocks noGrp="1"/>
          </p:cNvSpPr>
          <p:nvPr>
            <p:ph type="sldNum" sz="quarter" idx="5"/>
          </p:nvPr>
        </p:nvSpPr>
        <p:spPr/>
        <p:txBody>
          <a:bodyPr/>
          <a:lstStyle/>
          <a:p>
            <a:fld id="{1C19D540-E03D-4B0E-9D98-EB623EA06AD2}" type="slidenum">
              <a:rPr lang="en-US" smtClean="0"/>
              <a:t>37</a:t>
            </a:fld>
            <a:endParaRPr lang="en-US"/>
          </a:p>
        </p:txBody>
      </p:sp>
    </p:spTree>
    <p:extLst>
      <p:ext uri="{BB962C8B-B14F-4D97-AF65-F5344CB8AC3E}">
        <p14:creationId xmlns:p14="http://schemas.microsoft.com/office/powerpoint/2010/main" val="5367362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the newfound understanding of </a:t>
            </a:r>
            <a:r>
              <a:rPr lang="en-US" dirty="0" err="1"/>
              <a:t>Qafny</a:t>
            </a:r>
            <a:r>
              <a:rPr lang="en-US" dirty="0"/>
              <a:t> program types, we can finally analyze the Bell Pair state. Starting with the initial program values: (at the dotted line) we will represent the two qubits as x and y respectively. They start off in the Nor type with values </a:t>
            </a:r>
            <a:r>
              <a:rPr lang="en-US" dirty="0" err="1"/>
              <a:t>ket</a:t>
            </a:r>
            <a:r>
              <a:rPr lang="en-US" dirty="0"/>
              <a:t> 0 and </a:t>
            </a:r>
            <a:r>
              <a:rPr lang="en-US" dirty="0" err="1"/>
              <a:t>ket</a:t>
            </a:r>
            <a:r>
              <a:rPr lang="en-US" dirty="0"/>
              <a:t> 0 respectively.</a:t>
            </a:r>
          </a:p>
        </p:txBody>
      </p:sp>
      <p:sp>
        <p:nvSpPr>
          <p:cNvPr id="4" name="Slide Number Placeholder 3"/>
          <p:cNvSpPr>
            <a:spLocks noGrp="1"/>
          </p:cNvSpPr>
          <p:nvPr>
            <p:ph type="sldNum" sz="quarter" idx="5"/>
          </p:nvPr>
        </p:nvSpPr>
        <p:spPr/>
        <p:txBody>
          <a:bodyPr/>
          <a:lstStyle/>
          <a:p>
            <a:fld id="{1C19D540-E03D-4B0E-9D98-EB623EA06AD2}" type="slidenum">
              <a:rPr lang="en-US" smtClean="0"/>
              <a:t>38</a:t>
            </a:fld>
            <a:endParaRPr lang="en-US"/>
          </a:p>
        </p:txBody>
      </p:sp>
    </p:spTree>
    <p:extLst>
      <p:ext uri="{BB962C8B-B14F-4D97-AF65-F5344CB8AC3E}">
        <p14:creationId xmlns:p14="http://schemas.microsoft.com/office/powerpoint/2010/main" val="23562678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the program has passed the Hadamard gate, the x value is of the had type (</a:t>
            </a:r>
            <a:r>
              <a:rPr lang="en-US" dirty="0" err="1"/>
              <a:t>ket</a:t>
            </a:r>
            <a:r>
              <a:rPr lang="en-US" dirty="0"/>
              <a:t> plus) and y is unchanged of type nor with the value </a:t>
            </a:r>
            <a:r>
              <a:rPr lang="en-US" dirty="0" err="1"/>
              <a:t>ket</a:t>
            </a:r>
            <a:r>
              <a:rPr lang="en-US" dirty="0"/>
              <a:t> 0.</a:t>
            </a:r>
          </a:p>
        </p:txBody>
      </p:sp>
      <p:sp>
        <p:nvSpPr>
          <p:cNvPr id="4" name="Slide Number Placeholder 3"/>
          <p:cNvSpPr>
            <a:spLocks noGrp="1"/>
          </p:cNvSpPr>
          <p:nvPr>
            <p:ph type="sldNum" sz="quarter" idx="5"/>
          </p:nvPr>
        </p:nvSpPr>
        <p:spPr/>
        <p:txBody>
          <a:bodyPr/>
          <a:lstStyle/>
          <a:p>
            <a:fld id="{1C19D540-E03D-4B0E-9D98-EB623EA06AD2}" type="slidenum">
              <a:rPr lang="en-US" smtClean="0"/>
              <a:t>39</a:t>
            </a:fld>
            <a:endParaRPr lang="en-US"/>
          </a:p>
        </p:txBody>
      </p:sp>
    </p:spTree>
    <p:extLst>
      <p:ext uri="{BB962C8B-B14F-4D97-AF65-F5344CB8AC3E}">
        <p14:creationId xmlns:p14="http://schemas.microsoft.com/office/powerpoint/2010/main" val="5211504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list of example applications of quantum algorithms. Shor’s algorithm is probably the most well-known, because it can be attached to the biggest, sensationalist headlines. QUANTUM COMPUTING HACKS ALL COMPUTERS. (Because Shor’s can be used to break encryption). Grover’s algorithm is also quite useful when searching for a specific value quicker than classical algorithms. Quantum algorithms can also be used to simulate physical systems and solve complex linear equations. Unfortunately, physical hardware hasn’t come to the stage of being viable for real world uses of these algorithms yet. However, the research must grow!</a:t>
            </a:r>
          </a:p>
        </p:txBody>
      </p:sp>
      <p:sp>
        <p:nvSpPr>
          <p:cNvPr id="4" name="Slide Number Placeholder 3"/>
          <p:cNvSpPr>
            <a:spLocks noGrp="1"/>
          </p:cNvSpPr>
          <p:nvPr>
            <p:ph type="sldNum" sz="quarter" idx="5"/>
          </p:nvPr>
        </p:nvSpPr>
        <p:spPr/>
        <p:txBody>
          <a:bodyPr/>
          <a:lstStyle/>
          <a:p>
            <a:fld id="{1C19D540-E03D-4B0E-9D98-EB623EA06AD2}" type="slidenum">
              <a:rPr lang="en-US" smtClean="0"/>
              <a:t>4</a:t>
            </a:fld>
            <a:endParaRPr lang="en-US"/>
          </a:p>
        </p:txBody>
      </p:sp>
    </p:spTree>
    <p:extLst>
      <p:ext uri="{BB962C8B-B14F-4D97-AF65-F5344CB8AC3E}">
        <p14:creationId xmlns:p14="http://schemas.microsoft.com/office/powerpoint/2010/main" val="87080550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this point, </a:t>
            </a:r>
            <a:r>
              <a:rPr lang="en-US" dirty="0" err="1"/>
              <a:t>Qafny</a:t>
            </a:r>
            <a:r>
              <a:rPr lang="en-US" dirty="0"/>
              <a:t> will see that we have a </a:t>
            </a:r>
            <a:r>
              <a:rPr lang="en-US" dirty="0" err="1"/>
              <a:t>cnot</a:t>
            </a:r>
            <a:r>
              <a:rPr lang="en-US" dirty="0"/>
              <a:t> gate (that’s the dark dot with the line connecting x and y). As such, we need x and y to be in the same type, so </a:t>
            </a:r>
            <a:r>
              <a:rPr lang="en-US" dirty="0" err="1"/>
              <a:t>Qafny</a:t>
            </a:r>
            <a:r>
              <a:rPr lang="en-US" dirty="0"/>
              <a:t> will convert them to EN type.</a:t>
            </a:r>
          </a:p>
        </p:txBody>
      </p:sp>
      <p:sp>
        <p:nvSpPr>
          <p:cNvPr id="4" name="Slide Number Placeholder 3"/>
          <p:cNvSpPr>
            <a:spLocks noGrp="1"/>
          </p:cNvSpPr>
          <p:nvPr>
            <p:ph type="sldNum" sz="quarter" idx="5"/>
          </p:nvPr>
        </p:nvSpPr>
        <p:spPr/>
        <p:txBody>
          <a:bodyPr/>
          <a:lstStyle/>
          <a:p>
            <a:fld id="{1C19D540-E03D-4B0E-9D98-EB623EA06AD2}" type="slidenum">
              <a:rPr lang="en-US" smtClean="0"/>
              <a:t>40</a:t>
            </a:fld>
            <a:endParaRPr lang="en-US"/>
          </a:p>
        </p:txBody>
      </p:sp>
    </p:spTree>
    <p:extLst>
      <p:ext uri="{BB962C8B-B14F-4D97-AF65-F5344CB8AC3E}">
        <p14:creationId xmlns:p14="http://schemas.microsoft.com/office/powerpoint/2010/main" val="402614538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a:t>
            </a:r>
            <a:r>
              <a:rPr lang="en-US" dirty="0" err="1"/>
              <a:t>Qafny</a:t>
            </a:r>
            <a:r>
              <a:rPr lang="en-US" dirty="0"/>
              <a:t> casts x to the EN type with a simple summation over 0 to two of the two basis </a:t>
            </a:r>
            <a:r>
              <a:rPr lang="en-US" dirty="0" err="1"/>
              <a:t>kets</a:t>
            </a:r>
            <a:r>
              <a:rPr lang="en-US" dirty="0"/>
              <a:t> (</a:t>
            </a:r>
            <a:r>
              <a:rPr lang="en-US" dirty="0" err="1"/>
              <a:t>ket</a:t>
            </a:r>
            <a:r>
              <a:rPr lang="en-US" dirty="0"/>
              <a:t> 0 and </a:t>
            </a:r>
            <a:r>
              <a:rPr lang="en-US" dirty="0" err="1"/>
              <a:t>ket</a:t>
            </a:r>
            <a:r>
              <a:rPr lang="en-US" dirty="0"/>
              <a:t> 1, both with amplitude 1/sqrt(2).</a:t>
            </a:r>
          </a:p>
        </p:txBody>
      </p:sp>
      <p:sp>
        <p:nvSpPr>
          <p:cNvPr id="4" name="Slide Number Placeholder 3"/>
          <p:cNvSpPr>
            <a:spLocks noGrp="1"/>
          </p:cNvSpPr>
          <p:nvPr>
            <p:ph type="sldNum" sz="quarter" idx="5"/>
          </p:nvPr>
        </p:nvSpPr>
        <p:spPr/>
        <p:txBody>
          <a:bodyPr/>
          <a:lstStyle/>
          <a:p>
            <a:fld id="{1C19D540-E03D-4B0E-9D98-EB623EA06AD2}" type="slidenum">
              <a:rPr lang="en-US" smtClean="0"/>
              <a:t>41</a:t>
            </a:fld>
            <a:endParaRPr lang="en-US"/>
          </a:p>
        </p:txBody>
      </p:sp>
    </p:spTree>
    <p:extLst>
      <p:ext uri="{BB962C8B-B14F-4D97-AF65-F5344CB8AC3E}">
        <p14:creationId xmlns:p14="http://schemas.microsoft.com/office/powerpoint/2010/main" val="191711046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a:t>
            </a:r>
            <a:r>
              <a:rPr lang="en-US" dirty="0" err="1"/>
              <a:t>Qafny</a:t>
            </a:r>
            <a:r>
              <a:rPr lang="en-US" dirty="0"/>
              <a:t> will automatically cast y to EN type and join them together with an aggregate map operation. This is automatically inserted by </a:t>
            </a:r>
            <a:r>
              <a:rPr lang="en-US" dirty="0" err="1"/>
              <a:t>Qafny</a:t>
            </a:r>
            <a:r>
              <a:rPr lang="en-US" dirty="0"/>
              <a:t> as an abstraction over Quantum logic.</a:t>
            </a:r>
          </a:p>
        </p:txBody>
      </p:sp>
      <p:sp>
        <p:nvSpPr>
          <p:cNvPr id="4" name="Slide Number Placeholder 3"/>
          <p:cNvSpPr>
            <a:spLocks noGrp="1"/>
          </p:cNvSpPr>
          <p:nvPr>
            <p:ph type="sldNum" sz="quarter" idx="5"/>
          </p:nvPr>
        </p:nvSpPr>
        <p:spPr/>
        <p:txBody>
          <a:bodyPr/>
          <a:lstStyle/>
          <a:p>
            <a:fld id="{1C19D540-E03D-4B0E-9D98-EB623EA06AD2}" type="slidenum">
              <a:rPr lang="en-US" smtClean="0"/>
              <a:t>42</a:t>
            </a:fld>
            <a:endParaRPr lang="en-US"/>
          </a:p>
        </p:txBody>
      </p:sp>
    </p:spTree>
    <p:extLst>
      <p:ext uri="{BB962C8B-B14F-4D97-AF65-F5344CB8AC3E}">
        <p14:creationId xmlns:p14="http://schemas.microsoft.com/office/powerpoint/2010/main" val="293350640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a:t>
            </a:r>
            <a:r>
              <a:rPr lang="en-US" dirty="0" err="1"/>
              <a:t>Qafny</a:t>
            </a:r>
            <a:r>
              <a:rPr lang="en-US" dirty="0"/>
              <a:t> will apply the CNOT on x and y to become entangled together. A CNOT gate (or Controlled Not gate) will flip a qubit if (and only if) another qubit is set.</a:t>
            </a:r>
          </a:p>
        </p:txBody>
      </p:sp>
      <p:sp>
        <p:nvSpPr>
          <p:cNvPr id="4" name="Slide Number Placeholder 3"/>
          <p:cNvSpPr>
            <a:spLocks noGrp="1"/>
          </p:cNvSpPr>
          <p:nvPr>
            <p:ph type="sldNum" sz="quarter" idx="5"/>
          </p:nvPr>
        </p:nvSpPr>
        <p:spPr/>
        <p:txBody>
          <a:bodyPr/>
          <a:lstStyle/>
          <a:p>
            <a:fld id="{1C19D540-E03D-4B0E-9D98-EB623EA06AD2}" type="slidenum">
              <a:rPr lang="en-US" smtClean="0"/>
              <a:t>43</a:t>
            </a:fld>
            <a:endParaRPr lang="en-US"/>
          </a:p>
        </p:txBody>
      </p:sp>
    </p:spTree>
    <p:extLst>
      <p:ext uri="{BB962C8B-B14F-4D97-AF65-F5344CB8AC3E}">
        <p14:creationId xmlns:p14="http://schemas.microsoft.com/office/powerpoint/2010/main" val="384932877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does the </a:t>
            </a:r>
            <a:r>
              <a:rPr lang="en-US" dirty="0" err="1"/>
              <a:t>cnot</a:t>
            </a:r>
            <a:r>
              <a:rPr lang="en-US" dirty="0"/>
              <a:t> gate work? Before application, the first qubit is either 0 or 1 and the second is 0.</a:t>
            </a:r>
          </a:p>
        </p:txBody>
      </p:sp>
      <p:sp>
        <p:nvSpPr>
          <p:cNvPr id="4" name="Slide Number Placeholder 3"/>
          <p:cNvSpPr>
            <a:spLocks noGrp="1"/>
          </p:cNvSpPr>
          <p:nvPr>
            <p:ph type="sldNum" sz="quarter" idx="5"/>
          </p:nvPr>
        </p:nvSpPr>
        <p:spPr/>
        <p:txBody>
          <a:bodyPr/>
          <a:lstStyle/>
          <a:p>
            <a:fld id="{1C19D540-E03D-4B0E-9D98-EB623EA06AD2}" type="slidenum">
              <a:rPr lang="en-US" smtClean="0"/>
              <a:t>44</a:t>
            </a:fld>
            <a:endParaRPr lang="en-US"/>
          </a:p>
        </p:txBody>
      </p:sp>
    </p:spTree>
    <p:extLst>
      <p:ext uri="{BB962C8B-B14F-4D97-AF65-F5344CB8AC3E}">
        <p14:creationId xmlns:p14="http://schemas.microsoft.com/office/powerpoint/2010/main" val="203760517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it written out</a:t>
            </a:r>
          </a:p>
        </p:txBody>
      </p:sp>
      <p:sp>
        <p:nvSpPr>
          <p:cNvPr id="4" name="Slide Number Placeholder 3"/>
          <p:cNvSpPr>
            <a:spLocks noGrp="1"/>
          </p:cNvSpPr>
          <p:nvPr>
            <p:ph type="sldNum" sz="quarter" idx="5"/>
          </p:nvPr>
        </p:nvSpPr>
        <p:spPr/>
        <p:txBody>
          <a:bodyPr/>
          <a:lstStyle/>
          <a:p>
            <a:fld id="{1C19D540-E03D-4B0E-9D98-EB623EA06AD2}" type="slidenum">
              <a:rPr lang="en-US" smtClean="0"/>
              <a:t>45</a:t>
            </a:fld>
            <a:endParaRPr lang="en-US"/>
          </a:p>
        </p:txBody>
      </p:sp>
    </p:spTree>
    <p:extLst>
      <p:ext uri="{BB962C8B-B14F-4D97-AF65-F5344CB8AC3E}">
        <p14:creationId xmlns:p14="http://schemas.microsoft.com/office/powerpoint/2010/main" val="217993930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the first bit is a zero, then nothing will happen.</a:t>
            </a:r>
          </a:p>
        </p:txBody>
      </p:sp>
      <p:sp>
        <p:nvSpPr>
          <p:cNvPr id="4" name="Slide Number Placeholder 3"/>
          <p:cNvSpPr>
            <a:spLocks noGrp="1"/>
          </p:cNvSpPr>
          <p:nvPr>
            <p:ph type="sldNum" sz="quarter" idx="5"/>
          </p:nvPr>
        </p:nvSpPr>
        <p:spPr/>
        <p:txBody>
          <a:bodyPr/>
          <a:lstStyle/>
          <a:p>
            <a:fld id="{1C19D540-E03D-4B0E-9D98-EB623EA06AD2}" type="slidenum">
              <a:rPr lang="en-US" smtClean="0"/>
              <a:t>46</a:t>
            </a:fld>
            <a:endParaRPr lang="en-US"/>
          </a:p>
        </p:txBody>
      </p:sp>
    </p:spTree>
    <p:extLst>
      <p:ext uri="{BB962C8B-B14F-4D97-AF65-F5344CB8AC3E}">
        <p14:creationId xmlns:p14="http://schemas.microsoft.com/office/powerpoint/2010/main" val="126473706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the first bit is a one, then flip the second bit.</a:t>
            </a:r>
          </a:p>
        </p:txBody>
      </p:sp>
      <p:sp>
        <p:nvSpPr>
          <p:cNvPr id="4" name="Slide Number Placeholder 3"/>
          <p:cNvSpPr>
            <a:spLocks noGrp="1"/>
          </p:cNvSpPr>
          <p:nvPr>
            <p:ph type="sldNum" sz="quarter" idx="5"/>
          </p:nvPr>
        </p:nvSpPr>
        <p:spPr/>
        <p:txBody>
          <a:bodyPr/>
          <a:lstStyle/>
          <a:p>
            <a:fld id="{1C19D540-E03D-4B0E-9D98-EB623EA06AD2}" type="slidenum">
              <a:rPr lang="en-US" smtClean="0"/>
              <a:t>47</a:t>
            </a:fld>
            <a:endParaRPr lang="en-US"/>
          </a:p>
        </p:txBody>
      </p:sp>
    </p:spTree>
    <p:extLst>
      <p:ext uri="{BB962C8B-B14F-4D97-AF65-F5344CB8AC3E}">
        <p14:creationId xmlns:p14="http://schemas.microsoft.com/office/powerpoint/2010/main" val="380781742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CNOT gate can be reasoned about as a program. x multiply equals H if x then y += 1; x multiply equals means apply a gate to x and y += 1 is an aggregate add of 1 to every </a:t>
            </a:r>
            <a:r>
              <a:rPr lang="en-US" dirty="0" err="1"/>
              <a:t>ket</a:t>
            </a:r>
            <a:r>
              <a:rPr lang="en-US" dirty="0"/>
              <a:t> state of by viewing it as an </a:t>
            </a:r>
            <a:r>
              <a:rPr lang="en-US" dirty="0" err="1"/>
              <a:t>bitvector</a:t>
            </a:r>
            <a:r>
              <a:rPr lang="en-US" dirty="0"/>
              <a:t> of length 1, so it flips the bit. We can think of CNOT as a conditional map operation. For every </a:t>
            </a:r>
            <a:r>
              <a:rPr lang="en-US" dirty="0" err="1"/>
              <a:t>ket</a:t>
            </a:r>
            <a:r>
              <a:rPr lang="en-US" dirty="0"/>
              <a:t> state, if the first bit is 0, do nothing, if it is a 1, flip the bit.</a:t>
            </a:r>
          </a:p>
        </p:txBody>
      </p:sp>
      <p:sp>
        <p:nvSpPr>
          <p:cNvPr id="4" name="Slide Number Placeholder 3"/>
          <p:cNvSpPr>
            <a:spLocks noGrp="1"/>
          </p:cNvSpPr>
          <p:nvPr>
            <p:ph type="sldNum" sz="quarter" idx="5"/>
          </p:nvPr>
        </p:nvSpPr>
        <p:spPr/>
        <p:txBody>
          <a:bodyPr/>
          <a:lstStyle/>
          <a:p>
            <a:fld id="{1C19D540-E03D-4B0E-9D98-EB623EA06AD2}" type="slidenum">
              <a:rPr lang="en-US" smtClean="0"/>
              <a:t>48</a:t>
            </a:fld>
            <a:endParaRPr lang="en-US"/>
          </a:p>
        </p:txBody>
      </p:sp>
    </p:spTree>
    <p:extLst>
      <p:ext uri="{BB962C8B-B14F-4D97-AF65-F5344CB8AC3E}">
        <p14:creationId xmlns:p14="http://schemas.microsoft.com/office/powerpoint/2010/main" val="252708642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what the code looks like in </a:t>
            </a:r>
            <a:r>
              <a:rPr lang="en-US" dirty="0" err="1"/>
              <a:t>Qafny</a:t>
            </a:r>
            <a:r>
              <a:rPr lang="en-US" dirty="0"/>
              <a:t>. We have a method declaration with some pre and post conditions (think assertions). The first condition (requires) specifies the state of the input (two qubits, both nor type, both 0). In the function body, we first apply a Hadamard. Then we do the controlled not operation. Line 8 corresponds to controlling on the first qubit and line 9 corresponds to flipping the second qubit. Finally, the second condition in the method declaration controls the output state (both qubits are now entangled and have the same state when measured).</a:t>
            </a:r>
          </a:p>
        </p:txBody>
      </p:sp>
      <p:sp>
        <p:nvSpPr>
          <p:cNvPr id="4" name="Slide Number Placeholder 3"/>
          <p:cNvSpPr>
            <a:spLocks noGrp="1"/>
          </p:cNvSpPr>
          <p:nvPr>
            <p:ph type="sldNum" sz="quarter" idx="5"/>
          </p:nvPr>
        </p:nvSpPr>
        <p:spPr/>
        <p:txBody>
          <a:bodyPr/>
          <a:lstStyle/>
          <a:p>
            <a:fld id="{1C19D540-E03D-4B0E-9D98-EB623EA06AD2}" type="slidenum">
              <a:rPr lang="en-US" smtClean="0"/>
              <a:t>49</a:t>
            </a:fld>
            <a:endParaRPr lang="en-US"/>
          </a:p>
        </p:txBody>
      </p:sp>
    </p:spTree>
    <p:extLst>
      <p:ext uri="{BB962C8B-B14F-4D97-AF65-F5344CB8AC3E}">
        <p14:creationId xmlns:p14="http://schemas.microsoft.com/office/powerpoint/2010/main" val="35046860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C19D540-E03D-4B0E-9D98-EB623EA06AD2}" type="slidenum">
              <a:rPr lang="en-US" smtClean="0"/>
              <a:t>5</a:t>
            </a:fld>
            <a:endParaRPr lang="en-US"/>
          </a:p>
        </p:txBody>
      </p:sp>
    </p:spTree>
    <p:extLst>
      <p:ext uri="{BB962C8B-B14F-4D97-AF65-F5344CB8AC3E}">
        <p14:creationId xmlns:p14="http://schemas.microsoft.com/office/powerpoint/2010/main" val="51598663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expand Bell Pair out into the generalized case, this is know as the Greenberger–Horne–</a:t>
            </a:r>
            <a:r>
              <a:rPr lang="en-US" dirty="0" err="1"/>
              <a:t>Zeilinger</a:t>
            </a:r>
            <a:r>
              <a:rPr lang="en-US" dirty="0"/>
              <a:t> (GHZ) state. It creates an entangled qubit string that is either all zeros or all ones when measured. The input is an n qubit array of type nor.</a:t>
            </a:r>
          </a:p>
        </p:txBody>
      </p:sp>
      <p:sp>
        <p:nvSpPr>
          <p:cNvPr id="4" name="Slide Number Placeholder 3"/>
          <p:cNvSpPr>
            <a:spLocks noGrp="1"/>
          </p:cNvSpPr>
          <p:nvPr>
            <p:ph type="sldNum" sz="quarter" idx="5"/>
          </p:nvPr>
        </p:nvSpPr>
        <p:spPr/>
        <p:txBody>
          <a:bodyPr/>
          <a:lstStyle/>
          <a:p>
            <a:fld id="{1C19D540-E03D-4B0E-9D98-EB623EA06AD2}" type="slidenum">
              <a:rPr lang="en-US" smtClean="0"/>
              <a:t>50</a:t>
            </a:fld>
            <a:endParaRPr lang="en-US"/>
          </a:p>
        </p:txBody>
      </p:sp>
    </p:spTree>
    <p:extLst>
      <p:ext uri="{BB962C8B-B14F-4D97-AF65-F5344CB8AC3E}">
        <p14:creationId xmlns:p14="http://schemas.microsoft.com/office/powerpoint/2010/main" val="984093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GHZ can be represented by an iterator, where before the </a:t>
            </a:r>
            <a:r>
              <a:rPr lang="en-US" dirty="0" err="1"/>
              <a:t>ith</a:t>
            </a:r>
            <a:r>
              <a:rPr lang="en-US" dirty="0"/>
              <a:t> iteration, everything prior to </a:t>
            </a:r>
            <a:r>
              <a:rPr lang="en-US" dirty="0" err="1"/>
              <a:t>i</a:t>
            </a:r>
            <a:r>
              <a:rPr lang="en-US" dirty="0"/>
              <a:t> is entangled (and either all 0 or all one in the </a:t>
            </a:r>
            <a:r>
              <a:rPr lang="en-US" dirty="0" err="1"/>
              <a:t>ket</a:t>
            </a:r>
            <a:r>
              <a:rPr lang="en-US" dirty="0"/>
              <a:t>) and after </a:t>
            </a:r>
            <a:r>
              <a:rPr lang="en-US" dirty="0" err="1"/>
              <a:t>i</a:t>
            </a:r>
            <a:r>
              <a:rPr lang="en-US" dirty="0"/>
              <a:t>, everything is of the nor type (and value 0).</a:t>
            </a:r>
          </a:p>
        </p:txBody>
      </p:sp>
      <p:sp>
        <p:nvSpPr>
          <p:cNvPr id="4" name="Slide Number Placeholder 3"/>
          <p:cNvSpPr>
            <a:spLocks noGrp="1"/>
          </p:cNvSpPr>
          <p:nvPr>
            <p:ph type="sldNum" sz="quarter" idx="5"/>
          </p:nvPr>
        </p:nvSpPr>
        <p:spPr/>
        <p:txBody>
          <a:bodyPr/>
          <a:lstStyle/>
          <a:p>
            <a:fld id="{1C19D540-E03D-4B0E-9D98-EB623EA06AD2}" type="slidenum">
              <a:rPr lang="en-US" smtClean="0"/>
              <a:t>51</a:t>
            </a:fld>
            <a:endParaRPr lang="en-US"/>
          </a:p>
        </p:txBody>
      </p:sp>
    </p:spTree>
    <p:extLst>
      <p:ext uri="{BB962C8B-B14F-4D97-AF65-F5344CB8AC3E}">
        <p14:creationId xmlns:p14="http://schemas.microsoft.com/office/powerpoint/2010/main" val="191275541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Again, we cast and join the values.</a:t>
            </a:r>
          </a:p>
        </p:txBody>
      </p:sp>
      <p:sp>
        <p:nvSpPr>
          <p:cNvPr id="4" name="Slide Number Placeholder 3"/>
          <p:cNvSpPr>
            <a:spLocks noGrp="1"/>
          </p:cNvSpPr>
          <p:nvPr>
            <p:ph type="sldNum" sz="quarter" idx="5"/>
          </p:nvPr>
        </p:nvSpPr>
        <p:spPr/>
        <p:txBody>
          <a:bodyPr/>
          <a:lstStyle/>
          <a:p>
            <a:fld id="{1C19D540-E03D-4B0E-9D98-EB623EA06AD2}" type="slidenum">
              <a:rPr lang="en-US" smtClean="0"/>
              <a:t>52</a:t>
            </a:fld>
            <a:endParaRPr lang="en-US"/>
          </a:p>
        </p:txBody>
      </p:sp>
    </p:spTree>
    <p:extLst>
      <p:ext uri="{BB962C8B-B14F-4D97-AF65-F5344CB8AC3E}">
        <p14:creationId xmlns:p14="http://schemas.microsoft.com/office/powerpoint/2010/main" val="83054496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then after the </a:t>
            </a:r>
            <a:r>
              <a:rPr lang="en-US" dirty="0" err="1"/>
              <a:t>i-th</a:t>
            </a:r>
            <a:r>
              <a:rPr lang="en-US" dirty="0"/>
              <a:t> iteration, everything up to and including </a:t>
            </a:r>
            <a:r>
              <a:rPr lang="en-US" dirty="0" err="1"/>
              <a:t>i</a:t>
            </a:r>
            <a:r>
              <a:rPr lang="en-US" dirty="0"/>
              <a:t> is entangled (and the basis </a:t>
            </a:r>
            <a:r>
              <a:rPr lang="en-US" dirty="0" err="1"/>
              <a:t>ket</a:t>
            </a:r>
            <a:r>
              <a:rPr lang="en-US" dirty="0"/>
              <a:t> is either fully zero or fully one) and everything after </a:t>
            </a:r>
            <a:r>
              <a:rPr lang="en-US" dirty="0" err="1"/>
              <a:t>i</a:t>
            </a:r>
            <a:r>
              <a:rPr lang="en-US" dirty="0"/>
              <a:t> is still of the nor type (and value 0). Thus the invariant is restored for another loop!</a:t>
            </a:r>
          </a:p>
        </p:txBody>
      </p:sp>
      <p:sp>
        <p:nvSpPr>
          <p:cNvPr id="4" name="Slide Number Placeholder 3"/>
          <p:cNvSpPr>
            <a:spLocks noGrp="1"/>
          </p:cNvSpPr>
          <p:nvPr>
            <p:ph type="sldNum" sz="quarter" idx="5"/>
          </p:nvPr>
        </p:nvSpPr>
        <p:spPr/>
        <p:txBody>
          <a:bodyPr/>
          <a:lstStyle/>
          <a:p>
            <a:fld id="{1C19D540-E03D-4B0E-9D98-EB623EA06AD2}" type="slidenum">
              <a:rPr lang="en-US" smtClean="0"/>
              <a:t>53</a:t>
            </a:fld>
            <a:endParaRPr lang="en-US"/>
          </a:p>
        </p:txBody>
      </p:sp>
    </p:spTree>
    <p:extLst>
      <p:ext uri="{BB962C8B-B14F-4D97-AF65-F5344CB8AC3E}">
        <p14:creationId xmlns:p14="http://schemas.microsoft.com/office/powerpoint/2010/main" val="334594498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GHZ represented in </a:t>
            </a:r>
            <a:r>
              <a:rPr lang="en-US" dirty="0" err="1"/>
              <a:t>Qafny</a:t>
            </a:r>
            <a:r>
              <a:rPr lang="en-US" dirty="0"/>
              <a:t>.</a:t>
            </a:r>
          </a:p>
        </p:txBody>
      </p:sp>
      <p:sp>
        <p:nvSpPr>
          <p:cNvPr id="4" name="Slide Number Placeholder 3"/>
          <p:cNvSpPr>
            <a:spLocks noGrp="1"/>
          </p:cNvSpPr>
          <p:nvPr>
            <p:ph type="sldNum" sz="quarter" idx="5"/>
          </p:nvPr>
        </p:nvSpPr>
        <p:spPr/>
        <p:txBody>
          <a:bodyPr/>
          <a:lstStyle/>
          <a:p>
            <a:fld id="{1C19D540-E03D-4B0E-9D98-EB623EA06AD2}" type="slidenum">
              <a:rPr lang="en-US" smtClean="0"/>
              <a:t>54</a:t>
            </a:fld>
            <a:endParaRPr lang="en-US"/>
          </a:p>
        </p:txBody>
      </p:sp>
    </p:spTree>
    <p:extLst>
      <p:ext uri="{BB962C8B-B14F-4D97-AF65-F5344CB8AC3E}">
        <p14:creationId xmlns:p14="http://schemas.microsoft.com/office/powerpoint/2010/main" val="414200319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a result of this research paper, a working example implementation of </a:t>
            </a:r>
            <a:r>
              <a:rPr lang="en-US" dirty="0" err="1"/>
              <a:t>Qafny</a:t>
            </a:r>
            <a:r>
              <a:rPr lang="en-US" dirty="0"/>
              <a:t> has been built on top of </a:t>
            </a:r>
            <a:r>
              <a:rPr lang="en-US" dirty="0" err="1"/>
              <a:t>Dafny</a:t>
            </a:r>
            <a:r>
              <a:rPr lang="en-US" dirty="0"/>
              <a:t>. Preliminary trials have already shown a faster running time compared to previous quantum proof systems. (in the table, this is compared to </a:t>
            </a:r>
            <a:r>
              <a:rPr lang="en-US" dirty="0" err="1"/>
              <a:t>QBricks</a:t>
            </a:r>
            <a:r>
              <a:rPr lang="en-US" dirty="0"/>
              <a:t>), research has also shown less proof specs and less human labor required (see the # of lines for </a:t>
            </a:r>
            <a:r>
              <a:rPr lang="en-US" dirty="0" err="1"/>
              <a:t>qafny</a:t>
            </a:r>
            <a:r>
              <a:rPr lang="en-US" dirty="0"/>
              <a:t> as compared to the number of lines for </a:t>
            </a:r>
            <a:r>
              <a:rPr lang="en-US" dirty="0" err="1"/>
              <a:t>qbricks</a:t>
            </a:r>
            <a:r>
              <a:rPr lang="en-US" dirty="0"/>
              <a:t> in the table).</a:t>
            </a:r>
          </a:p>
        </p:txBody>
      </p:sp>
      <p:sp>
        <p:nvSpPr>
          <p:cNvPr id="4" name="Slide Number Placeholder 3"/>
          <p:cNvSpPr>
            <a:spLocks noGrp="1"/>
          </p:cNvSpPr>
          <p:nvPr>
            <p:ph type="sldNum" sz="quarter" idx="5"/>
          </p:nvPr>
        </p:nvSpPr>
        <p:spPr/>
        <p:txBody>
          <a:bodyPr/>
          <a:lstStyle/>
          <a:p>
            <a:fld id="{1C19D540-E03D-4B0E-9D98-EB623EA06AD2}" type="slidenum">
              <a:rPr lang="en-US" smtClean="0"/>
              <a:t>55</a:t>
            </a:fld>
            <a:endParaRPr lang="en-US"/>
          </a:p>
        </p:txBody>
      </p:sp>
    </p:spTree>
    <p:extLst>
      <p:ext uri="{BB962C8B-B14F-4D97-AF65-F5344CB8AC3E}">
        <p14:creationId xmlns:p14="http://schemas.microsoft.com/office/powerpoint/2010/main" val="125432423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talk we have demonstrated the features of </a:t>
            </a:r>
            <a:r>
              <a:rPr lang="en-US" dirty="0" err="1"/>
              <a:t>Qafny</a:t>
            </a:r>
            <a:r>
              <a:rPr lang="en-US" dirty="0"/>
              <a:t> including how it is built with the type system, represents quantum states as three distinct types, uses array aggregate operations to verify quantum operations with additional theorems and abstracts away implicit casting between different quantum types. </a:t>
            </a:r>
            <a:r>
              <a:rPr lang="en-US" dirty="0" err="1"/>
              <a:t>Qafny</a:t>
            </a:r>
            <a:r>
              <a:rPr lang="en-US" dirty="0"/>
              <a:t> is also more than capable of fulfilling the true purpose of a quantum language as it can be compiled to a quantum circuit such as SQIR and QASM and it’s correctness is based on quantum semantics.</a:t>
            </a:r>
          </a:p>
        </p:txBody>
      </p:sp>
      <p:sp>
        <p:nvSpPr>
          <p:cNvPr id="4" name="Slide Number Placeholder 3"/>
          <p:cNvSpPr>
            <a:spLocks noGrp="1"/>
          </p:cNvSpPr>
          <p:nvPr>
            <p:ph type="sldNum" sz="quarter" idx="5"/>
          </p:nvPr>
        </p:nvSpPr>
        <p:spPr/>
        <p:txBody>
          <a:bodyPr/>
          <a:lstStyle/>
          <a:p>
            <a:fld id="{1C19D540-E03D-4B0E-9D98-EB623EA06AD2}" type="slidenum">
              <a:rPr lang="en-US" smtClean="0"/>
              <a:t>56</a:t>
            </a:fld>
            <a:endParaRPr lang="en-US"/>
          </a:p>
        </p:txBody>
      </p:sp>
    </p:spTree>
    <p:extLst>
      <p:ext uri="{BB962C8B-B14F-4D97-AF65-F5344CB8AC3E}">
        <p14:creationId xmlns:p14="http://schemas.microsoft.com/office/powerpoint/2010/main" val="47612425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In the future, </a:t>
            </a:r>
            <a:r>
              <a:rPr lang="en-US" dirty="0" err="1"/>
              <a:t>Qafny</a:t>
            </a:r>
            <a:r>
              <a:rPr lang="en-US" dirty="0"/>
              <a:t> can be applied to:</a:t>
            </a:r>
          </a:p>
          <a:p>
            <a:pPr marL="228600" indent="-228600">
              <a:buAutoNum type="arabicPeriod"/>
            </a:pPr>
            <a:r>
              <a:rPr lang="en-US" dirty="0"/>
              <a:t>More complicated problems (Amplitude amplification, Amplitude Estimation)</a:t>
            </a:r>
          </a:p>
          <a:p>
            <a:pPr marL="228600" indent="-228600">
              <a:buAutoNum type="arabicPeriod"/>
            </a:pPr>
            <a:r>
              <a:rPr lang="en-US" dirty="0"/>
              <a:t>Cover more quantum proving ground</a:t>
            </a:r>
          </a:p>
          <a:p>
            <a:pPr marL="228600" indent="-228600">
              <a:buAutoNum type="arabicPeriod"/>
            </a:pPr>
            <a:r>
              <a:rPr lang="en-US" dirty="0"/>
              <a:t>Using symbolic execution to assist in writing pre and post conditions for algorithms.</a:t>
            </a:r>
          </a:p>
        </p:txBody>
      </p:sp>
      <p:sp>
        <p:nvSpPr>
          <p:cNvPr id="4" name="Slide Number Placeholder 3"/>
          <p:cNvSpPr>
            <a:spLocks noGrp="1"/>
          </p:cNvSpPr>
          <p:nvPr>
            <p:ph type="sldNum" sz="quarter" idx="5"/>
          </p:nvPr>
        </p:nvSpPr>
        <p:spPr/>
        <p:txBody>
          <a:bodyPr/>
          <a:lstStyle/>
          <a:p>
            <a:fld id="{1C19D540-E03D-4B0E-9D98-EB623EA06AD2}" type="slidenum">
              <a:rPr lang="en-US" smtClean="0"/>
              <a:t>57</a:t>
            </a:fld>
            <a:endParaRPr lang="en-US"/>
          </a:p>
        </p:txBody>
      </p:sp>
    </p:spTree>
    <p:extLst>
      <p:ext uri="{BB962C8B-B14F-4D97-AF65-F5344CB8AC3E}">
        <p14:creationId xmlns:p14="http://schemas.microsoft.com/office/powerpoint/2010/main" val="420053895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C19D540-E03D-4B0E-9D98-EB623EA06AD2}" type="slidenum">
              <a:rPr lang="en-US" smtClean="0"/>
              <a:t>58</a:t>
            </a:fld>
            <a:endParaRPr lang="en-US"/>
          </a:p>
        </p:txBody>
      </p:sp>
    </p:spTree>
    <p:extLst>
      <p:ext uri="{BB962C8B-B14F-4D97-AF65-F5344CB8AC3E}">
        <p14:creationId xmlns:p14="http://schemas.microsoft.com/office/powerpoint/2010/main" val="39991778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designing and building these quantum algorithms takes an intense amount of effort. Truly understanding quantum requires combining physics, math and computer science at the doctoral level. Proving these algorithms is also difficult work mired by the intense work of reasoning around quantum operations. Most of this work is done by researchers in math and physics, not programmers. The Quantum algorithm industry lacks the tools needed for general computer programmers. How can we represent quantum programs efficiently? Succinctly? Expressively? Wouldn’t it be nice if a program existed to assist this process?</a:t>
            </a:r>
          </a:p>
        </p:txBody>
      </p:sp>
      <p:sp>
        <p:nvSpPr>
          <p:cNvPr id="4" name="Slide Number Placeholder 3"/>
          <p:cNvSpPr>
            <a:spLocks noGrp="1"/>
          </p:cNvSpPr>
          <p:nvPr>
            <p:ph type="sldNum" sz="quarter" idx="5"/>
          </p:nvPr>
        </p:nvSpPr>
        <p:spPr/>
        <p:txBody>
          <a:bodyPr/>
          <a:lstStyle/>
          <a:p>
            <a:fld id="{1C19D540-E03D-4B0E-9D98-EB623EA06AD2}" type="slidenum">
              <a:rPr lang="en-US" smtClean="0"/>
              <a:t>6</a:t>
            </a:fld>
            <a:endParaRPr lang="en-US"/>
          </a:p>
        </p:txBody>
      </p:sp>
    </p:spTree>
    <p:extLst>
      <p:ext uri="{BB962C8B-B14F-4D97-AF65-F5344CB8AC3E}">
        <p14:creationId xmlns:p14="http://schemas.microsoft.com/office/powerpoint/2010/main" val="16898300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Indeed it would! This was the initial reasoning behind creating </a:t>
            </a:r>
            <a:r>
              <a:rPr lang="en-US" dirty="0" err="1"/>
              <a:t>Qafny</a:t>
            </a:r>
            <a:r>
              <a:rPr lang="en-US" dirty="0"/>
              <a:t>, a programming language built with </a:t>
            </a:r>
            <a:r>
              <a:rPr lang="en-US" dirty="0" err="1"/>
              <a:t>Dafny</a:t>
            </a:r>
            <a:r>
              <a:rPr lang="en-US" dirty="0"/>
              <a:t> to assist in writing and proving Quantum algorithms. </a:t>
            </a:r>
            <a:r>
              <a:rPr lang="en-US" dirty="0" err="1"/>
              <a:t>Qafny</a:t>
            </a:r>
            <a:r>
              <a:rPr lang="en-US" dirty="0"/>
              <a:t> supports built-in </a:t>
            </a:r>
            <a:r>
              <a:rPr lang="en-US" dirty="0" err="1"/>
              <a:t>vertification</a:t>
            </a:r>
            <a:r>
              <a:rPr lang="en-US" dirty="0"/>
              <a:t> techniques such as separation logic and representing different qubits as concrete types. Under the hood it works by encoding quantum states and operations as arrays. </a:t>
            </a:r>
            <a:r>
              <a:rPr lang="en-US" dirty="0" err="1"/>
              <a:t>Qafny</a:t>
            </a:r>
            <a:r>
              <a:rPr lang="en-US" dirty="0"/>
              <a:t> works by verifying the quantum programs and then compiling them directly to QASM. This logic has been split between verifying the program and generating the compiled code.</a:t>
            </a:r>
          </a:p>
        </p:txBody>
      </p:sp>
      <p:sp>
        <p:nvSpPr>
          <p:cNvPr id="4" name="Slide Number Placeholder 3"/>
          <p:cNvSpPr>
            <a:spLocks noGrp="1"/>
          </p:cNvSpPr>
          <p:nvPr>
            <p:ph type="sldNum" sz="quarter" idx="5"/>
          </p:nvPr>
        </p:nvSpPr>
        <p:spPr/>
        <p:txBody>
          <a:bodyPr/>
          <a:lstStyle/>
          <a:p>
            <a:fld id="{1C19D540-E03D-4B0E-9D98-EB623EA06AD2}" type="slidenum">
              <a:rPr lang="en-US" smtClean="0"/>
              <a:t>7</a:t>
            </a:fld>
            <a:endParaRPr lang="en-US"/>
          </a:p>
        </p:txBody>
      </p:sp>
    </p:spTree>
    <p:extLst>
      <p:ext uri="{BB962C8B-B14F-4D97-AF65-F5344CB8AC3E}">
        <p14:creationId xmlns:p14="http://schemas.microsoft.com/office/powerpoint/2010/main" val="41804959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important caveat is that even though quantum algorithms are insanely difficult to run on classical hardware, they can be verified by the CPU in your laptop.</a:t>
            </a:r>
          </a:p>
        </p:txBody>
      </p:sp>
      <p:sp>
        <p:nvSpPr>
          <p:cNvPr id="4" name="Slide Number Placeholder 3"/>
          <p:cNvSpPr>
            <a:spLocks noGrp="1"/>
          </p:cNvSpPr>
          <p:nvPr>
            <p:ph type="sldNum" sz="quarter" idx="5"/>
          </p:nvPr>
        </p:nvSpPr>
        <p:spPr/>
        <p:txBody>
          <a:bodyPr/>
          <a:lstStyle/>
          <a:p>
            <a:fld id="{1C19D540-E03D-4B0E-9D98-EB623EA06AD2}" type="slidenum">
              <a:rPr lang="en-US" smtClean="0"/>
              <a:t>8</a:t>
            </a:fld>
            <a:endParaRPr lang="en-US"/>
          </a:p>
        </p:txBody>
      </p:sp>
    </p:spTree>
    <p:extLst>
      <p:ext uri="{BB962C8B-B14F-4D97-AF65-F5344CB8AC3E}">
        <p14:creationId xmlns:p14="http://schemas.microsoft.com/office/powerpoint/2010/main" val="5184179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C19D540-E03D-4B0E-9D98-EB623EA06AD2}" type="slidenum">
              <a:rPr lang="en-US" smtClean="0"/>
              <a:t>9</a:t>
            </a:fld>
            <a:endParaRPr lang="en-US"/>
          </a:p>
        </p:txBody>
      </p:sp>
    </p:spTree>
    <p:extLst>
      <p:ext uri="{BB962C8B-B14F-4D97-AF65-F5344CB8AC3E}">
        <p14:creationId xmlns:p14="http://schemas.microsoft.com/office/powerpoint/2010/main" val="23523956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ED885CE-35EA-4331-9A89-642D1469EE00}" type="datetimeFigureOut">
              <a:rPr lang="en-US" smtClean="0"/>
              <a:t>9/6/2024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6102959-83A6-401A-B1B3-C7BB1DC1461D}"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920115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ED885CE-35EA-4331-9A89-642D1469EE00}" type="datetimeFigureOut">
              <a:rPr lang="en-US" smtClean="0"/>
              <a:t>9/6/2024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6102959-83A6-401A-B1B3-C7BB1DC1461D}" type="slidenum">
              <a:rPr lang="en-US" smtClean="0"/>
              <a:t>‹#›</a:t>
            </a:fld>
            <a:endParaRPr lang="en-US"/>
          </a:p>
        </p:txBody>
      </p:sp>
    </p:spTree>
    <p:extLst>
      <p:ext uri="{BB962C8B-B14F-4D97-AF65-F5344CB8AC3E}">
        <p14:creationId xmlns:p14="http://schemas.microsoft.com/office/powerpoint/2010/main" val="25688649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ED885CE-35EA-4331-9A89-642D1469EE00}" type="datetimeFigureOut">
              <a:rPr lang="en-US" smtClean="0"/>
              <a:t>9/6/2024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6102959-83A6-401A-B1B3-C7BB1DC1461D}" type="slidenum">
              <a:rPr lang="en-US" smtClean="0"/>
              <a:t>‹#›</a:t>
            </a:fld>
            <a:endParaRPr lang="en-US"/>
          </a:p>
        </p:txBody>
      </p:sp>
    </p:spTree>
    <p:extLst>
      <p:ext uri="{BB962C8B-B14F-4D97-AF65-F5344CB8AC3E}">
        <p14:creationId xmlns:p14="http://schemas.microsoft.com/office/powerpoint/2010/main" val="35379102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ED885CE-35EA-4331-9A89-642D1469EE00}" type="datetimeFigureOut">
              <a:rPr lang="en-US" smtClean="0"/>
              <a:t>9/6/2024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6102959-83A6-401A-B1B3-C7BB1DC1461D}" type="slidenum">
              <a:rPr lang="en-US" smtClean="0"/>
              <a:t>‹#›</a:t>
            </a:fld>
            <a:endParaRPr lang="en-US"/>
          </a:p>
        </p:txBody>
      </p:sp>
    </p:spTree>
    <p:extLst>
      <p:ext uri="{BB962C8B-B14F-4D97-AF65-F5344CB8AC3E}">
        <p14:creationId xmlns:p14="http://schemas.microsoft.com/office/powerpoint/2010/main" val="35633083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ED885CE-35EA-4331-9A89-642D1469EE00}" type="datetimeFigureOut">
              <a:rPr lang="en-US" smtClean="0"/>
              <a:t>9/6/2024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6102959-83A6-401A-B1B3-C7BB1DC1461D}"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895494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ED885CE-35EA-4331-9A89-642D1469EE00}" type="datetimeFigureOut">
              <a:rPr lang="en-US" smtClean="0"/>
              <a:t>9/6/2024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6102959-83A6-401A-B1B3-C7BB1DC1461D}" type="slidenum">
              <a:rPr lang="en-US" smtClean="0"/>
              <a:t>‹#›</a:t>
            </a:fld>
            <a:endParaRPr lang="en-US"/>
          </a:p>
        </p:txBody>
      </p:sp>
    </p:spTree>
    <p:extLst>
      <p:ext uri="{BB962C8B-B14F-4D97-AF65-F5344CB8AC3E}">
        <p14:creationId xmlns:p14="http://schemas.microsoft.com/office/powerpoint/2010/main" val="23699886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ED885CE-35EA-4331-9A89-642D1469EE00}" type="datetimeFigureOut">
              <a:rPr lang="en-US" smtClean="0"/>
              <a:t>9/6/2024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6102959-83A6-401A-B1B3-C7BB1DC1461D}" type="slidenum">
              <a:rPr lang="en-US" smtClean="0"/>
              <a:t>‹#›</a:t>
            </a:fld>
            <a:endParaRPr lang="en-US"/>
          </a:p>
        </p:txBody>
      </p:sp>
    </p:spTree>
    <p:extLst>
      <p:ext uri="{BB962C8B-B14F-4D97-AF65-F5344CB8AC3E}">
        <p14:creationId xmlns:p14="http://schemas.microsoft.com/office/powerpoint/2010/main" val="19651392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ED885CE-35EA-4331-9A89-642D1469EE00}" type="datetimeFigureOut">
              <a:rPr lang="en-US" smtClean="0"/>
              <a:t>9/6/2024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6102959-83A6-401A-B1B3-C7BB1DC1461D}" type="slidenum">
              <a:rPr lang="en-US" smtClean="0"/>
              <a:t>‹#›</a:t>
            </a:fld>
            <a:endParaRPr lang="en-US"/>
          </a:p>
        </p:txBody>
      </p:sp>
    </p:spTree>
    <p:extLst>
      <p:ext uri="{BB962C8B-B14F-4D97-AF65-F5344CB8AC3E}">
        <p14:creationId xmlns:p14="http://schemas.microsoft.com/office/powerpoint/2010/main" val="801700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2ED885CE-35EA-4331-9A89-642D1469EE00}" type="datetimeFigureOut">
              <a:rPr lang="en-US" smtClean="0"/>
              <a:t>9/6/2024</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F6102959-83A6-401A-B1B3-C7BB1DC1461D}" type="slidenum">
              <a:rPr lang="en-US" smtClean="0"/>
              <a:t>‹#›</a:t>
            </a:fld>
            <a:endParaRPr lang="en-US"/>
          </a:p>
        </p:txBody>
      </p:sp>
    </p:spTree>
    <p:extLst>
      <p:ext uri="{BB962C8B-B14F-4D97-AF65-F5344CB8AC3E}">
        <p14:creationId xmlns:p14="http://schemas.microsoft.com/office/powerpoint/2010/main" val="40742350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2ED885CE-35EA-4331-9A89-642D1469EE00}" type="datetimeFigureOut">
              <a:rPr lang="en-US" smtClean="0"/>
              <a:t>9/6/2024</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F6102959-83A6-401A-B1B3-C7BB1DC1461D}" type="slidenum">
              <a:rPr lang="en-US" smtClean="0"/>
              <a:t>‹#›</a:t>
            </a:fld>
            <a:endParaRPr lang="en-US"/>
          </a:p>
        </p:txBody>
      </p:sp>
    </p:spTree>
    <p:extLst>
      <p:ext uri="{BB962C8B-B14F-4D97-AF65-F5344CB8AC3E}">
        <p14:creationId xmlns:p14="http://schemas.microsoft.com/office/powerpoint/2010/main" val="23718673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ED885CE-35EA-4331-9A89-642D1469EE00}" type="datetimeFigureOut">
              <a:rPr lang="en-US" smtClean="0"/>
              <a:t>9/6/2024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6102959-83A6-401A-B1B3-C7BB1DC1461D}" type="slidenum">
              <a:rPr lang="en-US" smtClean="0"/>
              <a:t>‹#›</a:t>
            </a:fld>
            <a:endParaRPr lang="en-US"/>
          </a:p>
        </p:txBody>
      </p:sp>
    </p:spTree>
    <p:extLst>
      <p:ext uri="{BB962C8B-B14F-4D97-AF65-F5344CB8AC3E}">
        <p14:creationId xmlns:p14="http://schemas.microsoft.com/office/powerpoint/2010/main" val="12159687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2ED885CE-35EA-4331-9A89-642D1469EE00}" type="datetimeFigureOut">
              <a:rPr lang="en-US" smtClean="0"/>
              <a:t>9/6/2024</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F6102959-83A6-401A-B1B3-C7BB1DC1461D}"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03614174"/>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5.jp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5.jp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tags" Target="../tags/tag6.xml"/><Relationship Id="rId6" Type="http://schemas.openxmlformats.org/officeDocument/2006/relationships/image" Target="../media/image111.png"/><Relationship Id="rId5" Type="http://schemas.openxmlformats.org/officeDocument/2006/relationships/image" Target="../media/image60.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5.jpg"/><Relationship Id="rId5" Type="http://schemas.openxmlformats.org/officeDocument/2006/relationships/image" Target="../media/image120.png"/><Relationship Id="rId4" Type="http://schemas.openxmlformats.org/officeDocument/2006/relationships/image" Target="../media/image60.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130.png"/><Relationship Id="rId4" Type="http://schemas.openxmlformats.org/officeDocument/2006/relationships/image" Target="../media/image60.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5.jpg"/><Relationship Id="rId5" Type="http://schemas.openxmlformats.org/officeDocument/2006/relationships/image" Target="../media/image140.png"/><Relationship Id="rId4" Type="http://schemas.openxmlformats.org/officeDocument/2006/relationships/image" Target="../media/image60.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7" Type="http://schemas.openxmlformats.org/officeDocument/2006/relationships/image" Target="../media/image4.png"/><Relationship Id="rId2" Type="http://schemas.openxmlformats.org/officeDocument/2006/relationships/slideLayout" Target="../slideLayouts/slideLayout2.xml"/><Relationship Id="rId1" Type="http://schemas.openxmlformats.org/officeDocument/2006/relationships/tags" Target="../tags/tag7.xml"/><Relationship Id="rId6" Type="http://schemas.openxmlformats.org/officeDocument/2006/relationships/image" Target="../media/image110.png"/><Relationship Id="rId5" Type="http://schemas.openxmlformats.org/officeDocument/2006/relationships/image" Target="../media/image60.PNG"/></Relationships>
</file>

<file path=ppt/slides/_rels/slide17.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notesSlide" Target="../notesSlides/notesSlide19.xml"/><Relationship Id="rId7" Type="http://schemas.openxmlformats.org/officeDocument/2006/relationships/image" Target="../media/image21.png"/><Relationship Id="rId12" Type="http://schemas.openxmlformats.org/officeDocument/2006/relationships/image" Target="../media/image210.png"/><Relationship Id="rId2" Type="http://schemas.openxmlformats.org/officeDocument/2006/relationships/slideLayout" Target="../slideLayouts/slideLayout2.xml"/><Relationship Id="rId1" Type="http://schemas.openxmlformats.org/officeDocument/2006/relationships/tags" Target="../tags/tag8.xml"/><Relationship Id="rId6" Type="http://schemas.openxmlformats.org/officeDocument/2006/relationships/image" Target="../media/image20.png"/><Relationship Id="rId5" Type="http://schemas.openxmlformats.org/officeDocument/2006/relationships/image" Target="../media/image17.png"/><Relationship Id="rId10" Type="http://schemas.openxmlformats.org/officeDocument/2006/relationships/image" Target="../media/image24.png"/><Relationship Id="rId4" Type="http://schemas.openxmlformats.org/officeDocument/2006/relationships/image" Target="../media/image16.png"/><Relationship Id="rId9" Type="http://schemas.openxmlformats.org/officeDocument/2006/relationships/image" Target="../media/image23.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240.png"/><Relationship Id="rId5" Type="http://schemas.openxmlformats.org/officeDocument/2006/relationships/image" Target="../media/image230.png"/><Relationship Id="rId4" Type="http://schemas.openxmlformats.org/officeDocument/2006/relationships/image" Target="../media/image220.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tags" Target="../tags/tag9.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5.png"/><Relationship Id="rId7" Type="http://schemas.openxmlformats.org/officeDocument/2006/relationships/image" Target="../media/image27.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0.png"/></Relationships>
</file>

<file path=ppt/slides/_rels/slide26.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5.png"/><Relationship Id="rId7" Type="http://schemas.openxmlformats.org/officeDocument/2006/relationships/image" Target="../media/image26.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50.png"/></Relationships>
</file>

<file path=ppt/slides/_rels/slide27.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5.png"/><Relationship Id="rId7" Type="http://schemas.openxmlformats.org/officeDocument/2006/relationships/image" Target="../media/image26.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50.png"/><Relationship Id="rId9" Type="http://schemas.openxmlformats.org/officeDocument/2006/relationships/image" Target="../media/image29.png"/></Relationships>
</file>

<file path=ppt/slides/_rels/slide28.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5.png"/><Relationship Id="rId7" Type="http://schemas.openxmlformats.org/officeDocument/2006/relationships/image" Target="../media/image26.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50.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xml"/><Relationship Id="rId1" Type="http://schemas.openxmlformats.org/officeDocument/2006/relationships/tags" Target="../tags/tag10.xml"/><Relationship Id="rId6" Type="http://schemas.openxmlformats.org/officeDocument/2006/relationships/image" Target="../media/image300.png"/><Relationship Id="rId4" Type="http://schemas.openxmlformats.org/officeDocument/2006/relationships/image" Target="../media/image30.png"/></Relationships>
</file>

<file path=ppt/slides/_rels/slide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2.xml"/><Relationship Id="rId1" Type="http://schemas.openxmlformats.org/officeDocument/2006/relationships/tags" Target="../tags/tag11.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2.xml"/><Relationship Id="rId1" Type="http://schemas.openxmlformats.org/officeDocument/2006/relationships/tags" Target="../tags/tag12.xml"/><Relationship Id="rId4" Type="http://schemas.openxmlformats.org/officeDocument/2006/relationships/image" Target="../media/image31.png"/></Relationships>
</file>

<file path=ppt/slides/_rels/slide3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32.png"/></Relationships>
</file>

<file path=ppt/slides/_rels/slide3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3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image" Target="../media/image34.png"/></Relationships>
</file>

<file path=ppt/slides/_rels/slide3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35.pn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4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0.xml"/><Relationship Id="rId1" Type="http://schemas.openxmlformats.org/officeDocument/2006/relationships/slideLayout" Target="../slideLayouts/slideLayout2.xml"/><Relationship Id="rId5" Type="http://schemas.openxmlformats.org/officeDocument/2006/relationships/image" Target="../media/image35.png"/></Relationships>
</file>

<file path=ppt/slides/_rels/slide4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2.xml"/><Relationship Id="rId1" Type="http://schemas.openxmlformats.org/officeDocument/2006/relationships/tags" Target="../tags/tag13.xml"/><Relationship Id="rId5" Type="http://schemas.openxmlformats.org/officeDocument/2006/relationships/image" Target="../media/image37.png"/><Relationship Id="rId4" Type="http://schemas.openxmlformats.org/officeDocument/2006/relationships/image" Target="../media/image30.png"/></Relationships>
</file>

<file path=ppt/slides/_rels/slide4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4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4.xml"/><Relationship Id="rId1" Type="http://schemas.openxmlformats.org/officeDocument/2006/relationships/slideLayout" Target="../slideLayouts/slideLayout2.xml"/><Relationship Id="rId5" Type="http://schemas.openxmlformats.org/officeDocument/2006/relationships/image" Target="../media/image380.png"/></Relationships>
</file>

<file path=ppt/slides/_rels/slide4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s>
</file>

<file path=ppt/slides/_rels/slide4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39.png"/></Relationships>
</file>

<file path=ppt/slides/_rels/slide4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39.png"/></Relationships>
</file>

<file path=ppt/slides/_rels/slide4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5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image" Target="../media/image51.png"/><Relationship Id="rId4" Type="http://schemas.openxmlformats.org/officeDocument/2006/relationships/image" Target="../media/image440.png"/></Relationships>
</file>

<file path=ppt/slides/_rels/slide5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2.xml"/><Relationship Id="rId1" Type="http://schemas.openxmlformats.org/officeDocument/2006/relationships/slideLayout" Target="../slideLayouts/slideLayout2.xml"/><Relationship Id="rId6" Type="http://schemas.openxmlformats.org/officeDocument/2006/relationships/image" Target="../media/image46.png"/><Relationship Id="rId4" Type="http://schemas.openxmlformats.org/officeDocument/2006/relationships/image" Target="../media/image45.png"/></Relationships>
</file>

<file path=ppt/slides/_rels/slide5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openxmlformats.org/officeDocument/2006/relationships/image" Target="../media/image53.png"/><Relationship Id="rId4" Type="http://schemas.openxmlformats.org/officeDocument/2006/relationships/image" Target="../media/image47.png"/></Relationships>
</file>

<file path=ppt/slides/_rels/slide5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2.xml"/><Relationship Id="rId1" Type="http://schemas.openxmlformats.org/officeDocument/2006/relationships/tags" Target="../tags/tag14.xml"/></Relationships>
</file>

<file path=ppt/slides/_rels/slide57.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hyperlink" Target="https://physicscommunication.ie/quantum-sensing-made-simple/" TargetMode="External"/></Relationships>
</file>

<file path=ppt/slides/_rels/slide58.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ags" Target="../tags/tag3.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tags" Target="../tags/tag4.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ags" Target="../tags/tag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8BA3243-42C1-4315-9ADA-40AA9319B7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4478896-26CB-4554-AAD0-57AF39F497E2}"/>
              </a:ext>
            </a:extLst>
          </p:cNvPr>
          <p:cNvSpPr>
            <a:spLocks noGrp="1"/>
          </p:cNvSpPr>
          <p:nvPr>
            <p:ph type="ctrTitle"/>
          </p:nvPr>
        </p:nvSpPr>
        <p:spPr>
          <a:xfrm>
            <a:off x="6729999" y="639097"/>
            <a:ext cx="5009283" cy="3686015"/>
          </a:xfrm>
        </p:spPr>
        <p:txBody>
          <a:bodyPr>
            <a:normAutofit/>
          </a:bodyPr>
          <a:lstStyle/>
          <a:p>
            <a:r>
              <a:rPr lang="en-US" sz="5600" dirty="0" err="1"/>
              <a:t>Qafny</a:t>
            </a:r>
            <a:r>
              <a:rPr lang="en-US" sz="5600" dirty="0"/>
              <a:t>: A Quantum-Program Verifier</a:t>
            </a:r>
          </a:p>
        </p:txBody>
      </p:sp>
      <p:sp>
        <p:nvSpPr>
          <p:cNvPr id="3" name="Subtitle 2">
            <a:extLst>
              <a:ext uri="{FF2B5EF4-FFF2-40B4-BE49-F238E27FC236}">
                <a16:creationId xmlns:a16="http://schemas.microsoft.com/office/drawing/2014/main" id="{CAFE7710-72A9-4424-993B-195F6F2994A2}"/>
              </a:ext>
            </a:extLst>
          </p:cNvPr>
          <p:cNvSpPr>
            <a:spLocks noGrp="1"/>
          </p:cNvSpPr>
          <p:nvPr>
            <p:ph type="subTitle" idx="1"/>
          </p:nvPr>
        </p:nvSpPr>
        <p:spPr>
          <a:xfrm>
            <a:off x="6729999" y="4455621"/>
            <a:ext cx="4829101" cy="1238616"/>
          </a:xfrm>
        </p:spPr>
        <p:txBody>
          <a:bodyPr>
            <a:normAutofit/>
          </a:bodyPr>
          <a:lstStyle/>
          <a:p>
            <a:r>
              <a:rPr lang="en-US" dirty="0">
                <a:solidFill>
                  <a:schemeClr val="tx1">
                    <a:lumMod val="85000"/>
                    <a:lumOff val="15000"/>
                  </a:schemeClr>
                </a:solidFill>
              </a:rPr>
              <a:t>By Liyi Li, et al.</a:t>
            </a:r>
          </a:p>
          <a:p>
            <a:r>
              <a:rPr lang="en-US" dirty="0">
                <a:solidFill>
                  <a:schemeClr val="tx1">
                    <a:lumMod val="85000"/>
                    <a:lumOff val="15000"/>
                  </a:schemeClr>
                </a:solidFill>
              </a:rPr>
              <a:t>Henry Allard in ECOOP 2024</a:t>
            </a:r>
          </a:p>
          <a:p>
            <a:endParaRPr lang="en-US" dirty="0">
              <a:solidFill>
                <a:schemeClr val="tx1">
                  <a:lumMod val="85000"/>
                  <a:lumOff val="15000"/>
                </a:schemeClr>
              </a:solidFill>
            </a:endParaRPr>
          </a:p>
        </p:txBody>
      </p:sp>
      <p:sp>
        <p:nvSpPr>
          <p:cNvPr id="12" name="Rectangle 11">
            <a:extLst>
              <a:ext uri="{FF2B5EF4-FFF2-40B4-BE49-F238E27FC236}">
                <a16:creationId xmlns:a16="http://schemas.microsoft.com/office/drawing/2014/main" id="{3CD2AC58-26E2-4F2B-BB55-FF8007E4BD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733" y="321733"/>
            <a:ext cx="3057906" cy="3408237"/>
          </a:xfrm>
          <a:prstGeom prst="rect">
            <a:avLst/>
          </a:prstGeom>
          <a:solidFill>
            <a:srgbClr val="FFFFFF"/>
          </a:solidFill>
          <a:ln w="6350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DC05FDD8-4CD1-46B2-BEA2-DEDD99563B4E}"/>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19348" y="473902"/>
            <a:ext cx="2462675" cy="3103900"/>
          </a:xfrm>
          <a:prstGeom prst="rect">
            <a:avLst/>
          </a:prstGeom>
          <a:noFill/>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4" name="Rectangle 13">
            <a:extLst>
              <a:ext uri="{FF2B5EF4-FFF2-40B4-BE49-F238E27FC236}">
                <a16:creationId xmlns:a16="http://schemas.microsoft.com/office/drawing/2014/main" id="{4A357E09-6CAE-4F82-B074-82B8BD7C8C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12061" y="321733"/>
            <a:ext cx="2583939" cy="19552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E2EA671-F09A-4CF2-96A1-9255D53C15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733" y="3879167"/>
            <a:ext cx="3057906" cy="2135564"/>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F372741D-A371-404D-910F-5BF0CD3579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28588" y="2451014"/>
            <a:ext cx="2567411" cy="3532765"/>
          </a:xfrm>
          <a:prstGeom prst="rect">
            <a:avLst/>
          </a:prstGeom>
          <a:solidFill>
            <a:srgbClr val="FFFFFF"/>
          </a:solidFill>
          <a:ln w="6350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4707CDE4-E976-4A29-897A-E0EF41F6ECAD}"/>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3664752" y="2740811"/>
            <a:ext cx="2295082" cy="2953170"/>
          </a:xfrm>
          <a:prstGeom prst="rect">
            <a:avLst/>
          </a:prstGeom>
          <a:noFill/>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cxnSp>
        <p:nvCxnSpPr>
          <p:cNvPr id="20" name="Straight Connector 19">
            <a:extLst>
              <a:ext uri="{FF2B5EF4-FFF2-40B4-BE49-F238E27FC236}">
                <a16:creationId xmlns:a16="http://schemas.microsoft.com/office/drawing/2014/main" id="{AE5F1B50-B32F-4B5D-8735-8F3E9B7EE86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805053" y="4343400"/>
            <a:ext cx="438912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FEF7D0D6-CA38-4628-8593-6698417275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4" name="Rectangle 23">
            <a:extLst>
              <a:ext uri="{FF2B5EF4-FFF2-40B4-BE49-F238E27FC236}">
                <a16:creationId xmlns:a16="http://schemas.microsoft.com/office/drawing/2014/main" id="{458660E3-E5DE-4B48-BF77-8452EF6B4D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39619496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7B3E28-70D7-4DCB-9330-765B8232DE09}"/>
              </a:ext>
            </a:extLst>
          </p:cNvPr>
          <p:cNvSpPr>
            <a:spLocks noGrp="1"/>
          </p:cNvSpPr>
          <p:nvPr>
            <p:ph type="title"/>
          </p:nvPr>
        </p:nvSpPr>
        <p:spPr/>
        <p:txBody>
          <a:bodyPr>
            <a:noAutofit/>
          </a:bodyPr>
          <a:lstStyle/>
          <a:p>
            <a:pPr marL="12700">
              <a:lnSpc>
                <a:spcPct val="100000"/>
              </a:lnSpc>
              <a:spcBef>
                <a:spcPts val="135"/>
              </a:spcBef>
            </a:pPr>
            <a:r>
              <a:rPr lang="en-US" dirty="0">
                <a:solidFill>
                  <a:srgbClr val="FF0000"/>
                </a:solidFill>
              </a:rPr>
              <a:t>How quantum programs work?</a:t>
            </a:r>
            <a:br>
              <a:rPr lang="en-US" dirty="0"/>
            </a:br>
            <a:r>
              <a:rPr lang="en-US" dirty="0"/>
              <a:t>Quantum won’t replace your laptop.</a:t>
            </a:r>
            <a:endParaRPr lang="en-US" dirty="0">
              <a:latin typeface="Calibri"/>
              <a:cs typeface="Calibri"/>
            </a:endParaRPr>
          </a:p>
        </p:txBody>
      </p:sp>
      <p:pic>
        <p:nvPicPr>
          <p:cNvPr id="15" name="Picture 3">
            <a:extLst>
              <a:ext uri="{FF2B5EF4-FFF2-40B4-BE49-F238E27FC236}">
                <a16:creationId xmlns:a16="http://schemas.microsoft.com/office/drawing/2014/main" id="{EEE823B0-28B5-4717-AEAE-639FF8ED54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34542" y="1896447"/>
            <a:ext cx="1752600" cy="2678641"/>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6" name="Picture 15" descr="A picture containing computer&#10;&#10;Description automatically generated">
            <a:extLst>
              <a:ext uri="{FF2B5EF4-FFF2-40B4-BE49-F238E27FC236}">
                <a16:creationId xmlns:a16="http://schemas.microsoft.com/office/drawing/2014/main" id="{14357F74-E49F-4626-9560-3B826F2A454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48885" y="2503725"/>
            <a:ext cx="2767178" cy="1850550"/>
          </a:xfrm>
          <a:prstGeom prst="rect">
            <a:avLst/>
          </a:prstGeom>
        </p:spPr>
      </p:pic>
      <p:sp>
        <p:nvSpPr>
          <p:cNvPr id="17" name="Arrow: Right 16">
            <a:extLst>
              <a:ext uri="{FF2B5EF4-FFF2-40B4-BE49-F238E27FC236}">
                <a16:creationId xmlns:a16="http://schemas.microsoft.com/office/drawing/2014/main" id="{D135EE5B-A027-4A9F-B6AC-3ABE72217F36}"/>
              </a:ext>
            </a:extLst>
          </p:cNvPr>
          <p:cNvSpPr/>
          <p:nvPr/>
        </p:nvSpPr>
        <p:spPr>
          <a:xfrm>
            <a:off x="5378901" y="2791379"/>
            <a:ext cx="1752600" cy="2381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Arrow: Left 17">
            <a:extLst>
              <a:ext uri="{FF2B5EF4-FFF2-40B4-BE49-F238E27FC236}">
                <a16:creationId xmlns:a16="http://schemas.microsoft.com/office/drawing/2014/main" id="{083C752A-B5F1-498D-A5BB-C563BAE933B4}"/>
              </a:ext>
            </a:extLst>
          </p:cNvPr>
          <p:cNvSpPr/>
          <p:nvPr/>
        </p:nvSpPr>
        <p:spPr>
          <a:xfrm>
            <a:off x="5378901" y="3675354"/>
            <a:ext cx="1752600" cy="23812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351025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7B3E28-70D7-4DCB-9330-765B8232DE09}"/>
              </a:ext>
            </a:extLst>
          </p:cNvPr>
          <p:cNvSpPr>
            <a:spLocks noGrp="1"/>
          </p:cNvSpPr>
          <p:nvPr>
            <p:ph type="title"/>
          </p:nvPr>
        </p:nvSpPr>
        <p:spPr/>
        <p:txBody>
          <a:bodyPr>
            <a:normAutofit/>
          </a:bodyPr>
          <a:lstStyle/>
          <a:p>
            <a:pPr marL="12700">
              <a:lnSpc>
                <a:spcPct val="100000"/>
              </a:lnSpc>
              <a:spcBef>
                <a:spcPts val="135"/>
              </a:spcBef>
            </a:pPr>
            <a:r>
              <a:rPr lang="en-US" dirty="0"/>
              <a:t>This is the “</a:t>
            </a:r>
            <a:r>
              <a:rPr lang="en-US" dirty="0" err="1"/>
              <a:t>qram</a:t>
            </a:r>
            <a:r>
              <a:rPr lang="en-US" dirty="0"/>
              <a:t>” model.</a:t>
            </a:r>
            <a:endParaRPr lang="en-US" sz="4800" dirty="0">
              <a:latin typeface="Calibri"/>
              <a:cs typeface="Calibri"/>
            </a:endParaRPr>
          </a:p>
        </p:txBody>
      </p:sp>
      <p:sp>
        <p:nvSpPr>
          <p:cNvPr id="11" name="TextBox 10">
            <a:extLst>
              <a:ext uri="{FF2B5EF4-FFF2-40B4-BE49-F238E27FC236}">
                <a16:creationId xmlns:a16="http://schemas.microsoft.com/office/drawing/2014/main" id="{7E035B54-F8BD-429F-823D-85A289879FEC}"/>
              </a:ext>
            </a:extLst>
          </p:cNvPr>
          <p:cNvSpPr txBox="1"/>
          <p:nvPr/>
        </p:nvSpPr>
        <p:spPr>
          <a:xfrm>
            <a:off x="2123307" y="1900271"/>
            <a:ext cx="4999317" cy="461665"/>
          </a:xfrm>
          <a:prstGeom prst="rect">
            <a:avLst/>
          </a:prstGeom>
          <a:noFill/>
        </p:spPr>
        <p:txBody>
          <a:bodyPr wrap="none" rtlCol="0">
            <a:spAutoFit/>
          </a:bodyPr>
          <a:lstStyle/>
          <a:p>
            <a:r>
              <a:rPr lang="en-US" sz="2400" dirty="0">
                <a:solidFill>
                  <a:srgbClr val="FF0000"/>
                </a:solidFill>
              </a:rPr>
              <a:t>New </a:t>
            </a:r>
            <a:r>
              <a:rPr lang="en-US" sz="2400" dirty="0" err="1">
                <a:solidFill>
                  <a:srgbClr val="FF0000"/>
                </a:solidFill>
              </a:rPr>
              <a:t>Qunity</a:t>
            </a:r>
            <a:r>
              <a:rPr lang="en-US" sz="2400" dirty="0">
                <a:solidFill>
                  <a:srgbClr val="FF0000"/>
                </a:solidFill>
              </a:rPr>
              <a:t> Model in this year’s POPL!</a:t>
            </a:r>
          </a:p>
        </p:txBody>
      </p:sp>
      <p:sp>
        <p:nvSpPr>
          <p:cNvPr id="23" name="TextBox 22">
            <a:extLst>
              <a:ext uri="{FF2B5EF4-FFF2-40B4-BE49-F238E27FC236}">
                <a16:creationId xmlns:a16="http://schemas.microsoft.com/office/drawing/2014/main" id="{0716529F-91F0-4F26-BA5A-60BFBA88E299}"/>
              </a:ext>
            </a:extLst>
          </p:cNvPr>
          <p:cNvSpPr txBox="1"/>
          <p:nvPr/>
        </p:nvSpPr>
        <p:spPr>
          <a:xfrm>
            <a:off x="1922207" y="4575088"/>
            <a:ext cx="2420534" cy="461665"/>
          </a:xfrm>
          <a:prstGeom prst="rect">
            <a:avLst/>
          </a:prstGeom>
          <a:noFill/>
        </p:spPr>
        <p:txBody>
          <a:bodyPr wrap="none" rtlCol="0">
            <a:spAutoFit/>
          </a:bodyPr>
          <a:lstStyle/>
          <a:p>
            <a:r>
              <a:rPr lang="en-US" sz="2400" dirty="0"/>
              <a:t>Classical language</a:t>
            </a:r>
          </a:p>
        </p:txBody>
      </p:sp>
      <p:sp>
        <p:nvSpPr>
          <p:cNvPr id="24" name="TextBox 23">
            <a:extLst>
              <a:ext uri="{FF2B5EF4-FFF2-40B4-BE49-F238E27FC236}">
                <a16:creationId xmlns:a16="http://schemas.microsoft.com/office/drawing/2014/main" id="{A9F7B7A1-00E4-4080-A22B-24D348C562EB}"/>
              </a:ext>
            </a:extLst>
          </p:cNvPr>
          <p:cNvSpPr txBox="1"/>
          <p:nvPr/>
        </p:nvSpPr>
        <p:spPr>
          <a:xfrm>
            <a:off x="7539039" y="4889808"/>
            <a:ext cx="2567691" cy="461665"/>
          </a:xfrm>
          <a:prstGeom prst="rect">
            <a:avLst/>
          </a:prstGeom>
          <a:noFill/>
        </p:spPr>
        <p:txBody>
          <a:bodyPr wrap="none" rtlCol="0">
            <a:spAutoFit/>
          </a:bodyPr>
          <a:lstStyle/>
          <a:p>
            <a:r>
              <a:rPr lang="en-US" sz="2400" dirty="0"/>
              <a:t>Quantum language</a:t>
            </a:r>
          </a:p>
        </p:txBody>
      </p:sp>
      <p:pic>
        <p:nvPicPr>
          <p:cNvPr id="25" name="Picture 3">
            <a:extLst>
              <a:ext uri="{FF2B5EF4-FFF2-40B4-BE49-F238E27FC236}">
                <a16:creationId xmlns:a16="http://schemas.microsoft.com/office/drawing/2014/main" id="{D5F3B432-594E-4889-BCC3-EEC2AA5FD6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34542" y="1896447"/>
            <a:ext cx="1752600" cy="2678641"/>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6" name="Picture 25" descr="A picture containing computer&#10;&#10;Description automatically generated">
            <a:extLst>
              <a:ext uri="{FF2B5EF4-FFF2-40B4-BE49-F238E27FC236}">
                <a16:creationId xmlns:a16="http://schemas.microsoft.com/office/drawing/2014/main" id="{8C05D96D-9233-4522-8AC4-9BF07870AAB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48885" y="2503725"/>
            <a:ext cx="2767178" cy="1850550"/>
          </a:xfrm>
          <a:prstGeom prst="rect">
            <a:avLst/>
          </a:prstGeom>
        </p:spPr>
      </p:pic>
      <p:sp>
        <p:nvSpPr>
          <p:cNvPr id="27" name="Arrow: Right 26">
            <a:extLst>
              <a:ext uri="{FF2B5EF4-FFF2-40B4-BE49-F238E27FC236}">
                <a16:creationId xmlns:a16="http://schemas.microsoft.com/office/drawing/2014/main" id="{1BCE0936-01F0-4FA9-A98F-F811F4726603}"/>
              </a:ext>
            </a:extLst>
          </p:cNvPr>
          <p:cNvSpPr/>
          <p:nvPr/>
        </p:nvSpPr>
        <p:spPr>
          <a:xfrm>
            <a:off x="5378901" y="2791379"/>
            <a:ext cx="1752600" cy="2381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Arrow: Left 27">
            <a:extLst>
              <a:ext uri="{FF2B5EF4-FFF2-40B4-BE49-F238E27FC236}">
                <a16:creationId xmlns:a16="http://schemas.microsoft.com/office/drawing/2014/main" id="{B4F9F8A9-4DAA-4554-A6DC-C7FDC4892069}"/>
              </a:ext>
            </a:extLst>
          </p:cNvPr>
          <p:cNvSpPr/>
          <p:nvPr/>
        </p:nvSpPr>
        <p:spPr>
          <a:xfrm>
            <a:off x="5378901" y="3675354"/>
            <a:ext cx="1752600" cy="23812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79741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872C70E4-EA60-4FC9-B6FB-E32AFC1F68D1}"/>
                  </a:ext>
                </a:extLst>
              </p:cNvPr>
              <p:cNvSpPr>
                <a:spLocks noGrp="1"/>
              </p:cNvSpPr>
              <p:nvPr>
                <p:ph type="title"/>
              </p:nvPr>
            </p:nvSpPr>
            <p:spPr/>
            <p:txBody>
              <a:bodyPr/>
              <a:lstStyle/>
              <a:p>
                <a:r>
                  <a:rPr lang="en-US" dirty="0"/>
                  <a:t>Shor’s algorithm de-factorizes integer </a:t>
                </a:r>
                <a14:m>
                  <m:oMath xmlns:m="http://schemas.openxmlformats.org/officeDocument/2006/math">
                    <m:r>
                      <a:rPr lang="en-US" i="1" dirty="0" smtClean="0">
                        <a:latin typeface="Cambria Math" panose="02040503050406030204" pitchFamily="18" charset="0"/>
                      </a:rPr>
                      <m:t>𝑁</m:t>
                    </m:r>
                  </m:oMath>
                </a14:m>
                <a:r>
                  <a:rPr lang="en-US" dirty="0"/>
                  <a:t>.</a:t>
                </a:r>
              </a:p>
            </p:txBody>
          </p:sp>
        </mc:Choice>
        <mc:Fallback xmlns="">
          <p:sp>
            <p:nvSpPr>
              <p:cNvPr id="2" name="Title 1">
                <a:extLst>
                  <a:ext uri="{FF2B5EF4-FFF2-40B4-BE49-F238E27FC236}">
                    <a16:creationId xmlns:a16="http://schemas.microsoft.com/office/drawing/2014/main" id="{872C70E4-EA60-4FC9-B6FB-E32AFC1F68D1}"/>
                  </a:ext>
                </a:extLst>
              </p:cNvPr>
              <p:cNvSpPr>
                <a:spLocks noGrp="1" noRot="1" noChangeAspect="1" noMove="1" noResize="1" noEditPoints="1" noAdjustHandles="1" noChangeArrowheads="1" noChangeShapeType="1" noTextEdit="1"/>
              </p:cNvSpPr>
              <p:nvPr>
                <p:ph type="title"/>
              </p:nvPr>
            </p:nvSpPr>
            <p:spPr>
              <a:blipFill>
                <a:blip r:embed="rId5"/>
                <a:stretch>
                  <a:fillRect l="-2727" r="-424" b="-226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9851FF3-2EBD-40C8-A20D-A3E400F888B6}"/>
                  </a:ext>
                </a:extLst>
              </p:cNvPr>
              <p:cNvSpPr>
                <a:spLocks noGrp="1"/>
              </p:cNvSpPr>
              <p:nvPr>
                <p:ph idx="1"/>
              </p:nvPr>
            </p:nvSpPr>
            <p:spPr/>
            <p:txBody>
              <a:bodyPr>
                <a:normAutofit/>
              </a:bodyPr>
              <a:lstStyle/>
              <a:p>
                <a:pPr>
                  <a:buFont typeface="Wingdings" panose="05000000000000000000" pitchFamily="2" charset="2"/>
                  <a:buChar char="q"/>
                </a:pPr>
                <a:r>
                  <a:rPr lang="en-US" sz="2400" dirty="0"/>
                  <a:t>Pick a random number </a:t>
                </a:r>
                <a14:m>
                  <m:oMath xmlns:m="http://schemas.openxmlformats.org/officeDocument/2006/math">
                    <m:r>
                      <m:rPr>
                        <m:sty m:val="p"/>
                      </m:rPr>
                      <a:rPr lang="en-US" sz="2400" b="0" i="0" dirty="0" smtClean="0">
                        <a:latin typeface="Cambria Math" panose="02040503050406030204" pitchFamily="18" charset="0"/>
                      </a:rPr>
                      <m:t>a</m:t>
                    </m:r>
                    <m:r>
                      <a:rPr lang="en-US" sz="2400" b="0" i="1" dirty="0" smtClean="0">
                        <a:latin typeface="Cambria Math" panose="02040503050406030204" pitchFamily="18" charset="0"/>
                      </a:rPr>
                      <m:t>∈(</m:t>
                    </m:r>
                    <m:r>
                      <a:rPr lang="en-US" sz="2400" i="1" dirty="0" smtClean="0">
                        <a:latin typeface="Cambria Math" panose="02040503050406030204" pitchFamily="18" charset="0"/>
                      </a:rPr>
                      <m:t>1 </m:t>
                    </m:r>
                    <m:r>
                      <a:rPr lang="en-US" sz="2400" b="0" i="1" dirty="0" smtClean="0">
                        <a:latin typeface="Cambria Math" panose="02040503050406030204" pitchFamily="18" charset="0"/>
                      </a:rPr>
                      <m:t>,</m:t>
                    </m:r>
                    <m:r>
                      <a:rPr lang="en-US" sz="2400" i="1" dirty="0" smtClean="0">
                        <a:latin typeface="Cambria Math" panose="02040503050406030204" pitchFamily="18" charset="0"/>
                      </a:rPr>
                      <m:t>𝑁</m:t>
                    </m:r>
                    <m:r>
                      <a:rPr lang="en-US" sz="2400" b="0" i="1" dirty="0" smtClean="0">
                        <a:latin typeface="Cambria Math" panose="02040503050406030204" pitchFamily="18" charset="0"/>
                      </a:rPr>
                      <m:t>)</m:t>
                    </m:r>
                  </m:oMath>
                </a14:m>
                <a:r>
                  <a:rPr lang="en-US" sz="2400" dirty="0"/>
                  <a:t>.</a:t>
                </a:r>
              </a:p>
              <a:p>
                <a:pPr>
                  <a:buFont typeface="Wingdings" panose="05000000000000000000" pitchFamily="2" charset="2"/>
                  <a:buChar char="q"/>
                </a:pPr>
                <a:r>
                  <a:rPr lang="en-US" sz="2400" dirty="0"/>
                  <a:t>Compute </a:t>
                </a:r>
                <a14:m>
                  <m:oMath xmlns:m="http://schemas.openxmlformats.org/officeDocument/2006/math">
                    <m:r>
                      <a:rPr lang="en-US" sz="2400" b="0" i="1" smtClean="0">
                        <a:latin typeface="Cambria Math" panose="02040503050406030204" pitchFamily="18" charset="0"/>
                      </a:rPr>
                      <m:t>𝐾</m:t>
                    </m:r>
                    <m:r>
                      <a:rPr lang="en-US" sz="2400" b="0" i="1" smtClean="0">
                        <a:latin typeface="Cambria Math" panose="02040503050406030204" pitchFamily="18" charset="0"/>
                      </a:rPr>
                      <m:t>=</m:t>
                    </m:r>
                    <m:r>
                      <m:rPr>
                        <m:sty m:val="p"/>
                      </m:rPr>
                      <a:rPr lang="en-US" sz="2400" b="0" i="0" smtClean="0">
                        <a:latin typeface="Cambria Math" panose="02040503050406030204" pitchFamily="18" charset="0"/>
                      </a:rPr>
                      <m:t>gcd</m:t>
                    </m:r>
                    <m:r>
                      <a:rPr lang="en-US" sz="2400" b="0" i="1" smtClean="0">
                        <a:latin typeface="Cambria Math" panose="02040503050406030204" pitchFamily="18" charset="0"/>
                      </a:rPr>
                      <m:t>⁡(</m:t>
                    </m:r>
                    <m:r>
                      <a:rPr lang="en-US" sz="2400" b="0" i="1" smtClean="0">
                        <a:latin typeface="Cambria Math" panose="02040503050406030204" pitchFamily="18" charset="0"/>
                      </a:rPr>
                      <m:t>𝑎</m:t>
                    </m:r>
                    <m:r>
                      <a:rPr lang="en-US" sz="2400" b="0" i="1" smtClean="0">
                        <a:latin typeface="Cambria Math" panose="02040503050406030204" pitchFamily="18" charset="0"/>
                      </a:rPr>
                      <m:t>,</m:t>
                    </m:r>
                    <m:r>
                      <a:rPr lang="en-US" sz="2400" b="0" i="1" smtClean="0">
                        <a:latin typeface="Cambria Math" panose="02040503050406030204" pitchFamily="18" charset="0"/>
                      </a:rPr>
                      <m:t>𝑁</m:t>
                    </m:r>
                    <m:r>
                      <a:rPr lang="en-US" sz="2400" b="0" i="1" smtClean="0">
                        <a:latin typeface="Cambria Math" panose="02040503050406030204" pitchFamily="18" charset="0"/>
                      </a:rPr>
                      <m:t>)</m:t>
                    </m:r>
                  </m:oMath>
                </a14:m>
                <a:r>
                  <a:rPr lang="en-US" sz="2400" dirty="0"/>
                  <a:t>.</a:t>
                </a:r>
              </a:p>
              <a:p>
                <a:pPr>
                  <a:buFont typeface="Wingdings" panose="05000000000000000000" pitchFamily="2" charset="2"/>
                  <a:buChar char="q"/>
                </a:pPr>
                <a:r>
                  <a:rPr lang="en-US" sz="2400" dirty="0"/>
                  <a:t>If </a:t>
                </a:r>
                <a14:m>
                  <m:oMath xmlns:m="http://schemas.openxmlformats.org/officeDocument/2006/math">
                    <m:r>
                      <a:rPr lang="en-US" sz="2400" b="0" i="1" smtClean="0">
                        <a:latin typeface="Cambria Math" panose="02040503050406030204" pitchFamily="18" charset="0"/>
                      </a:rPr>
                      <m:t>𝐾</m:t>
                    </m:r>
                    <m:r>
                      <a:rPr lang="en-US" sz="2400" b="0" i="1" smtClean="0">
                        <a:latin typeface="Cambria Math" panose="02040503050406030204" pitchFamily="18" charset="0"/>
                      </a:rPr>
                      <m:t>≠1</m:t>
                    </m:r>
                  </m:oMath>
                </a14:m>
                <a:r>
                  <a:rPr lang="en-US" sz="2400" dirty="0"/>
                  <a:t>, </a:t>
                </a:r>
                <a14:m>
                  <m:oMath xmlns:m="http://schemas.openxmlformats.org/officeDocument/2006/math">
                    <m:r>
                      <a:rPr lang="en-US" sz="2400" i="1">
                        <a:latin typeface="Cambria Math" panose="02040503050406030204" pitchFamily="18" charset="0"/>
                      </a:rPr>
                      <m:t>𝐾</m:t>
                    </m:r>
                  </m:oMath>
                </a14:m>
                <a:r>
                  <a:rPr lang="en-US" sz="2400" dirty="0"/>
                  <a:t> is the non-trivial factor.</a:t>
                </a:r>
              </a:p>
              <a:p>
                <a:pPr>
                  <a:buFont typeface="Wingdings" panose="05000000000000000000" pitchFamily="2" charset="2"/>
                  <a:buChar char="q"/>
                </a:pPr>
                <a:r>
                  <a:rPr lang="en-US" sz="2400" dirty="0">
                    <a:solidFill>
                      <a:srgbClr val="FF0000"/>
                    </a:solidFill>
                  </a:rPr>
                  <a:t>Find period </a:t>
                </a:r>
                <a14:m>
                  <m:oMath xmlns:m="http://schemas.openxmlformats.org/officeDocument/2006/math">
                    <m:r>
                      <a:rPr lang="en-US" sz="2400" i="1" dirty="0" smtClean="0">
                        <a:solidFill>
                          <a:srgbClr val="FF0000"/>
                        </a:solidFill>
                        <a:latin typeface="Cambria Math" panose="02040503050406030204" pitchFamily="18" charset="0"/>
                      </a:rPr>
                      <m:t>𝑟</m:t>
                    </m:r>
                  </m:oMath>
                </a14:m>
                <a:r>
                  <a:rPr lang="en-US" sz="2400" dirty="0">
                    <a:solidFill>
                      <a:srgbClr val="FF0000"/>
                    </a:solidFill>
                  </a:rPr>
                  <a:t> for function </a:t>
                </a:r>
                <a14:m>
                  <m:oMath xmlns:m="http://schemas.openxmlformats.org/officeDocument/2006/math">
                    <m:r>
                      <a:rPr lang="en-US" sz="2400" i="1" dirty="0" smtClean="0">
                        <a:solidFill>
                          <a:srgbClr val="FF0000"/>
                        </a:solidFill>
                        <a:latin typeface="Cambria Math" panose="02040503050406030204" pitchFamily="18" charset="0"/>
                      </a:rPr>
                      <m:t>𝑓</m:t>
                    </m:r>
                    <m:d>
                      <m:dPr>
                        <m:ctrlPr>
                          <a:rPr lang="en-US" sz="2400" i="1" dirty="0" smtClean="0">
                            <a:solidFill>
                              <a:srgbClr val="FF0000"/>
                            </a:solidFill>
                            <a:latin typeface="Cambria Math" panose="02040503050406030204" pitchFamily="18" charset="0"/>
                          </a:rPr>
                        </m:ctrlPr>
                      </m:dPr>
                      <m:e>
                        <m:r>
                          <a:rPr lang="en-US" sz="2400" i="1" dirty="0" smtClean="0">
                            <a:solidFill>
                              <a:srgbClr val="FF0000"/>
                            </a:solidFill>
                            <a:latin typeface="Cambria Math" panose="02040503050406030204" pitchFamily="18" charset="0"/>
                          </a:rPr>
                          <m:t>𝑥</m:t>
                        </m:r>
                      </m:e>
                    </m:d>
                    <m:r>
                      <a:rPr lang="en-US" sz="2400" i="1" dirty="0" smtClean="0">
                        <a:solidFill>
                          <a:srgbClr val="FF0000"/>
                        </a:solidFill>
                        <a:latin typeface="Cambria Math" panose="02040503050406030204" pitchFamily="18" charset="0"/>
                      </a:rPr>
                      <m:t>=</m:t>
                    </m:r>
                    <m:sSup>
                      <m:sSupPr>
                        <m:ctrlPr>
                          <a:rPr lang="en-US" sz="2400" b="0" i="1" dirty="0" smtClean="0">
                            <a:solidFill>
                              <a:srgbClr val="FF0000"/>
                            </a:solidFill>
                            <a:latin typeface="Cambria Math" panose="02040503050406030204" pitchFamily="18" charset="0"/>
                          </a:rPr>
                        </m:ctrlPr>
                      </m:sSupPr>
                      <m:e>
                        <m:r>
                          <a:rPr lang="en-US" sz="2400" i="1" dirty="0" smtClean="0">
                            <a:solidFill>
                              <a:srgbClr val="FF0000"/>
                            </a:solidFill>
                            <a:latin typeface="Cambria Math" panose="02040503050406030204" pitchFamily="18" charset="0"/>
                          </a:rPr>
                          <m:t>𝑎</m:t>
                        </m:r>
                      </m:e>
                      <m:sup>
                        <m:r>
                          <a:rPr lang="en-US" sz="2400" b="0" i="1" dirty="0" smtClean="0">
                            <a:solidFill>
                              <a:srgbClr val="FF0000"/>
                            </a:solidFill>
                            <a:latin typeface="Cambria Math" panose="02040503050406030204" pitchFamily="18" charset="0"/>
                          </a:rPr>
                          <m:t>𝑥</m:t>
                        </m:r>
                      </m:sup>
                    </m:sSup>
                    <m:r>
                      <a:rPr lang="en-US" sz="2400" b="0" i="1" dirty="0" smtClean="0">
                        <a:solidFill>
                          <a:srgbClr val="FF0000"/>
                        </a:solidFill>
                        <a:latin typeface="Cambria Math" panose="02040503050406030204" pitchFamily="18" charset="0"/>
                      </a:rPr>
                      <m:t> % </m:t>
                    </m:r>
                    <m:r>
                      <a:rPr lang="en-US" sz="2400" b="0" i="1" dirty="0" smtClean="0">
                        <a:solidFill>
                          <a:srgbClr val="FF0000"/>
                        </a:solidFill>
                        <a:latin typeface="Cambria Math" panose="02040503050406030204" pitchFamily="18" charset="0"/>
                      </a:rPr>
                      <m:t>𝑁</m:t>
                    </m:r>
                  </m:oMath>
                </a14:m>
                <a:r>
                  <a:rPr lang="en-US" sz="2400" dirty="0">
                    <a:solidFill>
                      <a:srgbClr val="FF0000"/>
                    </a:solidFill>
                  </a:rPr>
                  <a:t>.</a:t>
                </a:r>
              </a:p>
              <a:p>
                <a:pPr>
                  <a:buFont typeface="Wingdings" panose="05000000000000000000" pitchFamily="2" charset="2"/>
                  <a:buChar char="q"/>
                </a:pPr>
                <a:r>
                  <a:rPr lang="en-US" sz="2400" dirty="0"/>
                  <a:t>If </a:t>
                </a:r>
                <a14:m>
                  <m:oMath xmlns:m="http://schemas.openxmlformats.org/officeDocument/2006/math">
                    <m:r>
                      <a:rPr lang="en-US" sz="2400" i="1" dirty="0" smtClean="0">
                        <a:latin typeface="Cambria Math" panose="02040503050406030204" pitchFamily="18" charset="0"/>
                      </a:rPr>
                      <m:t>𝑟</m:t>
                    </m:r>
                  </m:oMath>
                </a14:m>
                <a:r>
                  <a:rPr lang="en-US" sz="2400" dirty="0"/>
                  <a:t> is odd, re-starts the process.</a:t>
                </a:r>
              </a:p>
              <a:p>
                <a:pPr>
                  <a:buFont typeface="Wingdings" panose="05000000000000000000" pitchFamily="2" charset="2"/>
                  <a:buChar char="q"/>
                </a:pPr>
                <a:r>
                  <a:rPr lang="en-US" sz="2400" dirty="0"/>
                  <a:t>If </a:t>
                </a:r>
                <a14:m>
                  <m:oMath xmlns:m="http://schemas.openxmlformats.org/officeDocument/2006/math">
                    <m:sSup>
                      <m:sSupPr>
                        <m:ctrlPr>
                          <a:rPr lang="en-US" sz="2400" b="0" i="1" dirty="0" smtClean="0">
                            <a:latin typeface="Cambria Math" panose="02040503050406030204" pitchFamily="18" charset="0"/>
                          </a:rPr>
                        </m:ctrlPr>
                      </m:sSupPr>
                      <m:e>
                        <m:r>
                          <a:rPr lang="en-US" sz="2400" b="0" i="1" dirty="0" smtClean="0">
                            <a:latin typeface="Cambria Math" panose="02040503050406030204" pitchFamily="18" charset="0"/>
                          </a:rPr>
                          <m:t>𝑎</m:t>
                        </m:r>
                      </m:e>
                      <m:sup>
                        <m:f>
                          <m:fPr>
                            <m:ctrlPr>
                              <a:rPr lang="en-US" sz="2400" b="0" i="1" dirty="0" smtClean="0">
                                <a:latin typeface="Cambria Math" panose="02040503050406030204" pitchFamily="18" charset="0"/>
                              </a:rPr>
                            </m:ctrlPr>
                          </m:fPr>
                          <m:num>
                            <m:r>
                              <a:rPr lang="en-US" sz="2400" b="0" i="1" dirty="0" smtClean="0">
                                <a:latin typeface="Cambria Math" panose="02040503050406030204" pitchFamily="18" charset="0"/>
                              </a:rPr>
                              <m:t>𝑟</m:t>
                            </m:r>
                          </m:num>
                          <m:den>
                            <m:r>
                              <a:rPr lang="en-US" sz="2400" b="0" i="1" dirty="0" smtClean="0">
                                <a:latin typeface="Cambria Math" panose="02040503050406030204" pitchFamily="18" charset="0"/>
                              </a:rPr>
                              <m:t>2</m:t>
                            </m:r>
                          </m:den>
                        </m:f>
                      </m:sup>
                    </m:sSup>
                    <m:r>
                      <a:rPr lang="en-US" sz="2400" b="0" i="1" dirty="0" smtClean="0">
                        <a:latin typeface="Cambria Math" panose="02040503050406030204" pitchFamily="18" charset="0"/>
                      </a:rPr>
                      <m:t>=−1 % </m:t>
                    </m:r>
                    <m:r>
                      <a:rPr lang="en-US" sz="2400" b="0" i="1" dirty="0" smtClean="0">
                        <a:latin typeface="Cambria Math" panose="02040503050406030204" pitchFamily="18" charset="0"/>
                      </a:rPr>
                      <m:t>𝑁</m:t>
                    </m:r>
                  </m:oMath>
                </a14:m>
                <a:r>
                  <a:rPr lang="en-US" sz="2400" dirty="0"/>
                  <a:t>, then re-starts the process.</a:t>
                </a:r>
              </a:p>
              <a:p>
                <a:pPr>
                  <a:buFont typeface="Wingdings" panose="05000000000000000000" pitchFamily="2" charset="2"/>
                  <a:buChar char="q"/>
                </a:pPr>
                <a:r>
                  <a:rPr lang="en-US" sz="2400" dirty="0"/>
                  <a:t>Otherwise, </a:t>
                </a:r>
                <a14:m>
                  <m:oMath xmlns:m="http://schemas.openxmlformats.org/officeDocument/2006/math">
                    <m:func>
                      <m:funcPr>
                        <m:ctrlPr>
                          <a:rPr lang="en-US" sz="2400" b="0" i="1" smtClean="0">
                            <a:latin typeface="Cambria Math" panose="02040503050406030204" pitchFamily="18" charset="0"/>
                          </a:rPr>
                        </m:ctrlPr>
                      </m:funcPr>
                      <m:fName>
                        <m:r>
                          <m:rPr>
                            <m:sty m:val="p"/>
                          </m:rPr>
                          <a:rPr lang="en-US" sz="2400" b="0" i="0" smtClean="0">
                            <a:latin typeface="Cambria Math" panose="02040503050406030204" pitchFamily="18" charset="0"/>
                          </a:rPr>
                          <m:t>gcd</m:t>
                        </m:r>
                      </m:fName>
                      <m:e>
                        <m:d>
                          <m:dPr>
                            <m:ctrlPr>
                              <a:rPr lang="en-US" sz="2400" b="0" i="1" smtClean="0">
                                <a:latin typeface="Cambria Math" panose="02040503050406030204" pitchFamily="18" charset="0"/>
                              </a:rPr>
                            </m:ctrlPr>
                          </m:dPr>
                          <m:e>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𝑎</m:t>
                                </m:r>
                              </m:e>
                              <m:sup>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𝑟</m:t>
                                    </m:r>
                                  </m:num>
                                  <m:den>
                                    <m:r>
                                      <a:rPr lang="en-US" sz="2400" b="0" i="1" smtClean="0">
                                        <a:latin typeface="Cambria Math" panose="02040503050406030204" pitchFamily="18" charset="0"/>
                                      </a:rPr>
                                      <m:t>2</m:t>
                                    </m:r>
                                  </m:den>
                                </m:f>
                              </m:sup>
                            </m:sSup>
                            <m:r>
                              <a:rPr lang="en-US" sz="2400" b="0" i="1" smtClean="0">
                                <a:latin typeface="Cambria Math" panose="02040503050406030204" pitchFamily="18" charset="0"/>
                              </a:rPr>
                              <m:t>+1,</m:t>
                            </m:r>
                            <m:r>
                              <a:rPr lang="en-US" sz="2400" b="0" i="1" smtClean="0">
                                <a:latin typeface="Cambria Math" panose="02040503050406030204" pitchFamily="18" charset="0"/>
                              </a:rPr>
                              <m:t>𝑁</m:t>
                            </m:r>
                          </m:e>
                        </m:d>
                      </m:e>
                    </m:func>
                  </m:oMath>
                </a14:m>
                <a:r>
                  <a:rPr lang="en-US" sz="2400" dirty="0"/>
                  <a:t> or </a:t>
                </a:r>
                <a14:m>
                  <m:oMath xmlns:m="http://schemas.openxmlformats.org/officeDocument/2006/math">
                    <m:func>
                      <m:funcPr>
                        <m:ctrlPr>
                          <a:rPr lang="en-US" sz="2400" i="1">
                            <a:latin typeface="Cambria Math" panose="02040503050406030204" pitchFamily="18" charset="0"/>
                          </a:rPr>
                        </m:ctrlPr>
                      </m:funcPr>
                      <m:fName>
                        <m:r>
                          <m:rPr>
                            <m:sty m:val="p"/>
                          </m:rPr>
                          <a:rPr lang="en-US" sz="2400">
                            <a:latin typeface="Cambria Math" panose="02040503050406030204" pitchFamily="18" charset="0"/>
                          </a:rPr>
                          <m:t>gcd</m:t>
                        </m:r>
                      </m:fName>
                      <m:e>
                        <m:d>
                          <m:dPr>
                            <m:ctrlPr>
                              <a:rPr lang="en-US" sz="2400" i="1">
                                <a:latin typeface="Cambria Math" panose="02040503050406030204" pitchFamily="18" charset="0"/>
                              </a:rPr>
                            </m:ctrlPr>
                          </m:dPr>
                          <m:e>
                            <m:sSup>
                              <m:sSupPr>
                                <m:ctrlPr>
                                  <a:rPr lang="en-US" sz="2400" i="1">
                                    <a:latin typeface="Cambria Math" panose="02040503050406030204" pitchFamily="18" charset="0"/>
                                  </a:rPr>
                                </m:ctrlPr>
                              </m:sSupPr>
                              <m:e>
                                <m:r>
                                  <a:rPr lang="en-US" sz="2400" i="1">
                                    <a:latin typeface="Cambria Math" panose="02040503050406030204" pitchFamily="18" charset="0"/>
                                  </a:rPr>
                                  <m:t>𝑎</m:t>
                                </m:r>
                              </m:e>
                              <m:sup>
                                <m:f>
                                  <m:fPr>
                                    <m:ctrlPr>
                                      <a:rPr lang="en-US" sz="2400" i="1">
                                        <a:latin typeface="Cambria Math" panose="02040503050406030204" pitchFamily="18" charset="0"/>
                                      </a:rPr>
                                    </m:ctrlPr>
                                  </m:fPr>
                                  <m:num>
                                    <m:r>
                                      <a:rPr lang="en-US" sz="2400" i="1">
                                        <a:latin typeface="Cambria Math" panose="02040503050406030204" pitchFamily="18" charset="0"/>
                                      </a:rPr>
                                      <m:t>𝑟</m:t>
                                    </m:r>
                                  </m:num>
                                  <m:den>
                                    <m:r>
                                      <a:rPr lang="en-US" sz="2400" i="1">
                                        <a:latin typeface="Cambria Math" panose="02040503050406030204" pitchFamily="18" charset="0"/>
                                      </a:rPr>
                                      <m:t>2</m:t>
                                    </m:r>
                                  </m:den>
                                </m:f>
                              </m:sup>
                            </m:sSup>
                            <m:r>
                              <a:rPr lang="en-US" sz="2400" b="0" i="1" smtClean="0">
                                <a:latin typeface="Cambria Math" panose="02040503050406030204" pitchFamily="18" charset="0"/>
                              </a:rPr>
                              <m:t>−</m:t>
                            </m:r>
                            <m:r>
                              <a:rPr lang="en-US" sz="2400" i="1">
                                <a:latin typeface="Cambria Math" panose="02040503050406030204" pitchFamily="18" charset="0"/>
                              </a:rPr>
                              <m:t>1,</m:t>
                            </m:r>
                            <m:r>
                              <a:rPr lang="en-US" sz="2400" i="1">
                                <a:latin typeface="Cambria Math" panose="02040503050406030204" pitchFamily="18" charset="0"/>
                              </a:rPr>
                              <m:t>𝑁</m:t>
                            </m:r>
                          </m:e>
                        </m:d>
                      </m:e>
                    </m:func>
                  </m:oMath>
                </a14:m>
                <a:r>
                  <a:rPr lang="en-US" sz="2400" dirty="0"/>
                  <a:t> is  the non-trivial factors of </a:t>
                </a:r>
                <a14:m>
                  <m:oMath xmlns:m="http://schemas.openxmlformats.org/officeDocument/2006/math">
                    <m:r>
                      <a:rPr lang="en-US" sz="2400" i="1" dirty="0" smtClean="0">
                        <a:latin typeface="Cambria Math" panose="02040503050406030204" pitchFamily="18" charset="0"/>
                      </a:rPr>
                      <m:t>𝑁</m:t>
                    </m:r>
                  </m:oMath>
                </a14:m>
                <a:r>
                  <a:rPr lang="en-US" sz="2400" dirty="0"/>
                  <a:t>.</a:t>
                </a:r>
              </a:p>
              <a:p>
                <a:pPr>
                  <a:buFont typeface="Wingdings" panose="05000000000000000000" pitchFamily="2" charset="2"/>
                  <a:buChar char="q"/>
                </a:pPr>
                <a:endParaRPr lang="en-US" sz="2400" dirty="0"/>
              </a:p>
            </p:txBody>
          </p:sp>
        </mc:Choice>
        <mc:Fallback xmlns="">
          <p:sp>
            <p:nvSpPr>
              <p:cNvPr id="3" name="Content Placeholder 2">
                <a:extLst>
                  <a:ext uri="{FF2B5EF4-FFF2-40B4-BE49-F238E27FC236}">
                    <a16:creationId xmlns:a16="http://schemas.microsoft.com/office/drawing/2014/main" id="{49851FF3-2EBD-40C8-A20D-A3E400F888B6}"/>
                  </a:ext>
                </a:extLst>
              </p:cNvPr>
              <p:cNvSpPr>
                <a:spLocks noGrp="1" noRot="1" noChangeAspect="1" noMove="1" noResize="1" noEditPoints="1" noAdjustHandles="1" noChangeArrowheads="1" noChangeShapeType="1" noTextEdit="1"/>
              </p:cNvSpPr>
              <p:nvPr>
                <p:ph idx="1"/>
              </p:nvPr>
            </p:nvSpPr>
            <p:spPr>
              <a:blipFill>
                <a:blip r:embed="rId6"/>
                <a:stretch>
                  <a:fillRect l="-1697" t="-2121"/>
                </a:stretch>
              </a:blipFill>
            </p:spPr>
            <p:txBody>
              <a:bodyPr/>
              <a:lstStyle/>
              <a:p>
                <a:r>
                  <a:rPr lang="en-US">
                    <a:noFill/>
                  </a:rPr>
                  <a:t> </a:t>
                </a:r>
              </a:p>
            </p:txBody>
          </p:sp>
        </mc:Fallback>
      </mc:AlternateContent>
    </p:spTree>
    <p:custDataLst>
      <p:tags r:id="rId1"/>
    </p:custDataLst>
    <p:extLst>
      <p:ext uri="{BB962C8B-B14F-4D97-AF65-F5344CB8AC3E}">
        <p14:creationId xmlns:p14="http://schemas.microsoft.com/office/powerpoint/2010/main" val="1941621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872C70E4-EA60-4FC9-B6FB-E32AFC1F68D1}"/>
                  </a:ext>
                </a:extLst>
              </p:cNvPr>
              <p:cNvSpPr>
                <a:spLocks noGrp="1"/>
              </p:cNvSpPr>
              <p:nvPr>
                <p:ph type="title"/>
              </p:nvPr>
            </p:nvSpPr>
            <p:spPr/>
            <p:txBody>
              <a:bodyPr/>
              <a:lstStyle/>
              <a:p>
                <a:r>
                  <a:rPr lang="en-US" dirty="0"/>
                  <a:t>Shor’s algorithm de-factorizes integer </a:t>
                </a:r>
                <a14:m>
                  <m:oMath xmlns:m="http://schemas.openxmlformats.org/officeDocument/2006/math">
                    <m:r>
                      <a:rPr lang="en-US" i="1" dirty="0" smtClean="0">
                        <a:latin typeface="Cambria Math" panose="02040503050406030204" pitchFamily="18" charset="0"/>
                      </a:rPr>
                      <m:t>𝑁</m:t>
                    </m:r>
                  </m:oMath>
                </a14:m>
                <a:r>
                  <a:rPr lang="en-US" dirty="0"/>
                  <a:t>.</a:t>
                </a:r>
              </a:p>
            </p:txBody>
          </p:sp>
        </mc:Choice>
        <mc:Fallback xmlns="">
          <p:sp>
            <p:nvSpPr>
              <p:cNvPr id="2" name="Title 1">
                <a:extLst>
                  <a:ext uri="{FF2B5EF4-FFF2-40B4-BE49-F238E27FC236}">
                    <a16:creationId xmlns:a16="http://schemas.microsoft.com/office/drawing/2014/main" id="{872C70E4-EA60-4FC9-B6FB-E32AFC1F68D1}"/>
                  </a:ext>
                </a:extLst>
              </p:cNvPr>
              <p:cNvSpPr>
                <a:spLocks noGrp="1" noRot="1" noChangeAspect="1" noMove="1" noResize="1" noEditPoints="1" noAdjustHandles="1" noChangeArrowheads="1" noChangeShapeType="1" noTextEdit="1"/>
              </p:cNvSpPr>
              <p:nvPr>
                <p:ph type="title"/>
              </p:nvPr>
            </p:nvSpPr>
            <p:spPr>
              <a:blipFill>
                <a:blip r:embed="rId4"/>
                <a:stretch>
                  <a:fillRect l="-2727" r="-424" b="-226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9851FF3-2EBD-40C8-A20D-A3E400F888B6}"/>
                  </a:ext>
                </a:extLst>
              </p:cNvPr>
              <p:cNvSpPr>
                <a:spLocks noGrp="1"/>
              </p:cNvSpPr>
              <p:nvPr>
                <p:ph idx="1"/>
              </p:nvPr>
            </p:nvSpPr>
            <p:spPr/>
            <p:txBody>
              <a:bodyPr>
                <a:normAutofit/>
              </a:bodyPr>
              <a:lstStyle/>
              <a:p>
                <a:pPr>
                  <a:buFont typeface="Wingdings" panose="05000000000000000000" pitchFamily="2" charset="2"/>
                  <a:buChar char="q"/>
                </a:pPr>
                <a:r>
                  <a:rPr lang="en-US" sz="2400" dirty="0"/>
                  <a:t>Pick a random number </a:t>
                </a:r>
                <a14:m>
                  <m:oMath xmlns:m="http://schemas.openxmlformats.org/officeDocument/2006/math">
                    <m:r>
                      <m:rPr>
                        <m:sty m:val="p"/>
                      </m:rPr>
                      <a:rPr lang="en-US" sz="2400" b="0" i="0" dirty="0" smtClean="0">
                        <a:latin typeface="Cambria Math" panose="02040503050406030204" pitchFamily="18" charset="0"/>
                      </a:rPr>
                      <m:t>a</m:t>
                    </m:r>
                    <m:r>
                      <a:rPr lang="en-US" sz="2400" b="0" i="1" dirty="0" smtClean="0">
                        <a:latin typeface="Cambria Math" panose="02040503050406030204" pitchFamily="18" charset="0"/>
                      </a:rPr>
                      <m:t>∈(</m:t>
                    </m:r>
                    <m:r>
                      <a:rPr lang="en-US" sz="2400" i="1" dirty="0" smtClean="0">
                        <a:latin typeface="Cambria Math" panose="02040503050406030204" pitchFamily="18" charset="0"/>
                      </a:rPr>
                      <m:t>1 </m:t>
                    </m:r>
                    <m:r>
                      <a:rPr lang="en-US" sz="2400" b="0" i="1" dirty="0" smtClean="0">
                        <a:latin typeface="Cambria Math" panose="02040503050406030204" pitchFamily="18" charset="0"/>
                      </a:rPr>
                      <m:t>,</m:t>
                    </m:r>
                    <m:r>
                      <a:rPr lang="en-US" sz="2400" i="1" dirty="0" smtClean="0">
                        <a:latin typeface="Cambria Math" panose="02040503050406030204" pitchFamily="18" charset="0"/>
                      </a:rPr>
                      <m:t>𝑁</m:t>
                    </m:r>
                    <m:r>
                      <a:rPr lang="en-US" sz="2400" b="0" i="1" dirty="0" smtClean="0">
                        <a:latin typeface="Cambria Math" panose="02040503050406030204" pitchFamily="18" charset="0"/>
                      </a:rPr>
                      <m:t>)</m:t>
                    </m:r>
                  </m:oMath>
                </a14:m>
                <a:r>
                  <a:rPr lang="en-US" sz="2400" dirty="0"/>
                  <a:t>.</a:t>
                </a:r>
              </a:p>
              <a:p>
                <a:pPr>
                  <a:buFont typeface="Wingdings" panose="05000000000000000000" pitchFamily="2" charset="2"/>
                  <a:buChar char="q"/>
                </a:pPr>
                <a:r>
                  <a:rPr lang="en-US" sz="2400" dirty="0"/>
                  <a:t>Compute </a:t>
                </a:r>
                <a14:m>
                  <m:oMath xmlns:m="http://schemas.openxmlformats.org/officeDocument/2006/math">
                    <m:r>
                      <a:rPr lang="en-US" sz="2400" b="0" i="1" smtClean="0">
                        <a:latin typeface="Cambria Math" panose="02040503050406030204" pitchFamily="18" charset="0"/>
                      </a:rPr>
                      <m:t>𝐾</m:t>
                    </m:r>
                    <m:r>
                      <a:rPr lang="en-US" sz="2400" b="0" i="1" smtClean="0">
                        <a:latin typeface="Cambria Math" panose="02040503050406030204" pitchFamily="18" charset="0"/>
                      </a:rPr>
                      <m:t>=</m:t>
                    </m:r>
                    <m:r>
                      <m:rPr>
                        <m:sty m:val="p"/>
                      </m:rPr>
                      <a:rPr lang="en-US" sz="2400" b="0" i="0" smtClean="0">
                        <a:latin typeface="Cambria Math" panose="02040503050406030204" pitchFamily="18" charset="0"/>
                      </a:rPr>
                      <m:t>gcd</m:t>
                    </m:r>
                    <m:r>
                      <a:rPr lang="en-US" sz="2400" b="0" i="1" smtClean="0">
                        <a:latin typeface="Cambria Math" panose="02040503050406030204" pitchFamily="18" charset="0"/>
                      </a:rPr>
                      <m:t>⁡(</m:t>
                    </m:r>
                    <m:r>
                      <a:rPr lang="en-US" sz="2400" b="0" i="1" smtClean="0">
                        <a:latin typeface="Cambria Math" panose="02040503050406030204" pitchFamily="18" charset="0"/>
                      </a:rPr>
                      <m:t>𝑎</m:t>
                    </m:r>
                    <m:r>
                      <a:rPr lang="en-US" sz="2400" b="0" i="1" smtClean="0">
                        <a:latin typeface="Cambria Math" panose="02040503050406030204" pitchFamily="18" charset="0"/>
                      </a:rPr>
                      <m:t>,</m:t>
                    </m:r>
                    <m:r>
                      <a:rPr lang="en-US" sz="2400" b="0" i="1" smtClean="0">
                        <a:latin typeface="Cambria Math" panose="02040503050406030204" pitchFamily="18" charset="0"/>
                      </a:rPr>
                      <m:t>𝑁</m:t>
                    </m:r>
                    <m:r>
                      <a:rPr lang="en-US" sz="2400" b="0" i="1" smtClean="0">
                        <a:latin typeface="Cambria Math" panose="02040503050406030204" pitchFamily="18" charset="0"/>
                      </a:rPr>
                      <m:t>)</m:t>
                    </m:r>
                  </m:oMath>
                </a14:m>
                <a:r>
                  <a:rPr lang="en-US" sz="2400" dirty="0"/>
                  <a:t>.</a:t>
                </a:r>
              </a:p>
              <a:p>
                <a:pPr>
                  <a:buFont typeface="Wingdings" panose="05000000000000000000" pitchFamily="2" charset="2"/>
                  <a:buChar char="q"/>
                </a:pPr>
                <a:r>
                  <a:rPr lang="en-US" sz="2400" dirty="0"/>
                  <a:t>If </a:t>
                </a:r>
                <a14:m>
                  <m:oMath xmlns:m="http://schemas.openxmlformats.org/officeDocument/2006/math">
                    <m:r>
                      <a:rPr lang="en-US" sz="2400" b="0" i="1" smtClean="0">
                        <a:latin typeface="Cambria Math" panose="02040503050406030204" pitchFamily="18" charset="0"/>
                      </a:rPr>
                      <m:t>𝐾</m:t>
                    </m:r>
                    <m:r>
                      <a:rPr lang="en-US" sz="2400" b="0" i="1" smtClean="0">
                        <a:latin typeface="Cambria Math" panose="02040503050406030204" pitchFamily="18" charset="0"/>
                      </a:rPr>
                      <m:t>≠1</m:t>
                    </m:r>
                  </m:oMath>
                </a14:m>
                <a:r>
                  <a:rPr lang="en-US" sz="2400" dirty="0"/>
                  <a:t>, </a:t>
                </a:r>
                <a14:m>
                  <m:oMath xmlns:m="http://schemas.openxmlformats.org/officeDocument/2006/math">
                    <m:r>
                      <a:rPr lang="en-US" sz="2400" i="1">
                        <a:latin typeface="Cambria Math" panose="02040503050406030204" pitchFamily="18" charset="0"/>
                      </a:rPr>
                      <m:t>𝐾</m:t>
                    </m:r>
                  </m:oMath>
                </a14:m>
                <a:r>
                  <a:rPr lang="en-US" sz="2400" dirty="0"/>
                  <a:t> is the non-trivial factor.</a:t>
                </a:r>
              </a:p>
              <a:p>
                <a:pPr>
                  <a:buFont typeface="Wingdings" panose="05000000000000000000" pitchFamily="2" charset="2"/>
                  <a:buChar char="q"/>
                </a:pPr>
                <a:r>
                  <a:rPr lang="en-US" sz="2400" dirty="0">
                    <a:solidFill>
                      <a:schemeClr val="bg1">
                        <a:lumMod val="85000"/>
                      </a:schemeClr>
                    </a:solidFill>
                  </a:rPr>
                  <a:t>Find period </a:t>
                </a:r>
                <a14:m>
                  <m:oMath xmlns:m="http://schemas.openxmlformats.org/officeDocument/2006/math">
                    <m:r>
                      <a:rPr lang="en-US" sz="2400" i="1" dirty="0" smtClean="0">
                        <a:solidFill>
                          <a:schemeClr val="bg1">
                            <a:lumMod val="85000"/>
                          </a:schemeClr>
                        </a:solidFill>
                        <a:latin typeface="Cambria Math" panose="02040503050406030204" pitchFamily="18" charset="0"/>
                      </a:rPr>
                      <m:t>𝑟</m:t>
                    </m:r>
                  </m:oMath>
                </a14:m>
                <a:r>
                  <a:rPr lang="en-US" sz="2400" dirty="0">
                    <a:solidFill>
                      <a:schemeClr val="bg1">
                        <a:lumMod val="85000"/>
                      </a:schemeClr>
                    </a:solidFill>
                  </a:rPr>
                  <a:t> for function </a:t>
                </a:r>
                <a14:m>
                  <m:oMath xmlns:m="http://schemas.openxmlformats.org/officeDocument/2006/math">
                    <m:r>
                      <a:rPr lang="en-US" sz="2400" i="1" dirty="0" smtClean="0">
                        <a:solidFill>
                          <a:schemeClr val="bg1">
                            <a:lumMod val="85000"/>
                          </a:schemeClr>
                        </a:solidFill>
                        <a:latin typeface="Cambria Math" panose="02040503050406030204" pitchFamily="18" charset="0"/>
                      </a:rPr>
                      <m:t>𝑓</m:t>
                    </m:r>
                    <m:d>
                      <m:dPr>
                        <m:ctrlPr>
                          <a:rPr lang="en-US" sz="2400" i="1" dirty="0" smtClean="0">
                            <a:solidFill>
                              <a:schemeClr val="bg1">
                                <a:lumMod val="85000"/>
                              </a:schemeClr>
                            </a:solidFill>
                            <a:latin typeface="Cambria Math" panose="02040503050406030204" pitchFamily="18" charset="0"/>
                          </a:rPr>
                        </m:ctrlPr>
                      </m:dPr>
                      <m:e>
                        <m:r>
                          <a:rPr lang="en-US" sz="2400" i="1" dirty="0" smtClean="0">
                            <a:solidFill>
                              <a:schemeClr val="bg1">
                                <a:lumMod val="85000"/>
                              </a:schemeClr>
                            </a:solidFill>
                            <a:latin typeface="Cambria Math" panose="02040503050406030204" pitchFamily="18" charset="0"/>
                          </a:rPr>
                          <m:t>𝑥</m:t>
                        </m:r>
                      </m:e>
                    </m:d>
                    <m:r>
                      <a:rPr lang="en-US" sz="2400" i="1" dirty="0" smtClean="0">
                        <a:solidFill>
                          <a:schemeClr val="bg1">
                            <a:lumMod val="85000"/>
                          </a:schemeClr>
                        </a:solidFill>
                        <a:latin typeface="Cambria Math" panose="02040503050406030204" pitchFamily="18" charset="0"/>
                      </a:rPr>
                      <m:t>=</m:t>
                    </m:r>
                    <m:sSup>
                      <m:sSupPr>
                        <m:ctrlPr>
                          <a:rPr lang="en-US" sz="2400" b="0" i="1" dirty="0" smtClean="0">
                            <a:solidFill>
                              <a:schemeClr val="bg1">
                                <a:lumMod val="85000"/>
                              </a:schemeClr>
                            </a:solidFill>
                            <a:latin typeface="Cambria Math" panose="02040503050406030204" pitchFamily="18" charset="0"/>
                          </a:rPr>
                        </m:ctrlPr>
                      </m:sSupPr>
                      <m:e>
                        <m:r>
                          <a:rPr lang="en-US" sz="2400" i="1" dirty="0" smtClean="0">
                            <a:solidFill>
                              <a:schemeClr val="bg1">
                                <a:lumMod val="85000"/>
                              </a:schemeClr>
                            </a:solidFill>
                            <a:latin typeface="Cambria Math" panose="02040503050406030204" pitchFamily="18" charset="0"/>
                          </a:rPr>
                          <m:t>𝑎</m:t>
                        </m:r>
                      </m:e>
                      <m:sup>
                        <m:r>
                          <a:rPr lang="en-US" sz="2400" b="0" i="1" dirty="0" smtClean="0">
                            <a:solidFill>
                              <a:schemeClr val="bg1">
                                <a:lumMod val="85000"/>
                              </a:schemeClr>
                            </a:solidFill>
                            <a:latin typeface="Cambria Math" panose="02040503050406030204" pitchFamily="18" charset="0"/>
                          </a:rPr>
                          <m:t>𝑥</m:t>
                        </m:r>
                      </m:sup>
                    </m:sSup>
                    <m:r>
                      <a:rPr lang="en-US" sz="2400" b="0" i="1" dirty="0" smtClean="0">
                        <a:solidFill>
                          <a:schemeClr val="bg1">
                            <a:lumMod val="85000"/>
                          </a:schemeClr>
                        </a:solidFill>
                        <a:latin typeface="Cambria Math" panose="02040503050406030204" pitchFamily="18" charset="0"/>
                      </a:rPr>
                      <m:t> % </m:t>
                    </m:r>
                    <m:r>
                      <a:rPr lang="en-US" sz="2400" b="0" i="1" dirty="0" smtClean="0">
                        <a:solidFill>
                          <a:schemeClr val="bg1">
                            <a:lumMod val="85000"/>
                          </a:schemeClr>
                        </a:solidFill>
                        <a:latin typeface="Cambria Math" panose="02040503050406030204" pitchFamily="18" charset="0"/>
                      </a:rPr>
                      <m:t>𝑁</m:t>
                    </m:r>
                  </m:oMath>
                </a14:m>
                <a:r>
                  <a:rPr lang="en-US" sz="2400" dirty="0">
                    <a:solidFill>
                      <a:schemeClr val="bg1">
                        <a:lumMod val="85000"/>
                      </a:schemeClr>
                    </a:solidFill>
                  </a:rPr>
                  <a:t>.</a:t>
                </a:r>
              </a:p>
              <a:p>
                <a:pPr>
                  <a:buFont typeface="Wingdings" panose="05000000000000000000" pitchFamily="2" charset="2"/>
                  <a:buChar char="q"/>
                </a:pPr>
                <a:r>
                  <a:rPr lang="en-US" sz="2400" dirty="0"/>
                  <a:t>If </a:t>
                </a:r>
                <a14:m>
                  <m:oMath xmlns:m="http://schemas.openxmlformats.org/officeDocument/2006/math">
                    <m:r>
                      <a:rPr lang="en-US" sz="2400" i="1" dirty="0" smtClean="0">
                        <a:latin typeface="Cambria Math" panose="02040503050406030204" pitchFamily="18" charset="0"/>
                      </a:rPr>
                      <m:t>𝑟</m:t>
                    </m:r>
                  </m:oMath>
                </a14:m>
                <a:r>
                  <a:rPr lang="en-US" sz="2400" dirty="0"/>
                  <a:t> is odd, re-starts the process.</a:t>
                </a:r>
              </a:p>
              <a:p>
                <a:pPr>
                  <a:buFont typeface="Wingdings" panose="05000000000000000000" pitchFamily="2" charset="2"/>
                  <a:buChar char="q"/>
                </a:pPr>
                <a:r>
                  <a:rPr lang="en-US" sz="2400" dirty="0"/>
                  <a:t>If </a:t>
                </a:r>
                <a14:m>
                  <m:oMath xmlns:m="http://schemas.openxmlformats.org/officeDocument/2006/math">
                    <m:sSup>
                      <m:sSupPr>
                        <m:ctrlPr>
                          <a:rPr lang="en-US" sz="2400" b="0" i="1" dirty="0" smtClean="0">
                            <a:latin typeface="Cambria Math" panose="02040503050406030204" pitchFamily="18" charset="0"/>
                          </a:rPr>
                        </m:ctrlPr>
                      </m:sSupPr>
                      <m:e>
                        <m:r>
                          <a:rPr lang="en-US" sz="2400" b="0" i="1" dirty="0" smtClean="0">
                            <a:latin typeface="Cambria Math" panose="02040503050406030204" pitchFamily="18" charset="0"/>
                          </a:rPr>
                          <m:t>𝑎</m:t>
                        </m:r>
                      </m:e>
                      <m:sup>
                        <m:f>
                          <m:fPr>
                            <m:ctrlPr>
                              <a:rPr lang="en-US" sz="2400" b="0" i="1" dirty="0" smtClean="0">
                                <a:latin typeface="Cambria Math" panose="02040503050406030204" pitchFamily="18" charset="0"/>
                              </a:rPr>
                            </m:ctrlPr>
                          </m:fPr>
                          <m:num>
                            <m:r>
                              <a:rPr lang="en-US" sz="2400" b="0" i="1" dirty="0" smtClean="0">
                                <a:latin typeface="Cambria Math" panose="02040503050406030204" pitchFamily="18" charset="0"/>
                              </a:rPr>
                              <m:t>𝑟</m:t>
                            </m:r>
                          </m:num>
                          <m:den>
                            <m:r>
                              <a:rPr lang="en-US" sz="2400" b="0" i="1" dirty="0" smtClean="0">
                                <a:latin typeface="Cambria Math" panose="02040503050406030204" pitchFamily="18" charset="0"/>
                              </a:rPr>
                              <m:t>2</m:t>
                            </m:r>
                          </m:den>
                        </m:f>
                      </m:sup>
                    </m:sSup>
                    <m:r>
                      <a:rPr lang="en-US" sz="2400" b="0" i="1" dirty="0" smtClean="0">
                        <a:latin typeface="Cambria Math" panose="02040503050406030204" pitchFamily="18" charset="0"/>
                      </a:rPr>
                      <m:t>=−1 % </m:t>
                    </m:r>
                    <m:r>
                      <a:rPr lang="en-US" sz="2400" b="0" i="1" dirty="0" smtClean="0">
                        <a:latin typeface="Cambria Math" panose="02040503050406030204" pitchFamily="18" charset="0"/>
                      </a:rPr>
                      <m:t>𝑁</m:t>
                    </m:r>
                  </m:oMath>
                </a14:m>
                <a:r>
                  <a:rPr lang="en-US" sz="2400" dirty="0"/>
                  <a:t>, then re-starts the process.</a:t>
                </a:r>
              </a:p>
              <a:p>
                <a:pPr>
                  <a:buFont typeface="Wingdings" panose="05000000000000000000" pitchFamily="2" charset="2"/>
                  <a:buChar char="q"/>
                </a:pPr>
                <a:r>
                  <a:rPr lang="en-US" sz="2400" dirty="0"/>
                  <a:t>Otherwise, </a:t>
                </a:r>
                <a14:m>
                  <m:oMath xmlns:m="http://schemas.openxmlformats.org/officeDocument/2006/math">
                    <m:func>
                      <m:funcPr>
                        <m:ctrlPr>
                          <a:rPr lang="en-US" sz="2400" b="0" i="1" smtClean="0">
                            <a:latin typeface="Cambria Math" panose="02040503050406030204" pitchFamily="18" charset="0"/>
                          </a:rPr>
                        </m:ctrlPr>
                      </m:funcPr>
                      <m:fName>
                        <m:r>
                          <m:rPr>
                            <m:sty m:val="p"/>
                          </m:rPr>
                          <a:rPr lang="en-US" sz="2400" b="0" i="0" smtClean="0">
                            <a:latin typeface="Cambria Math" panose="02040503050406030204" pitchFamily="18" charset="0"/>
                          </a:rPr>
                          <m:t>gcd</m:t>
                        </m:r>
                      </m:fName>
                      <m:e>
                        <m:d>
                          <m:dPr>
                            <m:ctrlPr>
                              <a:rPr lang="en-US" sz="2400" b="0" i="1" smtClean="0">
                                <a:latin typeface="Cambria Math" panose="02040503050406030204" pitchFamily="18" charset="0"/>
                              </a:rPr>
                            </m:ctrlPr>
                          </m:dPr>
                          <m:e>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𝑎</m:t>
                                </m:r>
                              </m:e>
                              <m:sup>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𝑟</m:t>
                                    </m:r>
                                  </m:num>
                                  <m:den>
                                    <m:r>
                                      <a:rPr lang="en-US" sz="2400" b="0" i="1" smtClean="0">
                                        <a:latin typeface="Cambria Math" panose="02040503050406030204" pitchFamily="18" charset="0"/>
                                      </a:rPr>
                                      <m:t>2</m:t>
                                    </m:r>
                                  </m:den>
                                </m:f>
                              </m:sup>
                            </m:sSup>
                            <m:r>
                              <a:rPr lang="en-US" sz="2400" b="0" i="1" smtClean="0">
                                <a:latin typeface="Cambria Math" panose="02040503050406030204" pitchFamily="18" charset="0"/>
                              </a:rPr>
                              <m:t>+1,</m:t>
                            </m:r>
                            <m:r>
                              <a:rPr lang="en-US" sz="2400" b="0" i="1" smtClean="0">
                                <a:latin typeface="Cambria Math" panose="02040503050406030204" pitchFamily="18" charset="0"/>
                              </a:rPr>
                              <m:t>𝑁</m:t>
                            </m:r>
                          </m:e>
                        </m:d>
                      </m:e>
                    </m:func>
                  </m:oMath>
                </a14:m>
                <a:r>
                  <a:rPr lang="en-US" sz="2400" dirty="0"/>
                  <a:t> or </a:t>
                </a:r>
                <a14:m>
                  <m:oMath xmlns:m="http://schemas.openxmlformats.org/officeDocument/2006/math">
                    <m:func>
                      <m:funcPr>
                        <m:ctrlPr>
                          <a:rPr lang="en-US" sz="2400" i="1">
                            <a:latin typeface="Cambria Math" panose="02040503050406030204" pitchFamily="18" charset="0"/>
                          </a:rPr>
                        </m:ctrlPr>
                      </m:funcPr>
                      <m:fName>
                        <m:r>
                          <m:rPr>
                            <m:sty m:val="p"/>
                          </m:rPr>
                          <a:rPr lang="en-US" sz="2400">
                            <a:latin typeface="Cambria Math" panose="02040503050406030204" pitchFamily="18" charset="0"/>
                          </a:rPr>
                          <m:t>gcd</m:t>
                        </m:r>
                      </m:fName>
                      <m:e>
                        <m:d>
                          <m:dPr>
                            <m:ctrlPr>
                              <a:rPr lang="en-US" sz="2400" i="1">
                                <a:latin typeface="Cambria Math" panose="02040503050406030204" pitchFamily="18" charset="0"/>
                              </a:rPr>
                            </m:ctrlPr>
                          </m:dPr>
                          <m:e>
                            <m:sSup>
                              <m:sSupPr>
                                <m:ctrlPr>
                                  <a:rPr lang="en-US" sz="2400" i="1">
                                    <a:latin typeface="Cambria Math" panose="02040503050406030204" pitchFamily="18" charset="0"/>
                                  </a:rPr>
                                </m:ctrlPr>
                              </m:sSupPr>
                              <m:e>
                                <m:r>
                                  <a:rPr lang="en-US" sz="2400" i="1">
                                    <a:latin typeface="Cambria Math" panose="02040503050406030204" pitchFamily="18" charset="0"/>
                                  </a:rPr>
                                  <m:t>𝑎</m:t>
                                </m:r>
                              </m:e>
                              <m:sup>
                                <m:f>
                                  <m:fPr>
                                    <m:ctrlPr>
                                      <a:rPr lang="en-US" sz="2400" i="1">
                                        <a:latin typeface="Cambria Math" panose="02040503050406030204" pitchFamily="18" charset="0"/>
                                      </a:rPr>
                                    </m:ctrlPr>
                                  </m:fPr>
                                  <m:num>
                                    <m:r>
                                      <a:rPr lang="en-US" sz="2400" i="1">
                                        <a:latin typeface="Cambria Math" panose="02040503050406030204" pitchFamily="18" charset="0"/>
                                      </a:rPr>
                                      <m:t>𝑟</m:t>
                                    </m:r>
                                  </m:num>
                                  <m:den>
                                    <m:r>
                                      <a:rPr lang="en-US" sz="2400" i="1">
                                        <a:latin typeface="Cambria Math" panose="02040503050406030204" pitchFamily="18" charset="0"/>
                                      </a:rPr>
                                      <m:t>2</m:t>
                                    </m:r>
                                  </m:den>
                                </m:f>
                              </m:sup>
                            </m:sSup>
                            <m:r>
                              <a:rPr lang="en-US" sz="2400" b="0" i="1" smtClean="0">
                                <a:latin typeface="Cambria Math" panose="02040503050406030204" pitchFamily="18" charset="0"/>
                              </a:rPr>
                              <m:t>−</m:t>
                            </m:r>
                            <m:r>
                              <a:rPr lang="en-US" sz="2400" i="1">
                                <a:latin typeface="Cambria Math" panose="02040503050406030204" pitchFamily="18" charset="0"/>
                              </a:rPr>
                              <m:t>1,</m:t>
                            </m:r>
                            <m:r>
                              <a:rPr lang="en-US" sz="2400" i="1">
                                <a:latin typeface="Cambria Math" panose="02040503050406030204" pitchFamily="18" charset="0"/>
                              </a:rPr>
                              <m:t>𝑁</m:t>
                            </m:r>
                          </m:e>
                        </m:d>
                      </m:e>
                    </m:func>
                  </m:oMath>
                </a14:m>
                <a:r>
                  <a:rPr lang="en-US" sz="2400" dirty="0"/>
                  <a:t> is  the non-trivial factors of </a:t>
                </a:r>
                <a14:m>
                  <m:oMath xmlns:m="http://schemas.openxmlformats.org/officeDocument/2006/math">
                    <m:r>
                      <a:rPr lang="en-US" sz="2400" i="1" dirty="0" smtClean="0">
                        <a:latin typeface="Cambria Math" panose="02040503050406030204" pitchFamily="18" charset="0"/>
                      </a:rPr>
                      <m:t>𝑁</m:t>
                    </m:r>
                  </m:oMath>
                </a14:m>
                <a:r>
                  <a:rPr lang="en-US" sz="2400" dirty="0"/>
                  <a:t>.</a:t>
                </a:r>
              </a:p>
              <a:p>
                <a:pPr>
                  <a:buFont typeface="Wingdings" panose="05000000000000000000" pitchFamily="2" charset="2"/>
                  <a:buChar char="q"/>
                </a:pPr>
                <a:endParaRPr lang="en-US" sz="2400" dirty="0"/>
              </a:p>
            </p:txBody>
          </p:sp>
        </mc:Choice>
        <mc:Fallback xmlns="">
          <p:sp>
            <p:nvSpPr>
              <p:cNvPr id="3" name="Content Placeholder 2">
                <a:extLst>
                  <a:ext uri="{FF2B5EF4-FFF2-40B4-BE49-F238E27FC236}">
                    <a16:creationId xmlns:a16="http://schemas.microsoft.com/office/drawing/2014/main" id="{49851FF3-2EBD-40C8-A20D-A3E400F888B6}"/>
                  </a:ext>
                </a:extLst>
              </p:cNvPr>
              <p:cNvSpPr>
                <a:spLocks noGrp="1" noRot="1" noChangeAspect="1" noMove="1" noResize="1" noEditPoints="1" noAdjustHandles="1" noChangeArrowheads="1" noChangeShapeType="1" noTextEdit="1"/>
              </p:cNvSpPr>
              <p:nvPr>
                <p:ph idx="1"/>
              </p:nvPr>
            </p:nvSpPr>
            <p:spPr>
              <a:blipFill>
                <a:blip r:embed="rId5"/>
                <a:stretch>
                  <a:fillRect l="-1697" t="-2121"/>
                </a:stretch>
              </a:blipFill>
            </p:spPr>
            <p:txBody>
              <a:bodyPr/>
              <a:lstStyle/>
              <a:p>
                <a:r>
                  <a:rPr lang="en-US">
                    <a:noFill/>
                  </a:rPr>
                  <a:t> </a:t>
                </a:r>
              </a:p>
            </p:txBody>
          </p:sp>
        </mc:Fallback>
      </mc:AlternateContent>
      <p:pic>
        <p:nvPicPr>
          <p:cNvPr id="4" name="Picture 3" descr="A picture containing computer&#10;&#10;Description automatically generated">
            <a:extLst>
              <a:ext uri="{FF2B5EF4-FFF2-40B4-BE49-F238E27FC236}">
                <a16:creationId xmlns:a16="http://schemas.microsoft.com/office/drawing/2014/main" id="{7619E94F-26CA-4708-9F5B-A9F35FA7093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759068" y="2317294"/>
            <a:ext cx="2767178" cy="1850550"/>
          </a:xfrm>
          <a:prstGeom prst="rect">
            <a:avLst/>
          </a:prstGeom>
        </p:spPr>
      </p:pic>
    </p:spTree>
    <p:extLst>
      <p:ext uri="{BB962C8B-B14F-4D97-AF65-F5344CB8AC3E}">
        <p14:creationId xmlns:p14="http://schemas.microsoft.com/office/powerpoint/2010/main" val="38403001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872C70E4-EA60-4FC9-B6FB-E32AFC1F68D1}"/>
                  </a:ext>
                </a:extLst>
              </p:cNvPr>
              <p:cNvSpPr>
                <a:spLocks noGrp="1"/>
              </p:cNvSpPr>
              <p:nvPr>
                <p:ph type="title"/>
              </p:nvPr>
            </p:nvSpPr>
            <p:spPr/>
            <p:txBody>
              <a:bodyPr/>
              <a:lstStyle/>
              <a:p>
                <a:r>
                  <a:rPr lang="en-US" dirty="0"/>
                  <a:t>Shor’s algorithm de-factorizes integer </a:t>
                </a:r>
                <a14:m>
                  <m:oMath xmlns:m="http://schemas.openxmlformats.org/officeDocument/2006/math">
                    <m:r>
                      <a:rPr lang="en-US" i="1" dirty="0" smtClean="0">
                        <a:latin typeface="Cambria Math" panose="02040503050406030204" pitchFamily="18" charset="0"/>
                      </a:rPr>
                      <m:t>𝑁</m:t>
                    </m:r>
                  </m:oMath>
                </a14:m>
                <a:r>
                  <a:rPr lang="en-US" dirty="0"/>
                  <a:t>.</a:t>
                </a:r>
              </a:p>
            </p:txBody>
          </p:sp>
        </mc:Choice>
        <mc:Fallback xmlns="">
          <p:sp>
            <p:nvSpPr>
              <p:cNvPr id="2" name="Title 1">
                <a:extLst>
                  <a:ext uri="{FF2B5EF4-FFF2-40B4-BE49-F238E27FC236}">
                    <a16:creationId xmlns:a16="http://schemas.microsoft.com/office/drawing/2014/main" id="{872C70E4-EA60-4FC9-B6FB-E32AFC1F68D1}"/>
                  </a:ext>
                </a:extLst>
              </p:cNvPr>
              <p:cNvSpPr>
                <a:spLocks noGrp="1" noRot="1" noChangeAspect="1" noMove="1" noResize="1" noEditPoints="1" noAdjustHandles="1" noChangeArrowheads="1" noChangeShapeType="1" noTextEdit="1"/>
              </p:cNvSpPr>
              <p:nvPr>
                <p:ph type="title"/>
              </p:nvPr>
            </p:nvSpPr>
            <p:spPr>
              <a:blipFill>
                <a:blip r:embed="rId4"/>
                <a:stretch>
                  <a:fillRect l="-2727" r="-424" b="-226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9851FF3-2EBD-40C8-A20D-A3E400F888B6}"/>
                  </a:ext>
                </a:extLst>
              </p:cNvPr>
              <p:cNvSpPr>
                <a:spLocks noGrp="1"/>
              </p:cNvSpPr>
              <p:nvPr>
                <p:ph idx="1"/>
              </p:nvPr>
            </p:nvSpPr>
            <p:spPr/>
            <p:txBody>
              <a:bodyPr>
                <a:normAutofit/>
              </a:bodyPr>
              <a:lstStyle/>
              <a:p>
                <a:pPr>
                  <a:buFont typeface="Wingdings" panose="05000000000000000000" pitchFamily="2" charset="2"/>
                  <a:buChar char="q"/>
                </a:pPr>
                <a:r>
                  <a:rPr lang="en-US" sz="2400" dirty="0">
                    <a:solidFill>
                      <a:schemeClr val="bg1">
                        <a:lumMod val="85000"/>
                      </a:schemeClr>
                    </a:solidFill>
                  </a:rPr>
                  <a:t>Pick a random number </a:t>
                </a:r>
                <a14:m>
                  <m:oMath xmlns:m="http://schemas.openxmlformats.org/officeDocument/2006/math">
                    <m:r>
                      <m:rPr>
                        <m:sty m:val="p"/>
                      </m:rPr>
                      <a:rPr lang="en-US" sz="2400" b="0" i="0" dirty="0" smtClean="0">
                        <a:solidFill>
                          <a:schemeClr val="bg1">
                            <a:lumMod val="85000"/>
                          </a:schemeClr>
                        </a:solidFill>
                        <a:latin typeface="Cambria Math" panose="02040503050406030204" pitchFamily="18" charset="0"/>
                      </a:rPr>
                      <m:t>a</m:t>
                    </m:r>
                    <m:r>
                      <a:rPr lang="en-US" sz="2400" b="0" i="1" dirty="0" smtClean="0">
                        <a:solidFill>
                          <a:schemeClr val="bg1">
                            <a:lumMod val="85000"/>
                          </a:schemeClr>
                        </a:solidFill>
                        <a:latin typeface="Cambria Math" panose="02040503050406030204" pitchFamily="18" charset="0"/>
                      </a:rPr>
                      <m:t>∈(</m:t>
                    </m:r>
                    <m:r>
                      <a:rPr lang="en-US" sz="2400" i="1" dirty="0" smtClean="0">
                        <a:solidFill>
                          <a:schemeClr val="bg1">
                            <a:lumMod val="85000"/>
                          </a:schemeClr>
                        </a:solidFill>
                        <a:latin typeface="Cambria Math" panose="02040503050406030204" pitchFamily="18" charset="0"/>
                      </a:rPr>
                      <m:t>1 </m:t>
                    </m:r>
                    <m:r>
                      <a:rPr lang="en-US" sz="2400" b="0" i="1" dirty="0" smtClean="0">
                        <a:solidFill>
                          <a:schemeClr val="bg1">
                            <a:lumMod val="85000"/>
                          </a:schemeClr>
                        </a:solidFill>
                        <a:latin typeface="Cambria Math" panose="02040503050406030204" pitchFamily="18" charset="0"/>
                      </a:rPr>
                      <m:t>,</m:t>
                    </m:r>
                    <m:r>
                      <a:rPr lang="en-US" sz="2400" i="1" dirty="0" smtClean="0">
                        <a:solidFill>
                          <a:schemeClr val="bg1">
                            <a:lumMod val="85000"/>
                          </a:schemeClr>
                        </a:solidFill>
                        <a:latin typeface="Cambria Math" panose="02040503050406030204" pitchFamily="18" charset="0"/>
                      </a:rPr>
                      <m:t>𝑁</m:t>
                    </m:r>
                    <m:r>
                      <a:rPr lang="en-US" sz="2400" b="0" i="1" dirty="0" smtClean="0">
                        <a:solidFill>
                          <a:schemeClr val="bg1">
                            <a:lumMod val="85000"/>
                          </a:schemeClr>
                        </a:solidFill>
                        <a:latin typeface="Cambria Math" panose="02040503050406030204" pitchFamily="18" charset="0"/>
                      </a:rPr>
                      <m:t>)</m:t>
                    </m:r>
                  </m:oMath>
                </a14:m>
                <a:r>
                  <a:rPr lang="en-US" sz="2400" dirty="0">
                    <a:solidFill>
                      <a:schemeClr val="bg1">
                        <a:lumMod val="85000"/>
                      </a:schemeClr>
                    </a:solidFill>
                  </a:rPr>
                  <a:t>.</a:t>
                </a:r>
              </a:p>
              <a:p>
                <a:pPr>
                  <a:buFont typeface="Wingdings" panose="05000000000000000000" pitchFamily="2" charset="2"/>
                  <a:buChar char="q"/>
                </a:pPr>
                <a:r>
                  <a:rPr lang="en-US" sz="2400" dirty="0">
                    <a:solidFill>
                      <a:schemeClr val="bg1">
                        <a:lumMod val="85000"/>
                      </a:schemeClr>
                    </a:solidFill>
                  </a:rPr>
                  <a:t>Compute </a:t>
                </a:r>
                <a14:m>
                  <m:oMath xmlns:m="http://schemas.openxmlformats.org/officeDocument/2006/math">
                    <m:r>
                      <a:rPr lang="en-US" sz="2400" b="0" i="1" smtClean="0">
                        <a:solidFill>
                          <a:schemeClr val="bg1">
                            <a:lumMod val="85000"/>
                          </a:schemeClr>
                        </a:solidFill>
                        <a:latin typeface="Cambria Math" panose="02040503050406030204" pitchFamily="18" charset="0"/>
                      </a:rPr>
                      <m:t>𝐾</m:t>
                    </m:r>
                    <m:r>
                      <a:rPr lang="en-US" sz="2400" b="0" i="1" smtClean="0">
                        <a:solidFill>
                          <a:schemeClr val="bg1">
                            <a:lumMod val="85000"/>
                          </a:schemeClr>
                        </a:solidFill>
                        <a:latin typeface="Cambria Math" panose="02040503050406030204" pitchFamily="18" charset="0"/>
                      </a:rPr>
                      <m:t>=</m:t>
                    </m:r>
                    <m:r>
                      <m:rPr>
                        <m:sty m:val="p"/>
                      </m:rPr>
                      <a:rPr lang="en-US" sz="2400" b="0" i="0" smtClean="0">
                        <a:solidFill>
                          <a:schemeClr val="bg1">
                            <a:lumMod val="85000"/>
                          </a:schemeClr>
                        </a:solidFill>
                        <a:latin typeface="Cambria Math" panose="02040503050406030204" pitchFamily="18" charset="0"/>
                      </a:rPr>
                      <m:t>gcd</m:t>
                    </m:r>
                    <m:r>
                      <a:rPr lang="en-US" sz="2400" b="0" i="1" smtClean="0">
                        <a:solidFill>
                          <a:schemeClr val="bg1">
                            <a:lumMod val="85000"/>
                          </a:schemeClr>
                        </a:solidFill>
                        <a:latin typeface="Cambria Math" panose="02040503050406030204" pitchFamily="18" charset="0"/>
                      </a:rPr>
                      <m:t>⁡(</m:t>
                    </m:r>
                    <m:r>
                      <a:rPr lang="en-US" sz="2400" b="0" i="1" smtClean="0">
                        <a:solidFill>
                          <a:schemeClr val="bg1">
                            <a:lumMod val="85000"/>
                          </a:schemeClr>
                        </a:solidFill>
                        <a:latin typeface="Cambria Math" panose="02040503050406030204" pitchFamily="18" charset="0"/>
                      </a:rPr>
                      <m:t>𝑎</m:t>
                    </m:r>
                    <m:r>
                      <a:rPr lang="en-US" sz="2400" b="0" i="1" smtClean="0">
                        <a:solidFill>
                          <a:schemeClr val="bg1">
                            <a:lumMod val="85000"/>
                          </a:schemeClr>
                        </a:solidFill>
                        <a:latin typeface="Cambria Math" panose="02040503050406030204" pitchFamily="18" charset="0"/>
                      </a:rPr>
                      <m:t>,</m:t>
                    </m:r>
                    <m:r>
                      <a:rPr lang="en-US" sz="2400" b="0" i="1" smtClean="0">
                        <a:solidFill>
                          <a:schemeClr val="bg1">
                            <a:lumMod val="85000"/>
                          </a:schemeClr>
                        </a:solidFill>
                        <a:latin typeface="Cambria Math" panose="02040503050406030204" pitchFamily="18" charset="0"/>
                      </a:rPr>
                      <m:t>𝑁</m:t>
                    </m:r>
                    <m:r>
                      <a:rPr lang="en-US" sz="2400" b="0" i="1" smtClean="0">
                        <a:solidFill>
                          <a:schemeClr val="bg1">
                            <a:lumMod val="85000"/>
                          </a:schemeClr>
                        </a:solidFill>
                        <a:latin typeface="Cambria Math" panose="02040503050406030204" pitchFamily="18" charset="0"/>
                      </a:rPr>
                      <m:t>)</m:t>
                    </m:r>
                  </m:oMath>
                </a14:m>
                <a:r>
                  <a:rPr lang="en-US" sz="2400" dirty="0">
                    <a:solidFill>
                      <a:schemeClr val="bg1">
                        <a:lumMod val="85000"/>
                      </a:schemeClr>
                    </a:solidFill>
                  </a:rPr>
                  <a:t>.</a:t>
                </a:r>
              </a:p>
              <a:p>
                <a:pPr>
                  <a:buFont typeface="Wingdings" panose="05000000000000000000" pitchFamily="2" charset="2"/>
                  <a:buChar char="q"/>
                </a:pPr>
                <a:r>
                  <a:rPr lang="en-US" sz="2400" dirty="0">
                    <a:solidFill>
                      <a:schemeClr val="bg1">
                        <a:lumMod val="85000"/>
                      </a:schemeClr>
                    </a:solidFill>
                  </a:rPr>
                  <a:t>If </a:t>
                </a:r>
                <a14:m>
                  <m:oMath xmlns:m="http://schemas.openxmlformats.org/officeDocument/2006/math">
                    <m:r>
                      <a:rPr lang="en-US" sz="2400" b="0" i="1" smtClean="0">
                        <a:solidFill>
                          <a:schemeClr val="bg1">
                            <a:lumMod val="85000"/>
                          </a:schemeClr>
                        </a:solidFill>
                        <a:latin typeface="Cambria Math" panose="02040503050406030204" pitchFamily="18" charset="0"/>
                      </a:rPr>
                      <m:t>𝐾</m:t>
                    </m:r>
                    <m:r>
                      <a:rPr lang="en-US" sz="2400" b="0" i="1" smtClean="0">
                        <a:solidFill>
                          <a:schemeClr val="bg1">
                            <a:lumMod val="85000"/>
                          </a:schemeClr>
                        </a:solidFill>
                        <a:latin typeface="Cambria Math" panose="02040503050406030204" pitchFamily="18" charset="0"/>
                      </a:rPr>
                      <m:t>≠1</m:t>
                    </m:r>
                  </m:oMath>
                </a14:m>
                <a:r>
                  <a:rPr lang="en-US" sz="2400" dirty="0">
                    <a:solidFill>
                      <a:schemeClr val="bg1">
                        <a:lumMod val="85000"/>
                      </a:schemeClr>
                    </a:solidFill>
                  </a:rPr>
                  <a:t>, </a:t>
                </a:r>
                <a14:m>
                  <m:oMath xmlns:m="http://schemas.openxmlformats.org/officeDocument/2006/math">
                    <m:r>
                      <a:rPr lang="en-US" sz="2400" i="1">
                        <a:solidFill>
                          <a:schemeClr val="bg1">
                            <a:lumMod val="85000"/>
                          </a:schemeClr>
                        </a:solidFill>
                        <a:latin typeface="Cambria Math" panose="02040503050406030204" pitchFamily="18" charset="0"/>
                      </a:rPr>
                      <m:t>𝐾</m:t>
                    </m:r>
                  </m:oMath>
                </a14:m>
                <a:r>
                  <a:rPr lang="en-US" sz="2400" dirty="0">
                    <a:solidFill>
                      <a:schemeClr val="bg1">
                        <a:lumMod val="85000"/>
                      </a:schemeClr>
                    </a:solidFill>
                  </a:rPr>
                  <a:t> is the non-trivial factor.</a:t>
                </a:r>
              </a:p>
              <a:p>
                <a:pPr>
                  <a:buFont typeface="Wingdings" panose="05000000000000000000" pitchFamily="2" charset="2"/>
                  <a:buChar char="q"/>
                </a:pPr>
                <a:r>
                  <a:rPr lang="en-US" sz="2400" dirty="0">
                    <a:solidFill>
                      <a:srgbClr val="FF0000"/>
                    </a:solidFill>
                  </a:rPr>
                  <a:t>Find period </a:t>
                </a:r>
                <a14:m>
                  <m:oMath xmlns:m="http://schemas.openxmlformats.org/officeDocument/2006/math">
                    <m:r>
                      <a:rPr lang="en-US" sz="2400" i="1" dirty="0" smtClean="0">
                        <a:solidFill>
                          <a:srgbClr val="FF0000"/>
                        </a:solidFill>
                        <a:latin typeface="Cambria Math" panose="02040503050406030204" pitchFamily="18" charset="0"/>
                      </a:rPr>
                      <m:t>𝑟</m:t>
                    </m:r>
                  </m:oMath>
                </a14:m>
                <a:r>
                  <a:rPr lang="en-US" sz="2400" dirty="0">
                    <a:solidFill>
                      <a:srgbClr val="FF0000"/>
                    </a:solidFill>
                  </a:rPr>
                  <a:t> for function </a:t>
                </a:r>
                <a14:m>
                  <m:oMath xmlns:m="http://schemas.openxmlformats.org/officeDocument/2006/math">
                    <m:r>
                      <a:rPr lang="en-US" sz="2400" i="1" dirty="0" smtClean="0">
                        <a:solidFill>
                          <a:srgbClr val="FF0000"/>
                        </a:solidFill>
                        <a:latin typeface="Cambria Math" panose="02040503050406030204" pitchFamily="18" charset="0"/>
                      </a:rPr>
                      <m:t>𝑓</m:t>
                    </m:r>
                    <m:d>
                      <m:dPr>
                        <m:ctrlPr>
                          <a:rPr lang="en-US" sz="2400" i="1" dirty="0" smtClean="0">
                            <a:solidFill>
                              <a:srgbClr val="FF0000"/>
                            </a:solidFill>
                            <a:latin typeface="Cambria Math" panose="02040503050406030204" pitchFamily="18" charset="0"/>
                          </a:rPr>
                        </m:ctrlPr>
                      </m:dPr>
                      <m:e>
                        <m:r>
                          <a:rPr lang="en-US" sz="2400" i="1" dirty="0" smtClean="0">
                            <a:solidFill>
                              <a:srgbClr val="FF0000"/>
                            </a:solidFill>
                            <a:latin typeface="Cambria Math" panose="02040503050406030204" pitchFamily="18" charset="0"/>
                          </a:rPr>
                          <m:t>𝑥</m:t>
                        </m:r>
                      </m:e>
                    </m:d>
                    <m:r>
                      <a:rPr lang="en-US" sz="2400" i="1" dirty="0" smtClean="0">
                        <a:solidFill>
                          <a:srgbClr val="FF0000"/>
                        </a:solidFill>
                        <a:latin typeface="Cambria Math" panose="02040503050406030204" pitchFamily="18" charset="0"/>
                      </a:rPr>
                      <m:t>=</m:t>
                    </m:r>
                    <m:sSup>
                      <m:sSupPr>
                        <m:ctrlPr>
                          <a:rPr lang="en-US" sz="2400" b="0" i="1" dirty="0" smtClean="0">
                            <a:solidFill>
                              <a:srgbClr val="FF0000"/>
                            </a:solidFill>
                            <a:latin typeface="Cambria Math" panose="02040503050406030204" pitchFamily="18" charset="0"/>
                          </a:rPr>
                        </m:ctrlPr>
                      </m:sSupPr>
                      <m:e>
                        <m:r>
                          <a:rPr lang="en-US" sz="2400" i="1" dirty="0" smtClean="0">
                            <a:solidFill>
                              <a:srgbClr val="FF0000"/>
                            </a:solidFill>
                            <a:latin typeface="Cambria Math" panose="02040503050406030204" pitchFamily="18" charset="0"/>
                          </a:rPr>
                          <m:t>𝑎</m:t>
                        </m:r>
                      </m:e>
                      <m:sup>
                        <m:r>
                          <a:rPr lang="en-US" sz="2400" b="0" i="1" dirty="0" smtClean="0">
                            <a:solidFill>
                              <a:srgbClr val="FF0000"/>
                            </a:solidFill>
                            <a:latin typeface="Cambria Math" panose="02040503050406030204" pitchFamily="18" charset="0"/>
                          </a:rPr>
                          <m:t>𝑥</m:t>
                        </m:r>
                      </m:sup>
                    </m:sSup>
                    <m:r>
                      <a:rPr lang="en-US" sz="2400" b="0" i="1" dirty="0" smtClean="0">
                        <a:solidFill>
                          <a:srgbClr val="FF0000"/>
                        </a:solidFill>
                        <a:latin typeface="Cambria Math" panose="02040503050406030204" pitchFamily="18" charset="0"/>
                      </a:rPr>
                      <m:t> % </m:t>
                    </m:r>
                    <m:r>
                      <a:rPr lang="en-US" sz="2400" b="0" i="1" dirty="0" smtClean="0">
                        <a:solidFill>
                          <a:srgbClr val="FF0000"/>
                        </a:solidFill>
                        <a:latin typeface="Cambria Math" panose="02040503050406030204" pitchFamily="18" charset="0"/>
                      </a:rPr>
                      <m:t>𝑁</m:t>
                    </m:r>
                  </m:oMath>
                </a14:m>
                <a:r>
                  <a:rPr lang="en-US" sz="2400" dirty="0">
                    <a:solidFill>
                      <a:srgbClr val="FF0000"/>
                    </a:solidFill>
                  </a:rPr>
                  <a:t>.</a:t>
                </a:r>
              </a:p>
              <a:p>
                <a:pPr>
                  <a:buFont typeface="Wingdings" panose="05000000000000000000" pitchFamily="2" charset="2"/>
                  <a:buChar char="q"/>
                </a:pPr>
                <a:r>
                  <a:rPr lang="en-US" sz="2400" dirty="0">
                    <a:solidFill>
                      <a:schemeClr val="bg1">
                        <a:lumMod val="85000"/>
                      </a:schemeClr>
                    </a:solidFill>
                  </a:rPr>
                  <a:t>If </a:t>
                </a:r>
                <a14:m>
                  <m:oMath xmlns:m="http://schemas.openxmlformats.org/officeDocument/2006/math">
                    <m:r>
                      <a:rPr lang="en-US" sz="2400" i="1" dirty="0" smtClean="0">
                        <a:solidFill>
                          <a:schemeClr val="bg1">
                            <a:lumMod val="85000"/>
                          </a:schemeClr>
                        </a:solidFill>
                        <a:latin typeface="Cambria Math" panose="02040503050406030204" pitchFamily="18" charset="0"/>
                      </a:rPr>
                      <m:t>𝑟</m:t>
                    </m:r>
                  </m:oMath>
                </a14:m>
                <a:r>
                  <a:rPr lang="en-US" sz="2400" dirty="0">
                    <a:solidFill>
                      <a:schemeClr val="bg1">
                        <a:lumMod val="85000"/>
                      </a:schemeClr>
                    </a:solidFill>
                  </a:rPr>
                  <a:t> is odd, re-starts the process.</a:t>
                </a:r>
              </a:p>
              <a:p>
                <a:pPr>
                  <a:buFont typeface="Wingdings" panose="05000000000000000000" pitchFamily="2" charset="2"/>
                  <a:buChar char="q"/>
                </a:pPr>
                <a:r>
                  <a:rPr lang="en-US" sz="2400" dirty="0">
                    <a:solidFill>
                      <a:schemeClr val="bg1">
                        <a:lumMod val="85000"/>
                      </a:schemeClr>
                    </a:solidFill>
                  </a:rPr>
                  <a:t>If </a:t>
                </a:r>
                <a14:m>
                  <m:oMath xmlns:m="http://schemas.openxmlformats.org/officeDocument/2006/math">
                    <m:sSup>
                      <m:sSupPr>
                        <m:ctrlPr>
                          <a:rPr lang="en-US" sz="2400" b="0" i="1" dirty="0" smtClean="0">
                            <a:solidFill>
                              <a:schemeClr val="bg1">
                                <a:lumMod val="85000"/>
                              </a:schemeClr>
                            </a:solidFill>
                            <a:latin typeface="Cambria Math" panose="02040503050406030204" pitchFamily="18" charset="0"/>
                          </a:rPr>
                        </m:ctrlPr>
                      </m:sSupPr>
                      <m:e>
                        <m:r>
                          <a:rPr lang="en-US" sz="2400" b="0" i="1" dirty="0" smtClean="0">
                            <a:solidFill>
                              <a:schemeClr val="bg1">
                                <a:lumMod val="85000"/>
                              </a:schemeClr>
                            </a:solidFill>
                            <a:latin typeface="Cambria Math" panose="02040503050406030204" pitchFamily="18" charset="0"/>
                          </a:rPr>
                          <m:t>𝑎</m:t>
                        </m:r>
                      </m:e>
                      <m:sup>
                        <m:f>
                          <m:fPr>
                            <m:ctrlPr>
                              <a:rPr lang="en-US" sz="2400" b="0" i="1" dirty="0" smtClean="0">
                                <a:solidFill>
                                  <a:schemeClr val="bg1">
                                    <a:lumMod val="85000"/>
                                  </a:schemeClr>
                                </a:solidFill>
                                <a:latin typeface="Cambria Math" panose="02040503050406030204" pitchFamily="18" charset="0"/>
                              </a:rPr>
                            </m:ctrlPr>
                          </m:fPr>
                          <m:num>
                            <m:r>
                              <a:rPr lang="en-US" sz="2400" b="0" i="1" dirty="0" smtClean="0">
                                <a:solidFill>
                                  <a:schemeClr val="bg1">
                                    <a:lumMod val="85000"/>
                                  </a:schemeClr>
                                </a:solidFill>
                                <a:latin typeface="Cambria Math" panose="02040503050406030204" pitchFamily="18" charset="0"/>
                              </a:rPr>
                              <m:t>𝑟</m:t>
                            </m:r>
                          </m:num>
                          <m:den>
                            <m:r>
                              <a:rPr lang="en-US" sz="2400" b="0" i="1" dirty="0" smtClean="0">
                                <a:solidFill>
                                  <a:schemeClr val="bg1">
                                    <a:lumMod val="85000"/>
                                  </a:schemeClr>
                                </a:solidFill>
                                <a:latin typeface="Cambria Math" panose="02040503050406030204" pitchFamily="18" charset="0"/>
                              </a:rPr>
                              <m:t>2</m:t>
                            </m:r>
                          </m:den>
                        </m:f>
                      </m:sup>
                    </m:sSup>
                    <m:r>
                      <a:rPr lang="en-US" sz="2400" b="0" i="1" dirty="0" smtClean="0">
                        <a:solidFill>
                          <a:schemeClr val="bg1">
                            <a:lumMod val="85000"/>
                          </a:schemeClr>
                        </a:solidFill>
                        <a:latin typeface="Cambria Math" panose="02040503050406030204" pitchFamily="18" charset="0"/>
                      </a:rPr>
                      <m:t>=−1 % </m:t>
                    </m:r>
                    <m:r>
                      <a:rPr lang="en-US" sz="2400" b="0" i="1" dirty="0" smtClean="0">
                        <a:solidFill>
                          <a:schemeClr val="bg1">
                            <a:lumMod val="85000"/>
                          </a:schemeClr>
                        </a:solidFill>
                        <a:latin typeface="Cambria Math" panose="02040503050406030204" pitchFamily="18" charset="0"/>
                      </a:rPr>
                      <m:t>𝑁</m:t>
                    </m:r>
                  </m:oMath>
                </a14:m>
                <a:r>
                  <a:rPr lang="en-US" sz="2400" dirty="0">
                    <a:solidFill>
                      <a:schemeClr val="bg1">
                        <a:lumMod val="85000"/>
                      </a:schemeClr>
                    </a:solidFill>
                  </a:rPr>
                  <a:t>, then re-starts the process.</a:t>
                </a:r>
              </a:p>
              <a:p>
                <a:pPr>
                  <a:buFont typeface="Wingdings" panose="05000000000000000000" pitchFamily="2" charset="2"/>
                  <a:buChar char="q"/>
                </a:pPr>
                <a:r>
                  <a:rPr lang="en-US" sz="2400" dirty="0">
                    <a:solidFill>
                      <a:schemeClr val="bg1">
                        <a:lumMod val="85000"/>
                      </a:schemeClr>
                    </a:solidFill>
                  </a:rPr>
                  <a:t>Otherwise, </a:t>
                </a:r>
                <a14:m>
                  <m:oMath xmlns:m="http://schemas.openxmlformats.org/officeDocument/2006/math">
                    <m:func>
                      <m:funcPr>
                        <m:ctrlPr>
                          <a:rPr lang="en-US" sz="2400" b="0" i="1" smtClean="0">
                            <a:solidFill>
                              <a:schemeClr val="bg1">
                                <a:lumMod val="85000"/>
                              </a:schemeClr>
                            </a:solidFill>
                            <a:latin typeface="Cambria Math" panose="02040503050406030204" pitchFamily="18" charset="0"/>
                          </a:rPr>
                        </m:ctrlPr>
                      </m:funcPr>
                      <m:fName>
                        <m:r>
                          <m:rPr>
                            <m:sty m:val="p"/>
                          </m:rPr>
                          <a:rPr lang="en-US" sz="2400" b="0" i="0" smtClean="0">
                            <a:solidFill>
                              <a:schemeClr val="bg1">
                                <a:lumMod val="85000"/>
                              </a:schemeClr>
                            </a:solidFill>
                            <a:latin typeface="Cambria Math" panose="02040503050406030204" pitchFamily="18" charset="0"/>
                          </a:rPr>
                          <m:t>gcd</m:t>
                        </m:r>
                      </m:fName>
                      <m:e>
                        <m:d>
                          <m:dPr>
                            <m:ctrlPr>
                              <a:rPr lang="en-US" sz="2400" b="0" i="1" smtClean="0">
                                <a:solidFill>
                                  <a:schemeClr val="bg1">
                                    <a:lumMod val="85000"/>
                                  </a:schemeClr>
                                </a:solidFill>
                                <a:latin typeface="Cambria Math" panose="02040503050406030204" pitchFamily="18" charset="0"/>
                              </a:rPr>
                            </m:ctrlPr>
                          </m:dPr>
                          <m:e>
                            <m:sSup>
                              <m:sSupPr>
                                <m:ctrlPr>
                                  <a:rPr lang="en-US" sz="2400" b="0" i="1" smtClean="0">
                                    <a:solidFill>
                                      <a:schemeClr val="bg1">
                                        <a:lumMod val="85000"/>
                                      </a:schemeClr>
                                    </a:solidFill>
                                    <a:latin typeface="Cambria Math" panose="02040503050406030204" pitchFamily="18" charset="0"/>
                                  </a:rPr>
                                </m:ctrlPr>
                              </m:sSupPr>
                              <m:e>
                                <m:r>
                                  <a:rPr lang="en-US" sz="2400" b="0" i="1" smtClean="0">
                                    <a:solidFill>
                                      <a:schemeClr val="bg1">
                                        <a:lumMod val="85000"/>
                                      </a:schemeClr>
                                    </a:solidFill>
                                    <a:latin typeface="Cambria Math" panose="02040503050406030204" pitchFamily="18" charset="0"/>
                                  </a:rPr>
                                  <m:t>𝑎</m:t>
                                </m:r>
                              </m:e>
                              <m:sup>
                                <m:f>
                                  <m:fPr>
                                    <m:ctrlPr>
                                      <a:rPr lang="en-US" sz="2400" b="0" i="1" smtClean="0">
                                        <a:solidFill>
                                          <a:schemeClr val="bg1">
                                            <a:lumMod val="85000"/>
                                          </a:schemeClr>
                                        </a:solidFill>
                                        <a:latin typeface="Cambria Math" panose="02040503050406030204" pitchFamily="18" charset="0"/>
                                      </a:rPr>
                                    </m:ctrlPr>
                                  </m:fPr>
                                  <m:num>
                                    <m:r>
                                      <a:rPr lang="en-US" sz="2400" b="0" i="1" smtClean="0">
                                        <a:solidFill>
                                          <a:schemeClr val="bg1">
                                            <a:lumMod val="85000"/>
                                          </a:schemeClr>
                                        </a:solidFill>
                                        <a:latin typeface="Cambria Math" panose="02040503050406030204" pitchFamily="18" charset="0"/>
                                      </a:rPr>
                                      <m:t>𝑟</m:t>
                                    </m:r>
                                  </m:num>
                                  <m:den>
                                    <m:r>
                                      <a:rPr lang="en-US" sz="2400" b="0" i="1" smtClean="0">
                                        <a:solidFill>
                                          <a:schemeClr val="bg1">
                                            <a:lumMod val="85000"/>
                                          </a:schemeClr>
                                        </a:solidFill>
                                        <a:latin typeface="Cambria Math" panose="02040503050406030204" pitchFamily="18" charset="0"/>
                                      </a:rPr>
                                      <m:t>2</m:t>
                                    </m:r>
                                  </m:den>
                                </m:f>
                              </m:sup>
                            </m:sSup>
                            <m:r>
                              <a:rPr lang="en-US" sz="2400" b="0" i="1" smtClean="0">
                                <a:solidFill>
                                  <a:schemeClr val="bg1">
                                    <a:lumMod val="85000"/>
                                  </a:schemeClr>
                                </a:solidFill>
                                <a:latin typeface="Cambria Math" panose="02040503050406030204" pitchFamily="18" charset="0"/>
                              </a:rPr>
                              <m:t>+1,</m:t>
                            </m:r>
                            <m:r>
                              <a:rPr lang="en-US" sz="2400" b="0" i="1" smtClean="0">
                                <a:solidFill>
                                  <a:schemeClr val="bg1">
                                    <a:lumMod val="85000"/>
                                  </a:schemeClr>
                                </a:solidFill>
                                <a:latin typeface="Cambria Math" panose="02040503050406030204" pitchFamily="18" charset="0"/>
                              </a:rPr>
                              <m:t>𝑁</m:t>
                            </m:r>
                          </m:e>
                        </m:d>
                      </m:e>
                    </m:func>
                  </m:oMath>
                </a14:m>
                <a:r>
                  <a:rPr lang="en-US" sz="2400" dirty="0">
                    <a:solidFill>
                      <a:schemeClr val="bg1">
                        <a:lumMod val="85000"/>
                      </a:schemeClr>
                    </a:solidFill>
                  </a:rPr>
                  <a:t> or </a:t>
                </a:r>
                <a14:m>
                  <m:oMath xmlns:m="http://schemas.openxmlformats.org/officeDocument/2006/math">
                    <m:func>
                      <m:funcPr>
                        <m:ctrlPr>
                          <a:rPr lang="en-US" sz="2400" i="1">
                            <a:solidFill>
                              <a:schemeClr val="bg1">
                                <a:lumMod val="85000"/>
                              </a:schemeClr>
                            </a:solidFill>
                            <a:latin typeface="Cambria Math" panose="02040503050406030204" pitchFamily="18" charset="0"/>
                          </a:rPr>
                        </m:ctrlPr>
                      </m:funcPr>
                      <m:fName>
                        <m:r>
                          <m:rPr>
                            <m:sty m:val="p"/>
                          </m:rPr>
                          <a:rPr lang="en-US" sz="2400">
                            <a:solidFill>
                              <a:schemeClr val="bg1">
                                <a:lumMod val="85000"/>
                              </a:schemeClr>
                            </a:solidFill>
                            <a:latin typeface="Cambria Math" panose="02040503050406030204" pitchFamily="18" charset="0"/>
                          </a:rPr>
                          <m:t>gcd</m:t>
                        </m:r>
                      </m:fName>
                      <m:e>
                        <m:d>
                          <m:dPr>
                            <m:ctrlPr>
                              <a:rPr lang="en-US" sz="2400" i="1">
                                <a:solidFill>
                                  <a:schemeClr val="bg1">
                                    <a:lumMod val="85000"/>
                                  </a:schemeClr>
                                </a:solidFill>
                                <a:latin typeface="Cambria Math" panose="02040503050406030204" pitchFamily="18" charset="0"/>
                              </a:rPr>
                            </m:ctrlPr>
                          </m:dPr>
                          <m:e>
                            <m:sSup>
                              <m:sSupPr>
                                <m:ctrlPr>
                                  <a:rPr lang="en-US" sz="2400" i="1">
                                    <a:solidFill>
                                      <a:schemeClr val="bg1">
                                        <a:lumMod val="85000"/>
                                      </a:schemeClr>
                                    </a:solidFill>
                                    <a:latin typeface="Cambria Math" panose="02040503050406030204" pitchFamily="18" charset="0"/>
                                  </a:rPr>
                                </m:ctrlPr>
                              </m:sSupPr>
                              <m:e>
                                <m:r>
                                  <a:rPr lang="en-US" sz="2400" i="1">
                                    <a:solidFill>
                                      <a:schemeClr val="bg1">
                                        <a:lumMod val="85000"/>
                                      </a:schemeClr>
                                    </a:solidFill>
                                    <a:latin typeface="Cambria Math" panose="02040503050406030204" pitchFamily="18" charset="0"/>
                                  </a:rPr>
                                  <m:t>𝑎</m:t>
                                </m:r>
                              </m:e>
                              <m:sup>
                                <m:f>
                                  <m:fPr>
                                    <m:ctrlPr>
                                      <a:rPr lang="en-US" sz="2400" i="1">
                                        <a:solidFill>
                                          <a:schemeClr val="bg1">
                                            <a:lumMod val="85000"/>
                                          </a:schemeClr>
                                        </a:solidFill>
                                        <a:latin typeface="Cambria Math" panose="02040503050406030204" pitchFamily="18" charset="0"/>
                                      </a:rPr>
                                    </m:ctrlPr>
                                  </m:fPr>
                                  <m:num>
                                    <m:r>
                                      <a:rPr lang="en-US" sz="2400" i="1">
                                        <a:solidFill>
                                          <a:schemeClr val="bg1">
                                            <a:lumMod val="85000"/>
                                          </a:schemeClr>
                                        </a:solidFill>
                                        <a:latin typeface="Cambria Math" panose="02040503050406030204" pitchFamily="18" charset="0"/>
                                      </a:rPr>
                                      <m:t>𝑟</m:t>
                                    </m:r>
                                  </m:num>
                                  <m:den>
                                    <m:r>
                                      <a:rPr lang="en-US" sz="2400" i="1">
                                        <a:solidFill>
                                          <a:schemeClr val="bg1">
                                            <a:lumMod val="85000"/>
                                          </a:schemeClr>
                                        </a:solidFill>
                                        <a:latin typeface="Cambria Math" panose="02040503050406030204" pitchFamily="18" charset="0"/>
                                      </a:rPr>
                                      <m:t>2</m:t>
                                    </m:r>
                                  </m:den>
                                </m:f>
                              </m:sup>
                            </m:sSup>
                            <m:r>
                              <a:rPr lang="en-US" sz="2400" b="0" i="1" smtClean="0">
                                <a:solidFill>
                                  <a:schemeClr val="bg1">
                                    <a:lumMod val="85000"/>
                                  </a:schemeClr>
                                </a:solidFill>
                                <a:latin typeface="Cambria Math" panose="02040503050406030204" pitchFamily="18" charset="0"/>
                              </a:rPr>
                              <m:t>−</m:t>
                            </m:r>
                            <m:r>
                              <a:rPr lang="en-US" sz="2400" i="1">
                                <a:solidFill>
                                  <a:schemeClr val="bg1">
                                    <a:lumMod val="85000"/>
                                  </a:schemeClr>
                                </a:solidFill>
                                <a:latin typeface="Cambria Math" panose="02040503050406030204" pitchFamily="18" charset="0"/>
                              </a:rPr>
                              <m:t>1,</m:t>
                            </m:r>
                            <m:r>
                              <a:rPr lang="en-US" sz="2400" i="1">
                                <a:solidFill>
                                  <a:schemeClr val="bg1">
                                    <a:lumMod val="85000"/>
                                  </a:schemeClr>
                                </a:solidFill>
                                <a:latin typeface="Cambria Math" panose="02040503050406030204" pitchFamily="18" charset="0"/>
                              </a:rPr>
                              <m:t>𝑁</m:t>
                            </m:r>
                          </m:e>
                        </m:d>
                      </m:e>
                    </m:func>
                  </m:oMath>
                </a14:m>
                <a:r>
                  <a:rPr lang="en-US" sz="2400" dirty="0">
                    <a:solidFill>
                      <a:schemeClr val="bg1">
                        <a:lumMod val="85000"/>
                      </a:schemeClr>
                    </a:solidFill>
                  </a:rPr>
                  <a:t> is  the non-trivial factors of </a:t>
                </a:r>
                <a14:m>
                  <m:oMath xmlns:m="http://schemas.openxmlformats.org/officeDocument/2006/math">
                    <m:r>
                      <a:rPr lang="en-US" sz="2400" i="1" dirty="0" smtClean="0">
                        <a:solidFill>
                          <a:schemeClr val="bg1">
                            <a:lumMod val="85000"/>
                          </a:schemeClr>
                        </a:solidFill>
                        <a:latin typeface="Cambria Math" panose="02040503050406030204" pitchFamily="18" charset="0"/>
                      </a:rPr>
                      <m:t>𝑁</m:t>
                    </m:r>
                  </m:oMath>
                </a14:m>
                <a:r>
                  <a:rPr lang="en-US" sz="2400" dirty="0">
                    <a:solidFill>
                      <a:schemeClr val="bg1">
                        <a:lumMod val="85000"/>
                      </a:schemeClr>
                    </a:solidFill>
                  </a:rPr>
                  <a:t>.</a:t>
                </a:r>
              </a:p>
              <a:p>
                <a:pPr>
                  <a:buFont typeface="Wingdings" panose="05000000000000000000" pitchFamily="2" charset="2"/>
                  <a:buChar char="q"/>
                </a:pPr>
                <a:endParaRPr lang="en-US" sz="2400" dirty="0"/>
              </a:p>
            </p:txBody>
          </p:sp>
        </mc:Choice>
        <mc:Fallback xmlns="">
          <p:sp>
            <p:nvSpPr>
              <p:cNvPr id="3" name="Content Placeholder 2">
                <a:extLst>
                  <a:ext uri="{FF2B5EF4-FFF2-40B4-BE49-F238E27FC236}">
                    <a16:creationId xmlns:a16="http://schemas.microsoft.com/office/drawing/2014/main" id="{49851FF3-2EBD-40C8-A20D-A3E400F888B6}"/>
                  </a:ext>
                </a:extLst>
              </p:cNvPr>
              <p:cNvSpPr>
                <a:spLocks noGrp="1" noRot="1" noChangeAspect="1" noMove="1" noResize="1" noEditPoints="1" noAdjustHandles="1" noChangeArrowheads="1" noChangeShapeType="1" noTextEdit="1"/>
              </p:cNvSpPr>
              <p:nvPr>
                <p:ph idx="1"/>
              </p:nvPr>
            </p:nvSpPr>
            <p:spPr>
              <a:blipFill>
                <a:blip r:embed="rId5"/>
                <a:stretch>
                  <a:fillRect l="-1697" t="-2121"/>
                </a:stretch>
              </a:blipFill>
            </p:spPr>
            <p:txBody>
              <a:bodyPr/>
              <a:lstStyle/>
              <a:p>
                <a:r>
                  <a:rPr lang="en-US">
                    <a:noFill/>
                  </a:rPr>
                  <a:t> </a:t>
                </a:r>
              </a:p>
            </p:txBody>
          </p:sp>
        </mc:Fallback>
      </mc:AlternateContent>
      <p:pic>
        <p:nvPicPr>
          <p:cNvPr id="5" name="Picture 3">
            <a:extLst>
              <a:ext uri="{FF2B5EF4-FFF2-40B4-BE49-F238E27FC236}">
                <a16:creationId xmlns:a16="http://schemas.microsoft.com/office/drawing/2014/main" id="{3B4EAD66-973B-4BDB-9AEC-AF9C4FE0EE8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834542" y="1896447"/>
            <a:ext cx="1752600" cy="2678641"/>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17664349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872C70E4-EA60-4FC9-B6FB-E32AFC1F68D1}"/>
                  </a:ext>
                </a:extLst>
              </p:cNvPr>
              <p:cNvSpPr>
                <a:spLocks noGrp="1"/>
              </p:cNvSpPr>
              <p:nvPr>
                <p:ph type="title"/>
              </p:nvPr>
            </p:nvSpPr>
            <p:spPr/>
            <p:txBody>
              <a:bodyPr/>
              <a:lstStyle/>
              <a:p>
                <a:r>
                  <a:rPr lang="en-US" dirty="0"/>
                  <a:t>Shor’s algorithm de-factorizes integer </a:t>
                </a:r>
                <a14:m>
                  <m:oMath xmlns:m="http://schemas.openxmlformats.org/officeDocument/2006/math">
                    <m:r>
                      <a:rPr lang="en-US" i="1" dirty="0" smtClean="0">
                        <a:latin typeface="Cambria Math" panose="02040503050406030204" pitchFamily="18" charset="0"/>
                      </a:rPr>
                      <m:t>𝑁</m:t>
                    </m:r>
                  </m:oMath>
                </a14:m>
                <a:r>
                  <a:rPr lang="en-US" dirty="0"/>
                  <a:t>.</a:t>
                </a:r>
              </a:p>
            </p:txBody>
          </p:sp>
        </mc:Choice>
        <mc:Fallback xmlns="">
          <p:sp>
            <p:nvSpPr>
              <p:cNvPr id="2" name="Title 1">
                <a:extLst>
                  <a:ext uri="{FF2B5EF4-FFF2-40B4-BE49-F238E27FC236}">
                    <a16:creationId xmlns:a16="http://schemas.microsoft.com/office/drawing/2014/main" id="{872C70E4-EA60-4FC9-B6FB-E32AFC1F68D1}"/>
                  </a:ext>
                </a:extLst>
              </p:cNvPr>
              <p:cNvSpPr>
                <a:spLocks noGrp="1" noRot="1" noChangeAspect="1" noMove="1" noResize="1" noEditPoints="1" noAdjustHandles="1" noChangeArrowheads="1" noChangeShapeType="1" noTextEdit="1"/>
              </p:cNvSpPr>
              <p:nvPr>
                <p:ph type="title"/>
              </p:nvPr>
            </p:nvSpPr>
            <p:spPr>
              <a:blipFill>
                <a:blip r:embed="rId4"/>
                <a:stretch>
                  <a:fillRect l="-2727" r="-424" b="-226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9851FF3-2EBD-40C8-A20D-A3E400F888B6}"/>
                  </a:ext>
                </a:extLst>
              </p:cNvPr>
              <p:cNvSpPr>
                <a:spLocks noGrp="1"/>
              </p:cNvSpPr>
              <p:nvPr>
                <p:ph idx="1"/>
              </p:nvPr>
            </p:nvSpPr>
            <p:spPr/>
            <p:txBody>
              <a:bodyPr>
                <a:normAutofit/>
              </a:bodyPr>
              <a:lstStyle/>
              <a:p>
                <a:pPr>
                  <a:buFont typeface="Wingdings" panose="05000000000000000000" pitchFamily="2" charset="2"/>
                  <a:buChar char="q"/>
                </a:pPr>
                <a:r>
                  <a:rPr lang="en-US" sz="2400" dirty="0"/>
                  <a:t>Pick a random number </a:t>
                </a:r>
                <a14:m>
                  <m:oMath xmlns:m="http://schemas.openxmlformats.org/officeDocument/2006/math">
                    <m:r>
                      <m:rPr>
                        <m:sty m:val="p"/>
                      </m:rPr>
                      <a:rPr lang="en-US" sz="2400" b="0" i="0" dirty="0" smtClean="0">
                        <a:latin typeface="Cambria Math" panose="02040503050406030204" pitchFamily="18" charset="0"/>
                      </a:rPr>
                      <m:t>a</m:t>
                    </m:r>
                    <m:r>
                      <a:rPr lang="en-US" sz="2400" b="0" i="1" dirty="0" smtClean="0">
                        <a:latin typeface="Cambria Math" panose="02040503050406030204" pitchFamily="18" charset="0"/>
                      </a:rPr>
                      <m:t>∈(</m:t>
                    </m:r>
                    <m:r>
                      <a:rPr lang="en-US" sz="2400" i="1" dirty="0" smtClean="0">
                        <a:latin typeface="Cambria Math" panose="02040503050406030204" pitchFamily="18" charset="0"/>
                      </a:rPr>
                      <m:t>1 </m:t>
                    </m:r>
                    <m:r>
                      <a:rPr lang="en-US" sz="2400" b="0" i="1" dirty="0" smtClean="0">
                        <a:latin typeface="Cambria Math" panose="02040503050406030204" pitchFamily="18" charset="0"/>
                      </a:rPr>
                      <m:t>,</m:t>
                    </m:r>
                    <m:r>
                      <a:rPr lang="en-US" sz="2400" i="1" dirty="0" smtClean="0">
                        <a:latin typeface="Cambria Math" panose="02040503050406030204" pitchFamily="18" charset="0"/>
                      </a:rPr>
                      <m:t>𝑁</m:t>
                    </m:r>
                    <m:r>
                      <a:rPr lang="en-US" sz="2400" b="0" i="1" dirty="0" smtClean="0">
                        <a:latin typeface="Cambria Math" panose="02040503050406030204" pitchFamily="18" charset="0"/>
                      </a:rPr>
                      <m:t>)</m:t>
                    </m:r>
                  </m:oMath>
                </a14:m>
                <a:r>
                  <a:rPr lang="en-US" sz="2400" dirty="0"/>
                  <a:t>.</a:t>
                </a:r>
              </a:p>
              <a:p>
                <a:pPr>
                  <a:buFont typeface="Wingdings" panose="05000000000000000000" pitchFamily="2" charset="2"/>
                  <a:buChar char="q"/>
                </a:pPr>
                <a:r>
                  <a:rPr lang="en-US" sz="2400" dirty="0"/>
                  <a:t>Compute </a:t>
                </a:r>
                <a14:m>
                  <m:oMath xmlns:m="http://schemas.openxmlformats.org/officeDocument/2006/math">
                    <m:r>
                      <a:rPr lang="en-US" sz="2400" b="0" i="1" smtClean="0">
                        <a:latin typeface="Cambria Math" panose="02040503050406030204" pitchFamily="18" charset="0"/>
                      </a:rPr>
                      <m:t>𝐾</m:t>
                    </m:r>
                    <m:r>
                      <a:rPr lang="en-US" sz="2400" b="0" i="1" smtClean="0">
                        <a:latin typeface="Cambria Math" panose="02040503050406030204" pitchFamily="18" charset="0"/>
                      </a:rPr>
                      <m:t>=</m:t>
                    </m:r>
                    <m:r>
                      <m:rPr>
                        <m:sty m:val="p"/>
                      </m:rPr>
                      <a:rPr lang="en-US" sz="2400" b="0" i="0" smtClean="0">
                        <a:latin typeface="Cambria Math" panose="02040503050406030204" pitchFamily="18" charset="0"/>
                      </a:rPr>
                      <m:t>gcd</m:t>
                    </m:r>
                    <m:r>
                      <a:rPr lang="en-US" sz="2400" b="0" i="1" smtClean="0">
                        <a:latin typeface="Cambria Math" panose="02040503050406030204" pitchFamily="18" charset="0"/>
                      </a:rPr>
                      <m:t>⁡(</m:t>
                    </m:r>
                    <m:r>
                      <a:rPr lang="en-US" sz="2400" b="0" i="1" smtClean="0">
                        <a:latin typeface="Cambria Math" panose="02040503050406030204" pitchFamily="18" charset="0"/>
                      </a:rPr>
                      <m:t>𝑎</m:t>
                    </m:r>
                    <m:r>
                      <a:rPr lang="en-US" sz="2400" b="0" i="1" smtClean="0">
                        <a:latin typeface="Cambria Math" panose="02040503050406030204" pitchFamily="18" charset="0"/>
                      </a:rPr>
                      <m:t>,</m:t>
                    </m:r>
                    <m:r>
                      <a:rPr lang="en-US" sz="2400" b="0" i="1" smtClean="0">
                        <a:latin typeface="Cambria Math" panose="02040503050406030204" pitchFamily="18" charset="0"/>
                      </a:rPr>
                      <m:t>𝑁</m:t>
                    </m:r>
                    <m:r>
                      <a:rPr lang="en-US" sz="2400" b="0" i="1" smtClean="0">
                        <a:latin typeface="Cambria Math" panose="02040503050406030204" pitchFamily="18" charset="0"/>
                      </a:rPr>
                      <m:t>)</m:t>
                    </m:r>
                  </m:oMath>
                </a14:m>
                <a:r>
                  <a:rPr lang="en-US" sz="2400" dirty="0"/>
                  <a:t>.</a:t>
                </a:r>
              </a:p>
              <a:p>
                <a:pPr>
                  <a:buFont typeface="Wingdings" panose="05000000000000000000" pitchFamily="2" charset="2"/>
                  <a:buChar char="q"/>
                </a:pPr>
                <a:r>
                  <a:rPr lang="en-US" sz="2400" dirty="0"/>
                  <a:t>If </a:t>
                </a:r>
                <a14:m>
                  <m:oMath xmlns:m="http://schemas.openxmlformats.org/officeDocument/2006/math">
                    <m:r>
                      <a:rPr lang="en-US" sz="2400" b="0" i="1" smtClean="0">
                        <a:latin typeface="Cambria Math" panose="02040503050406030204" pitchFamily="18" charset="0"/>
                      </a:rPr>
                      <m:t>𝐾</m:t>
                    </m:r>
                    <m:r>
                      <a:rPr lang="en-US" sz="2400" b="0" i="1" smtClean="0">
                        <a:latin typeface="Cambria Math" panose="02040503050406030204" pitchFamily="18" charset="0"/>
                      </a:rPr>
                      <m:t>≠1</m:t>
                    </m:r>
                  </m:oMath>
                </a14:m>
                <a:r>
                  <a:rPr lang="en-US" sz="2400" dirty="0"/>
                  <a:t>, </a:t>
                </a:r>
                <a14:m>
                  <m:oMath xmlns:m="http://schemas.openxmlformats.org/officeDocument/2006/math">
                    <m:r>
                      <a:rPr lang="en-US" sz="2400" i="1">
                        <a:latin typeface="Cambria Math" panose="02040503050406030204" pitchFamily="18" charset="0"/>
                      </a:rPr>
                      <m:t>𝐾</m:t>
                    </m:r>
                  </m:oMath>
                </a14:m>
                <a:r>
                  <a:rPr lang="en-US" sz="2400" dirty="0"/>
                  <a:t> is the non-trivial factor.</a:t>
                </a:r>
              </a:p>
              <a:p>
                <a:pPr>
                  <a:buFont typeface="Wingdings" panose="05000000000000000000" pitchFamily="2" charset="2"/>
                  <a:buChar char="q"/>
                </a:pPr>
                <a:r>
                  <a:rPr lang="en-US" sz="2400" dirty="0">
                    <a:solidFill>
                      <a:schemeClr val="bg1">
                        <a:lumMod val="85000"/>
                      </a:schemeClr>
                    </a:solidFill>
                  </a:rPr>
                  <a:t>Find period </a:t>
                </a:r>
                <a14:m>
                  <m:oMath xmlns:m="http://schemas.openxmlformats.org/officeDocument/2006/math">
                    <m:r>
                      <a:rPr lang="en-US" sz="2400" i="1" dirty="0" smtClean="0">
                        <a:solidFill>
                          <a:schemeClr val="bg1">
                            <a:lumMod val="85000"/>
                          </a:schemeClr>
                        </a:solidFill>
                        <a:latin typeface="Cambria Math" panose="02040503050406030204" pitchFamily="18" charset="0"/>
                      </a:rPr>
                      <m:t>𝑟</m:t>
                    </m:r>
                  </m:oMath>
                </a14:m>
                <a:r>
                  <a:rPr lang="en-US" sz="2400" dirty="0">
                    <a:solidFill>
                      <a:schemeClr val="bg1">
                        <a:lumMod val="85000"/>
                      </a:schemeClr>
                    </a:solidFill>
                  </a:rPr>
                  <a:t> for function </a:t>
                </a:r>
                <a14:m>
                  <m:oMath xmlns:m="http://schemas.openxmlformats.org/officeDocument/2006/math">
                    <m:r>
                      <a:rPr lang="en-US" sz="2400" i="1" dirty="0" smtClean="0">
                        <a:solidFill>
                          <a:schemeClr val="bg1">
                            <a:lumMod val="85000"/>
                          </a:schemeClr>
                        </a:solidFill>
                        <a:latin typeface="Cambria Math" panose="02040503050406030204" pitchFamily="18" charset="0"/>
                      </a:rPr>
                      <m:t>𝑓</m:t>
                    </m:r>
                    <m:d>
                      <m:dPr>
                        <m:ctrlPr>
                          <a:rPr lang="en-US" sz="2400" i="1" dirty="0" smtClean="0">
                            <a:solidFill>
                              <a:schemeClr val="bg1">
                                <a:lumMod val="85000"/>
                              </a:schemeClr>
                            </a:solidFill>
                            <a:latin typeface="Cambria Math" panose="02040503050406030204" pitchFamily="18" charset="0"/>
                          </a:rPr>
                        </m:ctrlPr>
                      </m:dPr>
                      <m:e>
                        <m:r>
                          <a:rPr lang="en-US" sz="2400" i="1" dirty="0" smtClean="0">
                            <a:solidFill>
                              <a:schemeClr val="bg1">
                                <a:lumMod val="85000"/>
                              </a:schemeClr>
                            </a:solidFill>
                            <a:latin typeface="Cambria Math" panose="02040503050406030204" pitchFamily="18" charset="0"/>
                          </a:rPr>
                          <m:t>𝑥</m:t>
                        </m:r>
                      </m:e>
                    </m:d>
                    <m:r>
                      <a:rPr lang="en-US" sz="2400" i="1" dirty="0" smtClean="0">
                        <a:solidFill>
                          <a:schemeClr val="bg1">
                            <a:lumMod val="85000"/>
                          </a:schemeClr>
                        </a:solidFill>
                        <a:latin typeface="Cambria Math" panose="02040503050406030204" pitchFamily="18" charset="0"/>
                      </a:rPr>
                      <m:t>=</m:t>
                    </m:r>
                    <m:sSup>
                      <m:sSupPr>
                        <m:ctrlPr>
                          <a:rPr lang="en-US" sz="2400" b="0" i="1" dirty="0" smtClean="0">
                            <a:solidFill>
                              <a:schemeClr val="bg1">
                                <a:lumMod val="85000"/>
                              </a:schemeClr>
                            </a:solidFill>
                            <a:latin typeface="Cambria Math" panose="02040503050406030204" pitchFamily="18" charset="0"/>
                          </a:rPr>
                        </m:ctrlPr>
                      </m:sSupPr>
                      <m:e>
                        <m:r>
                          <a:rPr lang="en-US" sz="2400" i="1" dirty="0" smtClean="0">
                            <a:solidFill>
                              <a:schemeClr val="bg1">
                                <a:lumMod val="85000"/>
                              </a:schemeClr>
                            </a:solidFill>
                            <a:latin typeface="Cambria Math" panose="02040503050406030204" pitchFamily="18" charset="0"/>
                          </a:rPr>
                          <m:t>𝑎</m:t>
                        </m:r>
                      </m:e>
                      <m:sup>
                        <m:r>
                          <a:rPr lang="en-US" sz="2400" b="0" i="1" dirty="0" smtClean="0">
                            <a:solidFill>
                              <a:schemeClr val="bg1">
                                <a:lumMod val="85000"/>
                              </a:schemeClr>
                            </a:solidFill>
                            <a:latin typeface="Cambria Math" panose="02040503050406030204" pitchFamily="18" charset="0"/>
                          </a:rPr>
                          <m:t>𝑥</m:t>
                        </m:r>
                      </m:sup>
                    </m:sSup>
                    <m:r>
                      <a:rPr lang="en-US" sz="2400" b="0" i="1" dirty="0" smtClean="0">
                        <a:solidFill>
                          <a:schemeClr val="bg1">
                            <a:lumMod val="85000"/>
                          </a:schemeClr>
                        </a:solidFill>
                        <a:latin typeface="Cambria Math" panose="02040503050406030204" pitchFamily="18" charset="0"/>
                      </a:rPr>
                      <m:t> % </m:t>
                    </m:r>
                    <m:r>
                      <a:rPr lang="en-US" sz="2400" b="0" i="1" dirty="0" smtClean="0">
                        <a:solidFill>
                          <a:schemeClr val="bg1">
                            <a:lumMod val="85000"/>
                          </a:schemeClr>
                        </a:solidFill>
                        <a:latin typeface="Cambria Math" panose="02040503050406030204" pitchFamily="18" charset="0"/>
                      </a:rPr>
                      <m:t>𝑁</m:t>
                    </m:r>
                  </m:oMath>
                </a14:m>
                <a:r>
                  <a:rPr lang="en-US" sz="2400" dirty="0">
                    <a:solidFill>
                      <a:schemeClr val="bg1">
                        <a:lumMod val="85000"/>
                      </a:schemeClr>
                    </a:solidFill>
                  </a:rPr>
                  <a:t>.</a:t>
                </a:r>
              </a:p>
              <a:p>
                <a:pPr>
                  <a:buFont typeface="Wingdings" panose="05000000000000000000" pitchFamily="2" charset="2"/>
                  <a:buChar char="q"/>
                </a:pPr>
                <a:r>
                  <a:rPr lang="en-US" sz="2400" dirty="0">
                    <a:solidFill>
                      <a:srgbClr val="C00000"/>
                    </a:solidFill>
                  </a:rPr>
                  <a:t>If </a:t>
                </a:r>
                <a14:m>
                  <m:oMath xmlns:m="http://schemas.openxmlformats.org/officeDocument/2006/math">
                    <m:r>
                      <a:rPr lang="en-US" sz="2400" i="1" dirty="0" smtClean="0">
                        <a:solidFill>
                          <a:srgbClr val="C00000"/>
                        </a:solidFill>
                        <a:latin typeface="Cambria Math" panose="02040503050406030204" pitchFamily="18" charset="0"/>
                      </a:rPr>
                      <m:t>𝑟</m:t>
                    </m:r>
                  </m:oMath>
                </a14:m>
                <a:r>
                  <a:rPr lang="en-US" sz="2400" dirty="0">
                    <a:solidFill>
                      <a:srgbClr val="C00000"/>
                    </a:solidFill>
                  </a:rPr>
                  <a:t> is odd, re-starts the process.</a:t>
                </a:r>
              </a:p>
              <a:p>
                <a:pPr>
                  <a:buFont typeface="Wingdings" panose="05000000000000000000" pitchFamily="2" charset="2"/>
                  <a:buChar char="q"/>
                </a:pPr>
                <a:r>
                  <a:rPr lang="en-US" sz="2400" dirty="0">
                    <a:solidFill>
                      <a:srgbClr val="C00000"/>
                    </a:solidFill>
                  </a:rPr>
                  <a:t>If </a:t>
                </a:r>
                <a14:m>
                  <m:oMath xmlns:m="http://schemas.openxmlformats.org/officeDocument/2006/math">
                    <m:sSup>
                      <m:sSupPr>
                        <m:ctrlPr>
                          <a:rPr lang="en-US" sz="2400" b="0" i="1" dirty="0" smtClean="0">
                            <a:solidFill>
                              <a:srgbClr val="C00000"/>
                            </a:solidFill>
                            <a:latin typeface="Cambria Math" panose="02040503050406030204" pitchFamily="18" charset="0"/>
                          </a:rPr>
                        </m:ctrlPr>
                      </m:sSupPr>
                      <m:e>
                        <m:r>
                          <a:rPr lang="en-US" sz="2400" b="0" i="1" dirty="0" smtClean="0">
                            <a:solidFill>
                              <a:srgbClr val="C00000"/>
                            </a:solidFill>
                            <a:latin typeface="Cambria Math" panose="02040503050406030204" pitchFamily="18" charset="0"/>
                          </a:rPr>
                          <m:t>𝑎</m:t>
                        </m:r>
                      </m:e>
                      <m:sup>
                        <m:f>
                          <m:fPr>
                            <m:ctrlPr>
                              <a:rPr lang="en-US" sz="2400" b="0" i="1" dirty="0" smtClean="0">
                                <a:solidFill>
                                  <a:srgbClr val="C00000"/>
                                </a:solidFill>
                                <a:latin typeface="Cambria Math" panose="02040503050406030204" pitchFamily="18" charset="0"/>
                              </a:rPr>
                            </m:ctrlPr>
                          </m:fPr>
                          <m:num>
                            <m:r>
                              <a:rPr lang="en-US" sz="2400" b="0" i="1" dirty="0" smtClean="0">
                                <a:solidFill>
                                  <a:srgbClr val="C00000"/>
                                </a:solidFill>
                                <a:latin typeface="Cambria Math" panose="02040503050406030204" pitchFamily="18" charset="0"/>
                              </a:rPr>
                              <m:t>𝑟</m:t>
                            </m:r>
                          </m:num>
                          <m:den>
                            <m:r>
                              <a:rPr lang="en-US" sz="2400" b="0" i="1" dirty="0" smtClean="0">
                                <a:solidFill>
                                  <a:srgbClr val="C00000"/>
                                </a:solidFill>
                                <a:latin typeface="Cambria Math" panose="02040503050406030204" pitchFamily="18" charset="0"/>
                              </a:rPr>
                              <m:t>2</m:t>
                            </m:r>
                          </m:den>
                        </m:f>
                      </m:sup>
                    </m:sSup>
                    <m:r>
                      <a:rPr lang="en-US" sz="2400" b="0" i="1" dirty="0" smtClean="0">
                        <a:solidFill>
                          <a:srgbClr val="C00000"/>
                        </a:solidFill>
                        <a:latin typeface="Cambria Math" panose="02040503050406030204" pitchFamily="18" charset="0"/>
                      </a:rPr>
                      <m:t>=−1 % </m:t>
                    </m:r>
                    <m:r>
                      <a:rPr lang="en-US" sz="2400" b="0" i="1" dirty="0" smtClean="0">
                        <a:solidFill>
                          <a:srgbClr val="C00000"/>
                        </a:solidFill>
                        <a:latin typeface="Cambria Math" panose="02040503050406030204" pitchFamily="18" charset="0"/>
                      </a:rPr>
                      <m:t>𝑁</m:t>
                    </m:r>
                  </m:oMath>
                </a14:m>
                <a:r>
                  <a:rPr lang="en-US" sz="2400" dirty="0">
                    <a:solidFill>
                      <a:srgbClr val="C00000"/>
                    </a:solidFill>
                  </a:rPr>
                  <a:t>, then re-starts the process.</a:t>
                </a:r>
              </a:p>
              <a:p>
                <a:pPr>
                  <a:buFont typeface="Wingdings" panose="05000000000000000000" pitchFamily="2" charset="2"/>
                  <a:buChar char="q"/>
                </a:pPr>
                <a:r>
                  <a:rPr lang="en-US" sz="2400" dirty="0"/>
                  <a:t>Otherwise, </a:t>
                </a:r>
                <a14:m>
                  <m:oMath xmlns:m="http://schemas.openxmlformats.org/officeDocument/2006/math">
                    <m:func>
                      <m:funcPr>
                        <m:ctrlPr>
                          <a:rPr lang="en-US" sz="2400" b="0" i="1" smtClean="0">
                            <a:latin typeface="Cambria Math" panose="02040503050406030204" pitchFamily="18" charset="0"/>
                          </a:rPr>
                        </m:ctrlPr>
                      </m:funcPr>
                      <m:fName>
                        <m:r>
                          <m:rPr>
                            <m:sty m:val="p"/>
                          </m:rPr>
                          <a:rPr lang="en-US" sz="2400" b="0" i="0" smtClean="0">
                            <a:latin typeface="Cambria Math" panose="02040503050406030204" pitchFamily="18" charset="0"/>
                          </a:rPr>
                          <m:t>gcd</m:t>
                        </m:r>
                      </m:fName>
                      <m:e>
                        <m:d>
                          <m:dPr>
                            <m:ctrlPr>
                              <a:rPr lang="en-US" sz="2400" b="0" i="1" smtClean="0">
                                <a:latin typeface="Cambria Math" panose="02040503050406030204" pitchFamily="18" charset="0"/>
                              </a:rPr>
                            </m:ctrlPr>
                          </m:dPr>
                          <m:e>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𝑎</m:t>
                                </m:r>
                              </m:e>
                              <m:sup>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𝑟</m:t>
                                    </m:r>
                                  </m:num>
                                  <m:den>
                                    <m:r>
                                      <a:rPr lang="en-US" sz="2400" b="0" i="1" smtClean="0">
                                        <a:latin typeface="Cambria Math" panose="02040503050406030204" pitchFamily="18" charset="0"/>
                                      </a:rPr>
                                      <m:t>2</m:t>
                                    </m:r>
                                  </m:den>
                                </m:f>
                              </m:sup>
                            </m:sSup>
                            <m:r>
                              <a:rPr lang="en-US" sz="2400" b="0" i="1" smtClean="0">
                                <a:latin typeface="Cambria Math" panose="02040503050406030204" pitchFamily="18" charset="0"/>
                              </a:rPr>
                              <m:t>+1,</m:t>
                            </m:r>
                            <m:r>
                              <a:rPr lang="en-US" sz="2400" b="0" i="1" smtClean="0">
                                <a:latin typeface="Cambria Math" panose="02040503050406030204" pitchFamily="18" charset="0"/>
                              </a:rPr>
                              <m:t>𝑁</m:t>
                            </m:r>
                          </m:e>
                        </m:d>
                      </m:e>
                    </m:func>
                  </m:oMath>
                </a14:m>
                <a:r>
                  <a:rPr lang="en-US" sz="2400" dirty="0"/>
                  <a:t> or </a:t>
                </a:r>
                <a14:m>
                  <m:oMath xmlns:m="http://schemas.openxmlformats.org/officeDocument/2006/math">
                    <m:func>
                      <m:funcPr>
                        <m:ctrlPr>
                          <a:rPr lang="en-US" sz="2400" i="1">
                            <a:latin typeface="Cambria Math" panose="02040503050406030204" pitchFamily="18" charset="0"/>
                          </a:rPr>
                        </m:ctrlPr>
                      </m:funcPr>
                      <m:fName>
                        <m:r>
                          <m:rPr>
                            <m:sty m:val="p"/>
                          </m:rPr>
                          <a:rPr lang="en-US" sz="2400">
                            <a:latin typeface="Cambria Math" panose="02040503050406030204" pitchFamily="18" charset="0"/>
                          </a:rPr>
                          <m:t>gcd</m:t>
                        </m:r>
                      </m:fName>
                      <m:e>
                        <m:d>
                          <m:dPr>
                            <m:ctrlPr>
                              <a:rPr lang="en-US" sz="2400" i="1">
                                <a:latin typeface="Cambria Math" panose="02040503050406030204" pitchFamily="18" charset="0"/>
                              </a:rPr>
                            </m:ctrlPr>
                          </m:dPr>
                          <m:e>
                            <m:sSup>
                              <m:sSupPr>
                                <m:ctrlPr>
                                  <a:rPr lang="en-US" sz="2400" i="1">
                                    <a:latin typeface="Cambria Math" panose="02040503050406030204" pitchFamily="18" charset="0"/>
                                  </a:rPr>
                                </m:ctrlPr>
                              </m:sSupPr>
                              <m:e>
                                <m:r>
                                  <a:rPr lang="en-US" sz="2400" i="1">
                                    <a:latin typeface="Cambria Math" panose="02040503050406030204" pitchFamily="18" charset="0"/>
                                  </a:rPr>
                                  <m:t>𝑎</m:t>
                                </m:r>
                              </m:e>
                              <m:sup>
                                <m:f>
                                  <m:fPr>
                                    <m:ctrlPr>
                                      <a:rPr lang="en-US" sz="2400" i="1">
                                        <a:latin typeface="Cambria Math" panose="02040503050406030204" pitchFamily="18" charset="0"/>
                                      </a:rPr>
                                    </m:ctrlPr>
                                  </m:fPr>
                                  <m:num>
                                    <m:r>
                                      <a:rPr lang="en-US" sz="2400" i="1">
                                        <a:latin typeface="Cambria Math" panose="02040503050406030204" pitchFamily="18" charset="0"/>
                                      </a:rPr>
                                      <m:t>𝑟</m:t>
                                    </m:r>
                                  </m:num>
                                  <m:den>
                                    <m:r>
                                      <a:rPr lang="en-US" sz="2400" i="1">
                                        <a:latin typeface="Cambria Math" panose="02040503050406030204" pitchFamily="18" charset="0"/>
                                      </a:rPr>
                                      <m:t>2</m:t>
                                    </m:r>
                                  </m:den>
                                </m:f>
                              </m:sup>
                            </m:sSup>
                            <m:r>
                              <a:rPr lang="en-US" sz="2400" b="0" i="1" smtClean="0">
                                <a:latin typeface="Cambria Math" panose="02040503050406030204" pitchFamily="18" charset="0"/>
                              </a:rPr>
                              <m:t>−</m:t>
                            </m:r>
                            <m:r>
                              <a:rPr lang="en-US" sz="2400" i="1">
                                <a:latin typeface="Cambria Math" panose="02040503050406030204" pitchFamily="18" charset="0"/>
                              </a:rPr>
                              <m:t>1,</m:t>
                            </m:r>
                            <m:r>
                              <a:rPr lang="en-US" sz="2400" i="1">
                                <a:latin typeface="Cambria Math" panose="02040503050406030204" pitchFamily="18" charset="0"/>
                              </a:rPr>
                              <m:t>𝑁</m:t>
                            </m:r>
                          </m:e>
                        </m:d>
                      </m:e>
                    </m:func>
                  </m:oMath>
                </a14:m>
                <a:r>
                  <a:rPr lang="en-US" sz="2400" dirty="0"/>
                  <a:t> is  the non-trivial factors of </a:t>
                </a:r>
                <a14:m>
                  <m:oMath xmlns:m="http://schemas.openxmlformats.org/officeDocument/2006/math">
                    <m:r>
                      <a:rPr lang="en-US" sz="2400" i="1" dirty="0" smtClean="0">
                        <a:latin typeface="Cambria Math" panose="02040503050406030204" pitchFamily="18" charset="0"/>
                      </a:rPr>
                      <m:t>𝑁</m:t>
                    </m:r>
                  </m:oMath>
                </a14:m>
                <a:r>
                  <a:rPr lang="en-US" sz="2400" dirty="0"/>
                  <a:t>.</a:t>
                </a:r>
              </a:p>
              <a:p>
                <a:pPr>
                  <a:buFont typeface="Wingdings" panose="05000000000000000000" pitchFamily="2" charset="2"/>
                  <a:buChar char="q"/>
                </a:pPr>
                <a:endParaRPr lang="en-US" sz="2400" dirty="0"/>
              </a:p>
            </p:txBody>
          </p:sp>
        </mc:Choice>
        <mc:Fallback xmlns="">
          <p:sp>
            <p:nvSpPr>
              <p:cNvPr id="3" name="Content Placeholder 2">
                <a:extLst>
                  <a:ext uri="{FF2B5EF4-FFF2-40B4-BE49-F238E27FC236}">
                    <a16:creationId xmlns:a16="http://schemas.microsoft.com/office/drawing/2014/main" id="{49851FF3-2EBD-40C8-A20D-A3E400F888B6}"/>
                  </a:ext>
                </a:extLst>
              </p:cNvPr>
              <p:cNvSpPr>
                <a:spLocks noGrp="1" noRot="1" noChangeAspect="1" noMove="1" noResize="1" noEditPoints="1" noAdjustHandles="1" noChangeArrowheads="1" noChangeShapeType="1" noTextEdit="1"/>
              </p:cNvSpPr>
              <p:nvPr>
                <p:ph idx="1"/>
              </p:nvPr>
            </p:nvSpPr>
            <p:spPr>
              <a:blipFill>
                <a:blip r:embed="rId5"/>
                <a:stretch>
                  <a:fillRect l="-1697" t="-2121"/>
                </a:stretch>
              </a:blipFill>
            </p:spPr>
            <p:txBody>
              <a:bodyPr/>
              <a:lstStyle/>
              <a:p>
                <a:r>
                  <a:rPr lang="en-US">
                    <a:noFill/>
                  </a:rPr>
                  <a:t> </a:t>
                </a:r>
              </a:p>
            </p:txBody>
          </p:sp>
        </mc:Fallback>
      </mc:AlternateContent>
      <p:pic>
        <p:nvPicPr>
          <p:cNvPr id="4" name="Picture 3" descr="A picture containing computer&#10;&#10;Description automatically generated">
            <a:extLst>
              <a:ext uri="{FF2B5EF4-FFF2-40B4-BE49-F238E27FC236}">
                <a16:creationId xmlns:a16="http://schemas.microsoft.com/office/drawing/2014/main" id="{7619E94F-26CA-4708-9F5B-A9F35FA7093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759068" y="2317294"/>
            <a:ext cx="2767178" cy="1850550"/>
          </a:xfrm>
          <a:prstGeom prst="rect">
            <a:avLst/>
          </a:prstGeom>
        </p:spPr>
      </p:pic>
    </p:spTree>
    <p:extLst>
      <p:ext uri="{BB962C8B-B14F-4D97-AF65-F5344CB8AC3E}">
        <p14:creationId xmlns:p14="http://schemas.microsoft.com/office/powerpoint/2010/main" val="9509760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872C70E4-EA60-4FC9-B6FB-E32AFC1F68D1}"/>
                  </a:ext>
                </a:extLst>
              </p:cNvPr>
              <p:cNvSpPr>
                <a:spLocks noGrp="1"/>
              </p:cNvSpPr>
              <p:nvPr>
                <p:ph type="title"/>
              </p:nvPr>
            </p:nvSpPr>
            <p:spPr/>
            <p:txBody>
              <a:bodyPr/>
              <a:lstStyle/>
              <a:p>
                <a:r>
                  <a:rPr lang="en-US" dirty="0"/>
                  <a:t>Shor’s algorithm de-factorizes integer </a:t>
                </a:r>
                <a14:m>
                  <m:oMath xmlns:m="http://schemas.openxmlformats.org/officeDocument/2006/math">
                    <m:r>
                      <a:rPr lang="en-US" i="1" dirty="0" smtClean="0">
                        <a:latin typeface="Cambria Math" panose="02040503050406030204" pitchFamily="18" charset="0"/>
                      </a:rPr>
                      <m:t>𝑁</m:t>
                    </m:r>
                  </m:oMath>
                </a14:m>
                <a:r>
                  <a:rPr lang="en-US" dirty="0"/>
                  <a:t>.</a:t>
                </a:r>
              </a:p>
            </p:txBody>
          </p:sp>
        </mc:Choice>
        <mc:Fallback xmlns="">
          <p:sp>
            <p:nvSpPr>
              <p:cNvPr id="2" name="Title 1">
                <a:extLst>
                  <a:ext uri="{FF2B5EF4-FFF2-40B4-BE49-F238E27FC236}">
                    <a16:creationId xmlns:a16="http://schemas.microsoft.com/office/drawing/2014/main" id="{872C70E4-EA60-4FC9-B6FB-E32AFC1F68D1}"/>
                  </a:ext>
                </a:extLst>
              </p:cNvPr>
              <p:cNvSpPr>
                <a:spLocks noGrp="1" noRot="1" noChangeAspect="1" noMove="1" noResize="1" noEditPoints="1" noAdjustHandles="1" noChangeArrowheads="1" noChangeShapeType="1" noTextEdit="1"/>
              </p:cNvSpPr>
              <p:nvPr>
                <p:ph type="title"/>
              </p:nvPr>
            </p:nvSpPr>
            <p:spPr>
              <a:blipFill>
                <a:blip r:embed="rId5"/>
                <a:stretch>
                  <a:fillRect l="-2727" r="-424" b="-226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9851FF3-2EBD-40C8-A20D-A3E400F888B6}"/>
                  </a:ext>
                </a:extLst>
              </p:cNvPr>
              <p:cNvSpPr>
                <a:spLocks noGrp="1"/>
              </p:cNvSpPr>
              <p:nvPr>
                <p:ph idx="1"/>
              </p:nvPr>
            </p:nvSpPr>
            <p:spPr/>
            <p:txBody>
              <a:bodyPr>
                <a:normAutofit/>
              </a:bodyPr>
              <a:lstStyle/>
              <a:p>
                <a:pPr>
                  <a:buFont typeface="Wingdings" panose="05000000000000000000" pitchFamily="2" charset="2"/>
                  <a:buChar char="q"/>
                </a:pPr>
                <a:r>
                  <a:rPr lang="en-US" sz="2400" dirty="0">
                    <a:solidFill>
                      <a:schemeClr val="bg1">
                        <a:lumMod val="85000"/>
                      </a:schemeClr>
                    </a:solidFill>
                  </a:rPr>
                  <a:t>Pick a random number </a:t>
                </a:r>
                <a14:m>
                  <m:oMath xmlns:m="http://schemas.openxmlformats.org/officeDocument/2006/math">
                    <m:r>
                      <m:rPr>
                        <m:sty m:val="p"/>
                      </m:rPr>
                      <a:rPr lang="en-US" sz="2400" b="0" i="0" dirty="0" smtClean="0">
                        <a:solidFill>
                          <a:schemeClr val="bg1">
                            <a:lumMod val="85000"/>
                          </a:schemeClr>
                        </a:solidFill>
                        <a:latin typeface="Cambria Math" panose="02040503050406030204" pitchFamily="18" charset="0"/>
                      </a:rPr>
                      <m:t>a</m:t>
                    </m:r>
                    <m:r>
                      <a:rPr lang="en-US" sz="2400" b="0" i="1" dirty="0" smtClean="0">
                        <a:solidFill>
                          <a:schemeClr val="bg1">
                            <a:lumMod val="85000"/>
                          </a:schemeClr>
                        </a:solidFill>
                        <a:latin typeface="Cambria Math" panose="02040503050406030204" pitchFamily="18" charset="0"/>
                      </a:rPr>
                      <m:t>∈(</m:t>
                    </m:r>
                    <m:r>
                      <a:rPr lang="en-US" sz="2400" i="1" dirty="0" smtClean="0">
                        <a:solidFill>
                          <a:schemeClr val="bg1">
                            <a:lumMod val="85000"/>
                          </a:schemeClr>
                        </a:solidFill>
                        <a:latin typeface="Cambria Math" panose="02040503050406030204" pitchFamily="18" charset="0"/>
                      </a:rPr>
                      <m:t>1 </m:t>
                    </m:r>
                    <m:r>
                      <a:rPr lang="en-US" sz="2400" b="0" i="1" dirty="0" smtClean="0">
                        <a:solidFill>
                          <a:schemeClr val="bg1">
                            <a:lumMod val="85000"/>
                          </a:schemeClr>
                        </a:solidFill>
                        <a:latin typeface="Cambria Math" panose="02040503050406030204" pitchFamily="18" charset="0"/>
                      </a:rPr>
                      <m:t>,</m:t>
                    </m:r>
                    <m:r>
                      <a:rPr lang="en-US" sz="2400" i="1" dirty="0" smtClean="0">
                        <a:solidFill>
                          <a:schemeClr val="bg1">
                            <a:lumMod val="85000"/>
                          </a:schemeClr>
                        </a:solidFill>
                        <a:latin typeface="Cambria Math" panose="02040503050406030204" pitchFamily="18" charset="0"/>
                      </a:rPr>
                      <m:t>𝑁</m:t>
                    </m:r>
                    <m:r>
                      <a:rPr lang="en-US" sz="2400" b="0" i="1" dirty="0" smtClean="0">
                        <a:solidFill>
                          <a:schemeClr val="bg1">
                            <a:lumMod val="85000"/>
                          </a:schemeClr>
                        </a:solidFill>
                        <a:latin typeface="Cambria Math" panose="02040503050406030204" pitchFamily="18" charset="0"/>
                      </a:rPr>
                      <m:t>)</m:t>
                    </m:r>
                  </m:oMath>
                </a14:m>
                <a:r>
                  <a:rPr lang="en-US" sz="2400" dirty="0">
                    <a:solidFill>
                      <a:schemeClr val="bg1">
                        <a:lumMod val="85000"/>
                      </a:schemeClr>
                    </a:solidFill>
                  </a:rPr>
                  <a:t>.</a:t>
                </a:r>
              </a:p>
              <a:p>
                <a:pPr>
                  <a:buFont typeface="Wingdings" panose="05000000000000000000" pitchFamily="2" charset="2"/>
                  <a:buChar char="q"/>
                </a:pPr>
                <a:r>
                  <a:rPr lang="en-US" sz="2400" dirty="0">
                    <a:solidFill>
                      <a:schemeClr val="bg1">
                        <a:lumMod val="85000"/>
                      </a:schemeClr>
                    </a:solidFill>
                  </a:rPr>
                  <a:t>Compute </a:t>
                </a:r>
                <a14:m>
                  <m:oMath xmlns:m="http://schemas.openxmlformats.org/officeDocument/2006/math">
                    <m:r>
                      <a:rPr lang="en-US" sz="2400" b="0" i="1" smtClean="0">
                        <a:solidFill>
                          <a:schemeClr val="bg1">
                            <a:lumMod val="85000"/>
                          </a:schemeClr>
                        </a:solidFill>
                        <a:latin typeface="Cambria Math" panose="02040503050406030204" pitchFamily="18" charset="0"/>
                      </a:rPr>
                      <m:t>𝐾</m:t>
                    </m:r>
                    <m:r>
                      <a:rPr lang="en-US" sz="2400" b="0" i="1" smtClean="0">
                        <a:solidFill>
                          <a:schemeClr val="bg1">
                            <a:lumMod val="85000"/>
                          </a:schemeClr>
                        </a:solidFill>
                        <a:latin typeface="Cambria Math" panose="02040503050406030204" pitchFamily="18" charset="0"/>
                      </a:rPr>
                      <m:t>=</m:t>
                    </m:r>
                    <m:r>
                      <m:rPr>
                        <m:sty m:val="p"/>
                      </m:rPr>
                      <a:rPr lang="en-US" sz="2400" b="0" i="0" smtClean="0">
                        <a:solidFill>
                          <a:schemeClr val="bg1">
                            <a:lumMod val="85000"/>
                          </a:schemeClr>
                        </a:solidFill>
                        <a:latin typeface="Cambria Math" panose="02040503050406030204" pitchFamily="18" charset="0"/>
                      </a:rPr>
                      <m:t>gcd</m:t>
                    </m:r>
                    <m:r>
                      <a:rPr lang="en-US" sz="2400" b="0" i="1" smtClean="0">
                        <a:solidFill>
                          <a:schemeClr val="bg1">
                            <a:lumMod val="85000"/>
                          </a:schemeClr>
                        </a:solidFill>
                        <a:latin typeface="Cambria Math" panose="02040503050406030204" pitchFamily="18" charset="0"/>
                      </a:rPr>
                      <m:t>⁡(</m:t>
                    </m:r>
                    <m:r>
                      <a:rPr lang="en-US" sz="2400" b="0" i="1" smtClean="0">
                        <a:solidFill>
                          <a:schemeClr val="bg1">
                            <a:lumMod val="85000"/>
                          </a:schemeClr>
                        </a:solidFill>
                        <a:latin typeface="Cambria Math" panose="02040503050406030204" pitchFamily="18" charset="0"/>
                      </a:rPr>
                      <m:t>𝑎</m:t>
                    </m:r>
                    <m:r>
                      <a:rPr lang="en-US" sz="2400" b="0" i="1" smtClean="0">
                        <a:solidFill>
                          <a:schemeClr val="bg1">
                            <a:lumMod val="85000"/>
                          </a:schemeClr>
                        </a:solidFill>
                        <a:latin typeface="Cambria Math" panose="02040503050406030204" pitchFamily="18" charset="0"/>
                      </a:rPr>
                      <m:t>,</m:t>
                    </m:r>
                    <m:r>
                      <a:rPr lang="en-US" sz="2400" b="0" i="1" smtClean="0">
                        <a:solidFill>
                          <a:schemeClr val="bg1">
                            <a:lumMod val="85000"/>
                          </a:schemeClr>
                        </a:solidFill>
                        <a:latin typeface="Cambria Math" panose="02040503050406030204" pitchFamily="18" charset="0"/>
                      </a:rPr>
                      <m:t>𝑁</m:t>
                    </m:r>
                    <m:r>
                      <a:rPr lang="en-US" sz="2400" b="0" i="1" smtClean="0">
                        <a:solidFill>
                          <a:schemeClr val="bg1">
                            <a:lumMod val="85000"/>
                          </a:schemeClr>
                        </a:solidFill>
                        <a:latin typeface="Cambria Math" panose="02040503050406030204" pitchFamily="18" charset="0"/>
                      </a:rPr>
                      <m:t>)</m:t>
                    </m:r>
                  </m:oMath>
                </a14:m>
                <a:r>
                  <a:rPr lang="en-US" sz="2400" dirty="0">
                    <a:solidFill>
                      <a:schemeClr val="bg1">
                        <a:lumMod val="85000"/>
                      </a:schemeClr>
                    </a:solidFill>
                  </a:rPr>
                  <a:t>.</a:t>
                </a:r>
              </a:p>
              <a:p>
                <a:pPr>
                  <a:buFont typeface="Wingdings" panose="05000000000000000000" pitchFamily="2" charset="2"/>
                  <a:buChar char="q"/>
                </a:pPr>
                <a:r>
                  <a:rPr lang="en-US" sz="2400" dirty="0">
                    <a:solidFill>
                      <a:schemeClr val="bg1">
                        <a:lumMod val="85000"/>
                      </a:schemeClr>
                    </a:solidFill>
                  </a:rPr>
                  <a:t>If </a:t>
                </a:r>
                <a14:m>
                  <m:oMath xmlns:m="http://schemas.openxmlformats.org/officeDocument/2006/math">
                    <m:r>
                      <a:rPr lang="en-US" sz="2400" b="0" i="1" smtClean="0">
                        <a:solidFill>
                          <a:schemeClr val="bg1">
                            <a:lumMod val="85000"/>
                          </a:schemeClr>
                        </a:solidFill>
                        <a:latin typeface="Cambria Math" panose="02040503050406030204" pitchFamily="18" charset="0"/>
                      </a:rPr>
                      <m:t>𝐾</m:t>
                    </m:r>
                    <m:r>
                      <a:rPr lang="en-US" sz="2400" b="0" i="1" smtClean="0">
                        <a:solidFill>
                          <a:schemeClr val="bg1">
                            <a:lumMod val="85000"/>
                          </a:schemeClr>
                        </a:solidFill>
                        <a:latin typeface="Cambria Math" panose="02040503050406030204" pitchFamily="18" charset="0"/>
                      </a:rPr>
                      <m:t>=1</m:t>
                    </m:r>
                  </m:oMath>
                </a14:m>
                <a:r>
                  <a:rPr lang="en-US" sz="2400" dirty="0">
                    <a:solidFill>
                      <a:schemeClr val="bg1">
                        <a:lumMod val="85000"/>
                      </a:schemeClr>
                    </a:solidFill>
                  </a:rPr>
                  <a:t>, </a:t>
                </a:r>
                <a14:m>
                  <m:oMath xmlns:m="http://schemas.openxmlformats.org/officeDocument/2006/math">
                    <m:r>
                      <a:rPr lang="en-US" sz="2400" i="1">
                        <a:solidFill>
                          <a:schemeClr val="bg1">
                            <a:lumMod val="85000"/>
                          </a:schemeClr>
                        </a:solidFill>
                        <a:latin typeface="Cambria Math" panose="02040503050406030204" pitchFamily="18" charset="0"/>
                      </a:rPr>
                      <m:t>𝐾</m:t>
                    </m:r>
                  </m:oMath>
                </a14:m>
                <a:r>
                  <a:rPr lang="en-US" sz="2400" dirty="0">
                    <a:solidFill>
                      <a:schemeClr val="bg1">
                        <a:lumMod val="85000"/>
                      </a:schemeClr>
                    </a:solidFill>
                  </a:rPr>
                  <a:t> is the non-trivial factor.</a:t>
                </a:r>
              </a:p>
              <a:p>
                <a:pPr>
                  <a:buFont typeface="Wingdings" panose="05000000000000000000" pitchFamily="2" charset="2"/>
                  <a:buChar char="q"/>
                </a:pPr>
                <a:r>
                  <a:rPr lang="en-US" sz="2400" dirty="0">
                    <a:solidFill>
                      <a:srgbClr val="FF0000"/>
                    </a:solidFill>
                  </a:rPr>
                  <a:t>Find </a:t>
                </a:r>
                <a:r>
                  <a:rPr lang="en-US" sz="2800" b="1" dirty="0">
                    <a:solidFill>
                      <a:srgbClr val="FF0000"/>
                    </a:solidFill>
                  </a:rPr>
                  <a:t>period</a:t>
                </a:r>
                <a:r>
                  <a:rPr lang="en-US" sz="2400" dirty="0">
                    <a:solidFill>
                      <a:srgbClr val="FF0000"/>
                    </a:solidFill>
                  </a:rPr>
                  <a:t> </a:t>
                </a:r>
                <a14:m>
                  <m:oMath xmlns:m="http://schemas.openxmlformats.org/officeDocument/2006/math">
                    <m:r>
                      <a:rPr lang="en-US" sz="2400" i="1" dirty="0" smtClean="0">
                        <a:solidFill>
                          <a:srgbClr val="FF0000"/>
                        </a:solidFill>
                        <a:latin typeface="Cambria Math" panose="02040503050406030204" pitchFamily="18" charset="0"/>
                      </a:rPr>
                      <m:t>𝑟</m:t>
                    </m:r>
                  </m:oMath>
                </a14:m>
                <a:r>
                  <a:rPr lang="en-US" sz="2400" dirty="0">
                    <a:solidFill>
                      <a:srgbClr val="FF0000"/>
                    </a:solidFill>
                  </a:rPr>
                  <a:t> for function </a:t>
                </a:r>
                <a14:m>
                  <m:oMath xmlns:m="http://schemas.openxmlformats.org/officeDocument/2006/math">
                    <m:r>
                      <a:rPr lang="en-US" sz="2400" i="1" dirty="0" smtClean="0">
                        <a:solidFill>
                          <a:srgbClr val="FF0000"/>
                        </a:solidFill>
                        <a:latin typeface="Cambria Math" panose="02040503050406030204" pitchFamily="18" charset="0"/>
                      </a:rPr>
                      <m:t>𝑓</m:t>
                    </m:r>
                    <m:d>
                      <m:dPr>
                        <m:ctrlPr>
                          <a:rPr lang="en-US" sz="2400" i="1" dirty="0" smtClean="0">
                            <a:solidFill>
                              <a:srgbClr val="FF0000"/>
                            </a:solidFill>
                            <a:latin typeface="Cambria Math" panose="02040503050406030204" pitchFamily="18" charset="0"/>
                          </a:rPr>
                        </m:ctrlPr>
                      </m:dPr>
                      <m:e>
                        <m:r>
                          <a:rPr lang="en-US" sz="2400" i="1" dirty="0" smtClean="0">
                            <a:solidFill>
                              <a:srgbClr val="FF0000"/>
                            </a:solidFill>
                            <a:latin typeface="Cambria Math" panose="02040503050406030204" pitchFamily="18" charset="0"/>
                          </a:rPr>
                          <m:t>𝑥</m:t>
                        </m:r>
                      </m:e>
                    </m:d>
                    <m:r>
                      <a:rPr lang="en-US" sz="2400" i="1" dirty="0" smtClean="0">
                        <a:solidFill>
                          <a:srgbClr val="FF0000"/>
                        </a:solidFill>
                        <a:latin typeface="Cambria Math" panose="02040503050406030204" pitchFamily="18" charset="0"/>
                      </a:rPr>
                      <m:t>=</m:t>
                    </m:r>
                    <m:sSup>
                      <m:sSupPr>
                        <m:ctrlPr>
                          <a:rPr lang="en-US" sz="2400" b="0" i="1" dirty="0" smtClean="0">
                            <a:solidFill>
                              <a:srgbClr val="FF0000"/>
                            </a:solidFill>
                            <a:latin typeface="Cambria Math" panose="02040503050406030204" pitchFamily="18" charset="0"/>
                          </a:rPr>
                        </m:ctrlPr>
                      </m:sSupPr>
                      <m:e>
                        <m:r>
                          <a:rPr lang="en-US" sz="2400" i="1" dirty="0" smtClean="0">
                            <a:solidFill>
                              <a:srgbClr val="FF0000"/>
                            </a:solidFill>
                            <a:latin typeface="Cambria Math" panose="02040503050406030204" pitchFamily="18" charset="0"/>
                          </a:rPr>
                          <m:t>𝑎</m:t>
                        </m:r>
                      </m:e>
                      <m:sup>
                        <m:r>
                          <a:rPr lang="en-US" sz="2400" b="0" i="1" dirty="0" smtClean="0">
                            <a:solidFill>
                              <a:srgbClr val="FF0000"/>
                            </a:solidFill>
                            <a:latin typeface="Cambria Math" panose="02040503050406030204" pitchFamily="18" charset="0"/>
                          </a:rPr>
                          <m:t>𝑥</m:t>
                        </m:r>
                      </m:sup>
                    </m:sSup>
                    <m:r>
                      <a:rPr lang="en-US" sz="2400" b="0" i="1" dirty="0" smtClean="0">
                        <a:solidFill>
                          <a:srgbClr val="FF0000"/>
                        </a:solidFill>
                        <a:latin typeface="Cambria Math" panose="02040503050406030204" pitchFamily="18" charset="0"/>
                      </a:rPr>
                      <m:t> % </m:t>
                    </m:r>
                    <m:r>
                      <a:rPr lang="en-US" sz="2400" b="0" i="1" dirty="0" smtClean="0">
                        <a:solidFill>
                          <a:srgbClr val="FF0000"/>
                        </a:solidFill>
                        <a:latin typeface="Cambria Math" panose="02040503050406030204" pitchFamily="18" charset="0"/>
                      </a:rPr>
                      <m:t>𝑁</m:t>
                    </m:r>
                  </m:oMath>
                </a14:m>
                <a:r>
                  <a:rPr lang="en-US" sz="2400" dirty="0">
                    <a:solidFill>
                      <a:srgbClr val="FF0000"/>
                    </a:solidFill>
                  </a:rPr>
                  <a:t>.</a:t>
                </a:r>
              </a:p>
              <a:p>
                <a:pPr>
                  <a:buFont typeface="Wingdings" panose="05000000000000000000" pitchFamily="2" charset="2"/>
                  <a:buChar char="q"/>
                </a:pPr>
                <a:r>
                  <a:rPr lang="en-US" sz="2400" dirty="0">
                    <a:solidFill>
                      <a:schemeClr val="bg1">
                        <a:lumMod val="85000"/>
                      </a:schemeClr>
                    </a:solidFill>
                  </a:rPr>
                  <a:t>If </a:t>
                </a:r>
                <a14:m>
                  <m:oMath xmlns:m="http://schemas.openxmlformats.org/officeDocument/2006/math">
                    <m:r>
                      <a:rPr lang="en-US" sz="2400" i="1" dirty="0" smtClean="0">
                        <a:solidFill>
                          <a:schemeClr val="bg1">
                            <a:lumMod val="85000"/>
                          </a:schemeClr>
                        </a:solidFill>
                        <a:latin typeface="Cambria Math" panose="02040503050406030204" pitchFamily="18" charset="0"/>
                      </a:rPr>
                      <m:t>𝑟</m:t>
                    </m:r>
                  </m:oMath>
                </a14:m>
                <a:r>
                  <a:rPr lang="en-US" sz="2400" dirty="0">
                    <a:solidFill>
                      <a:schemeClr val="bg1">
                        <a:lumMod val="85000"/>
                      </a:schemeClr>
                    </a:solidFill>
                  </a:rPr>
                  <a:t> is odd, re-starts the process.</a:t>
                </a:r>
              </a:p>
              <a:p>
                <a:pPr>
                  <a:buFont typeface="Wingdings" panose="05000000000000000000" pitchFamily="2" charset="2"/>
                  <a:buChar char="q"/>
                </a:pPr>
                <a:r>
                  <a:rPr lang="en-US" sz="2400" dirty="0">
                    <a:solidFill>
                      <a:schemeClr val="bg1">
                        <a:lumMod val="85000"/>
                      </a:schemeClr>
                    </a:solidFill>
                  </a:rPr>
                  <a:t>If </a:t>
                </a:r>
                <a14:m>
                  <m:oMath xmlns:m="http://schemas.openxmlformats.org/officeDocument/2006/math">
                    <m:sSup>
                      <m:sSupPr>
                        <m:ctrlPr>
                          <a:rPr lang="en-US" sz="2400" b="0" i="1" dirty="0" smtClean="0">
                            <a:solidFill>
                              <a:schemeClr val="bg1">
                                <a:lumMod val="85000"/>
                              </a:schemeClr>
                            </a:solidFill>
                            <a:latin typeface="Cambria Math" panose="02040503050406030204" pitchFamily="18" charset="0"/>
                          </a:rPr>
                        </m:ctrlPr>
                      </m:sSupPr>
                      <m:e>
                        <m:r>
                          <a:rPr lang="en-US" sz="2400" b="0" i="1" dirty="0" smtClean="0">
                            <a:solidFill>
                              <a:schemeClr val="bg1">
                                <a:lumMod val="85000"/>
                              </a:schemeClr>
                            </a:solidFill>
                            <a:latin typeface="Cambria Math" panose="02040503050406030204" pitchFamily="18" charset="0"/>
                          </a:rPr>
                          <m:t>𝑎</m:t>
                        </m:r>
                      </m:e>
                      <m:sup>
                        <m:f>
                          <m:fPr>
                            <m:ctrlPr>
                              <a:rPr lang="en-US" sz="2400" b="0" i="1" dirty="0" smtClean="0">
                                <a:solidFill>
                                  <a:schemeClr val="bg1">
                                    <a:lumMod val="85000"/>
                                  </a:schemeClr>
                                </a:solidFill>
                                <a:latin typeface="Cambria Math" panose="02040503050406030204" pitchFamily="18" charset="0"/>
                              </a:rPr>
                            </m:ctrlPr>
                          </m:fPr>
                          <m:num>
                            <m:r>
                              <a:rPr lang="en-US" sz="2400" b="0" i="1" dirty="0" smtClean="0">
                                <a:solidFill>
                                  <a:schemeClr val="bg1">
                                    <a:lumMod val="85000"/>
                                  </a:schemeClr>
                                </a:solidFill>
                                <a:latin typeface="Cambria Math" panose="02040503050406030204" pitchFamily="18" charset="0"/>
                              </a:rPr>
                              <m:t>𝑟</m:t>
                            </m:r>
                          </m:num>
                          <m:den>
                            <m:r>
                              <a:rPr lang="en-US" sz="2400" b="0" i="1" dirty="0" smtClean="0">
                                <a:solidFill>
                                  <a:schemeClr val="bg1">
                                    <a:lumMod val="85000"/>
                                  </a:schemeClr>
                                </a:solidFill>
                                <a:latin typeface="Cambria Math" panose="02040503050406030204" pitchFamily="18" charset="0"/>
                              </a:rPr>
                              <m:t>2</m:t>
                            </m:r>
                          </m:den>
                        </m:f>
                      </m:sup>
                    </m:sSup>
                    <m:r>
                      <a:rPr lang="en-US" sz="2400" b="0" i="1" dirty="0" smtClean="0">
                        <a:solidFill>
                          <a:schemeClr val="bg1">
                            <a:lumMod val="85000"/>
                          </a:schemeClr>
                        </a:solidFill>
                        <a:latin typeface="Cambria Math" panose="02040503050406030204" pitchFamily="18" charset="0"/>
                      </a:rPr>
                      <m:t>=−1 % </m:t>
                    </m:r>
                    <m:r>
                      <a:rPr lang="en-US" sz="2400" b="0" i="1" dirty="0" smtClean="0">
                        <a:solidFill>
                          <a:schemeClr val="bg1">
                            <a:lumMod val="85000"/>
                          </a:schemeClr>
                        </a:solidFill>
                        <a:latin typeface="Cambria Math" panose="02040503050406030204" pitchFamily="18" charset="0"/>
                      </a:rPr>
                      <m:t>𝑁</m:t>
                    </m:r>
                  </m:oMath>
                </a14:m>
                <a:r>
                  <a:rPr lang="en-US" sz="2400" dirty="0">
                    <a:solidFill>
                      <a:schemeClr val="bg1">
                        <a:lumMod val="85000"/>
                      </a:schemeClr>
                    </a:solidFill>
                  </a:rPr>
                  <a:t>, then re-starts the process.</a:t>
                </a:r>
              </a:p>
              <a:p>
                <a:pPr>
                  <a:buFont typeface="Wingdings" panose="05000000000000000000" pitchFamily="2" charset="2"/>
                  <a:buChar char="q"/>
                </a:pPr>
                <a:r>
                  <a:rPr lang="en-US" sz="2400" dirty="0">
                    <a:solidFill>
                      <a:schemeClr val="bg1">
                        <a:lumMod val="85000"/>
                      </a:schemeClr>
                    </a:solidFill>
                  </a:rPr>
                  <a:t>Otherwise, </a:t>
                </a:r>
                <a14:m>
                  <m:oMath xmlns:m="http://schemas.openxmlformats.org/officeDocument/2006/math">
                    <m:func>
                      <m:funcPr>
                        <m:ctrlPr>
                          <a:rPr lang="en-US" sz="2400" b="0" i="1" smtClean="0">
                            <a:solidFill>
                              <a:schemeClr val="bg1">
                                <a:lumMod val="85000"/>
                              </a:schemeClr>
                            </a:solidFill>
                            <a:latin typeface="Cambria Math" panose="02040503050406030204" pitchFamily="18" charset="0"/>
                          </a:rPr>
                        </m:ctrlPr>
                      </m:funcPr>
                      <m:fName>
                        <m:r>
                          <m:rPr>
                            <m:sty m:val="p"/>
                          </m:rPr>
                          <a:rPr lang="en-US" sz="2400" b="0" i="0" smtClean="0">
                            <a:solidFill>
                              <a:schemeClr val="bg1">
                                <a:lumMod val="85000"/>
                              </a:schemeClr>
                            </a:solidFill>
                            <a:latin typeface="Cambria Math" panose="02040503050406030204" pitchFamily="18" charset="0"/>
                          </a:rPr>
                          <m:t>gcd</m:t>
                        </m:r>
                      </m:fName>
                      <m:e>
                        <m:d>
                          <m:dPr>
                            <m:ctrlPr>
                              <a:rPr lang="en-US" sz="2400" b="0" i="1" smtClean="0">
                                <a:solidFill>
                                  <a:schemeClr val="bg1">
                                    <a:lumMod val="85000"/>
                                  </a:schemeClr>
                                </a:solidFill>
                                <a:latin typeface="Cambria Math" panose="02040503050406030204" pitchFamily="18" charset="0"/>
                              </a:rPr>
                            </m:ctrlPr>
                          </m:dPr>
                          <m:e>
                            <m:sSup>
                              <m:sSupPr>
                                <m:ctrlPr>
                                  <a:rPr lang="en-US" sz="2400" b="0" i="1" smtClean="0">
                                    <a:solidFill>
                                      <a:schemeClr val="bg1">
                                        <a:lumMod val="85000"/>
                                      </a:schemeClr>
                                    </a:solidFill>
                                    <a:latin typeface="Cambria Math" panose="02040503050406030204" pitchFamily="18" charset="0"/>
                                  </a:rPr>
                                </m:ctrlPr>
                              </m:sSupPr>
                              <m:e>
                                <m:r>
                                  <a:rPr lang="en-US" sz="2400" b="0" i="1" smtClean="0">
                                    <a:solidFill>
                                      <a:schemeClr val="bg1">
                                        <a:lumMod val="85000"/>
                                      </a:schemeClr>
                                    </a:solidFill>
                                    <a:latin typeface="Cambria Math" panose="02040503050406030204" pitchFamily="18" charset="0"/>
                                  </a:rPr>
                                  <m:t>𝑎</m:t>
                                </m:r>
                              </m:e>
                              <m:sup>
                                <m:f>
                                  <m:fPr>
                                    <m:ctrlPr>
                                      <a:rPr lang="en-US" sz="2400" b="0" i="1" smtClean="0">
                                        <a:solidFill>
                                          <a:schemeClr val="bg1">
                                            <a:lumMod val="85000"/>
                                          </a:schemeClr>
                                        </a:solidFill>
                                        <a:latin typeface="Cambria Math" panose="02040503050406030204" pitchFamily="18" charset="0"/>
                                      </a:rPr>
                                    </m:ctrlPr>
                                  </m:fPr>
                                  <m:num>
                                    <m:r>
                                      <a:rPr lang="en-US" sz="2400" b="0" i="1" smtClean="0">
                                        <a:solidFill>
                                          <a:schemeClr val="bg1">
                                            <a:lumMod val="85000"/>
                                          </a:schemeClr>
                                        </a:solidFill>
                                        <a:latin typeface="Cambria Math" panose="02040503050406030204" pitchFamily="18" charset="0"/>
                                      </a:rPr>
                                      <m:t>𝑟</m:t>
                                    </m:r>
                                  </m:num>
                                  <m:den>
                                    <m:r>
                                      <a:rPr lang="en-US" sz="2400" b="0" i="1" smtClean="0">
                                        <a:solidFill>
                                          <a:schemeClr val="bg1">
                                            <a:lumMod val="85000"/>
                                          </a:schemeClr>
                                        </a:solidFill>
                                        <a:latin typeface="Cambria Math" panose="02040503050406030204" pitchFamily="18" charset="0"/>
                                      </a:rPr>
                                      <m:t>2</m:t>
                                    </m:r>
                                  </m:den>
                                </m:f>
                              </m:sup>
                            </m:sSup>
                            <m:r>
                              <a:rPr lang="en-US" sz="2400" b="0" i="1" smtClean="0">
                                <a:solidFill>
                                  <a:schemeClr val="bg1">
                                    <a:lumMod val="85000"/>
                                  </a:schemeClr>
                                </a:solidFill>
                                <a:latin typeface="Cambria Math" panose="02040503050406030204" pitchFamily="18" charset="0"/>
                              </a:rPr>
                              <m:t>+1,</m:t>
                            </m:r>
                            <m:r>
                              <a:rPr lang="en-US" sz="2400" b="0" i="1" smtClean="0">
                                <a:solidFill>
                                  <a:schemeClr val="bg1">
                                    <a:lumMod val="85000"/>
                                  </a:schemeClr>
                                </a:solidFill>
                                <a:latin typeface="Cambria Math" panose="02040503050406030204" pitchFamily="18" charset="0"/>
                              </a:rPr>
                              <m:t>𝑁</m:t>
                            </m:r>
                          </m:e>
                        </m:d>
                      </m:e>
                    </m:func>
                  </m:oMath>
                </a14:m>
                <a:r>
                  <a:rPr lang="en-US" sz="2400" dirty="0">
                    <a:solidFill>
                      <a:schemeClr val="bg1">
                        <a:lumMod val="85000"/>
                      </a:schemeClr>
                    </a:solidFill>
                  </a:rPr>
                  <a:t> or </a:t>
                </a:r>
                <a14:m>
                  <m:oMath xmlns:m="http://schemas.openxmlformats.org/officeDocument/2006/math">
                    <m:func>
                      <m:funcPr>
                        <m:ctrlPr>
                          <a:rPr lang="en-US" sz="2400" i="1">
                            <a:solidFill>
                              <a:schemeClr val="bg1">
                                <a:lumMod val="85000"/>
                              </a:schemeClr>
                            </a:solidFill>
                            <a:latin typeface="Cambria Math" panose="02040503050406030204" pitchFamily="18" charset="0"/>
                          </a:rPr>
                        </m:ctrlPr>
                      </m:funcPr>
                      <m:fName>
                        <m:r>
                          <m:rPr>
                            <m:sty m:val="p"/>
                          </m:rPr>
                          <a:rPr lang="en-US" sz="2400">
                            <a:solidFill>
                              <a:schemeClr val="bg1">
                                <a:lumMod val="85000"/>
                              </a:schemeClr>
                            </a:solidFill>
                            <a:latin typeface="Cambria Math" panose="02040503050406030204" pitchFamily="18" charset="0"/>
                          </a:rPr>
                          <m:t>gcd</m:t>
                        </m:r>
                      </m:fName>
                      <m:e>
                        <m:d>
                          <m:dPr>
                            <m:ctrlPr>
                              <a:rPr lang="en-US" sz="2400" i="1">
                                <a:solidFill>
                                  <a:schemeClr val="bg1">
                                    <a:lumMod val="85000"/>
                                  </a:schemeClr>
                                </a:solidFill>
                                <a:latin typeface="Cambria Math" panose="02040503050406030204" pitchFamily="18" charset="0"/>
                              </a:rPr>
                            </m:ctrlPr>
                          </m:dPr>
                          <m:e>
                            <m:sSup>
                              <m:sSupPr>
                                <m:ctrlPr>
                                  <a:rPr lang="en-US" sz="2400" i="1">
                                    <a:solidFill>
                                      <a:schemeClr val="bg1">
                                        <a:lumMod val="85000"/>
                                      </a:schemeClr>
                                    </a:solidFill>
                                    <a:latin typeface="Cambria Math" panose="02040503050406030204" pitchFamily="18" charset="0"/>
                                  </a:rPr>
                                </m:ctrlPr>
                              </m:sSupPr>
                              <m:e>
                                <m:r>
                                  <a:rPr lang="en-US" sz="2400" i="1">
                                    <a:solidFill>
                                      <a:schemeClr val="bg1">
                                        <a:lumMod val="85000"/>
                                      </a:schemeClr>
                                    </a:solidFill>
                                    <a:latin typeface="Cambria Math" panose="02040503050406030204" pitchFamily="18" charset="0"/>
                                  </a:rPr>
                                  <m:t>𝑎</m:t>
                                </m:r>
                              </m:e>
                              <m:sup>
                                <m:f>
                                  <m:fPr>
                                    <m:ctrlPr>
                                      <a:rPr lang="en-US" sz="2400" i="1">
                                        <a:solidFill>
                                          <a:schemeClr val="bg1">
                                            <a:lumMod val="85000"/>
                                          </a:schemeClr>
                                        </a:solidFill>
                                        <a:latin typeface="Cambria Math" panose="02040503050406030204" pitchFamily="18" charset="0"/>
                                      </a:rPr>
                                    </m:ctrlPr>
                                  </m:fPr>
                                  <m:num>
                                    <m:r>
                                      <a:rPr lang="en-US" sz="2400" i="1">
                                        <a:solidFill>
                                          <a:schemeClr val="bg1">
                                            <a:lumMod val="85000"/>
                                          </a:schemeClr>
                                        </a:solidFill>
                                        <a:latin typeface="Cambria Math" panose="02040503050406030204" pitchFamily="18" charset="0"/>
                                      </a:rPr>
                                      <m:t>𝑟</m:t>
                                    </m:r>
                                  </m:num>
                                  <m:den>
                                    <m:r>
                                      <a:rPr lang="en-US" sz="2400" i="1">
                                        <a:solidFill>
                                          <a:schemeClr val="bg1">
                                            <a:lumMod val="85000"/>
                                          </a:schemeClr>
                                        </a:solidFill>
                                        <a:latin typeface="Cambria Math" panose="02040503050406030204" pitchFamily="18" charset="0"/>
                                      </a:rPr>
                                      <m:t>2</m:t>
                                    </m:r>
                                  </m:den>
                                </m:f>
                              </m:sup>
                            </m:sSup>
                            <m:r>
                              <a:rPr lang="en-US" sz="2400" b="0" i="1" smtClean="0">
                                <a:solidFill>
                                  <a:schemeClr val="bg1">
                                    <a:lumMod val="85000"/>
                                  </a:schemeClr>
                                </a:solidFill>
                                <a:latin typeface="Cambria Math" panose="02040503050406030204" pitchFamily="18" charset="0"/>
                              </a:rPr>
                              <m:t>−</m:t>
                            </m:r>
                            <m:r>
                              <a:rPr lang="en-US" sz="2400" i="1">
                                <a:solidFill>
                                  <a:schemeClr val="bg1">
                                    <a:lumMod val="85000"/>
                                  </a:schemeClr>
                                </a:solidFill>
                                <a:latin typeface="Cambria Math" panose="02040503050406030204" pitchFamily="18" charset="0"/>
                              </a:rPr>
                              <m:t>1,</m:t>
                            </m:r>
                            <m:r>
                              <a:rPr lang="en-US" sz="2400" i="1">
                                <a:solidFill>
                                  <a:schemeClr val="bg1">
                                    <a:lumMod val="85000"/>
                                  </a:schemeClr>
                                </a:solidFill>
                                <a:latin typeface="Cambria Math" panose="02040503050406030204" pitchFamily="18" charset="0"/>
                              </a:rPr>
                              <m:t>𝑁</m:t>
                            </m:r>
                          </m:e>
                        </m:d>
                      </m:e>
                    </m:func>
                  </m:oMath>
                </a14:m>
                <a:r>
                  <a:rPr lang="en-US" sz="2400" dirty="0">
                    <a:solidFill>
                      <a:schemeClr val="bg1">
                        <a:lumMod val="85000"/>
                      </a:schemeClr>
                    </a:solidFill>
                  </a:rPr>
                  <a:t> is  the non-trivial factors of </a:t>
                </a:r>
                <a14:m>
                  <m:oMath xmlns:m="http://schemas.openxmlformats.org/officeDocument/2006/math">
                    <m:r>
                      <a:rPr lang="en-US" sz="2400" i="1" dirty="0" smtClean="0">
                        <a:solidFill>
                          <a:schemeClr val="bg1">
                            <a:lumMod val="85000"/>
                          </a:schemeClr>
                        </a:solidFill>
                        <a:latin typeface="Cambria Math" panose="02040503050406030204" pitchFamily="18" charset="0"/>
                      </a:rPr>
                      <m:t>𝑁</m:t>
                    </m:r>
                  </m:oMath>
                </a14:m>
                <a:r>
                  <a:rPr lang="en-US" sz="2400" dirty="0">
                    <a:solidFill>
                      <a:schemeClr val="bg1">
                        <a:lumMod val="85000"/>
                      </a:schemeClr>
                    </a:solidFill>
                  </a:rPr>
                  <a:t>.</a:t>
                </a:r>
              </a:p>
              <a:p>
                <a:pPr>
                  <a:buFont typeface="Wingdings" panose="05000000000000000000" pitchFamily="2" charset="2"/>
                  <a:buChar char="q"/>
                </a:pPr>
                <a:endParaRPr lang="en-US" sz="2400" dirty="0"/>
              </a:p>
            </p:txBody>
          </p:sp>
        </mc:Choice>
        <mc:Fallback xmlns="">
          <p:sp>
            <p:nvSpPr>
              <p:cNvPr id="3" name="Content Placeholder 2">
                <a:extLst>
                  <a:ext uri="{FF2B5EF4-FFF2-40B4-BE49-F238E27FC236}">
                    <a16:creationId xmlns:a16="http://schemas.microsoft.com/office/drawing/2014/main" id="{49851FF3-2EBD-40C8-A20D-A3E400F888B6}"/>
                  </a:ext>
                </a:extLst>
              </p:cNvPr>
              <p:cNvSpPr>
                <a:spLocks noGrp="1" noRot="1" noChangeAspect="1" noMove="1" noResize="1" noEditPoints="1" noAdjustHandles="1" noChangeArrowheads="1" noChangeShapeType="1" noTextEdit="1"/>
              </p:cNvSpPr>
              <p:nvPr>
                <p:ph idx="1"/>
              </p:nvPr>
            </p:nvSpPr>
            <p:spPr>
              <a:blipFill>
                <a:blip r:embed="rId6"/>
                <a:stretch>
                  <a:fillRect l="-1697" t="-2121"/>
                </a:stretch>
              </a:blipFill>
            </p:spPr>
            <p:txBody>
              <a:bodyPr/>
              <a:lstStyle/>
              <a:p>
                <a:r>
                  <a:rPr lang="en-US">
                    <a:noFill/>
                  </a:rPr>
                  <a:t> </a:t>
                </a:r>
              </a:p>
            </p:txBody>
          </p:sp>
        </mc:Fallback>
      </mc:AlternateContent>
      <p:pic>
        <p:nvPicPr>
          <p:cNvPr id="5" name="Picture 3">
            <a:extLst>
              <a:ext uri="{FF2B5EF4-FFF2-40B4-BE49-F238E27FC236}">
                <a16:creationId xmlns:a16="http://schemas.microsoft.com/office/drawing/2014/main" id="{3B4EAD66-973B-4BDB-9AEC-AF9C4FE0EE8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834542" y="1896447"/>
            <a:ext cx="1752600" cy="2678641"/>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4" name="TextBox 3">
            <a:extLst>
              <a:ext uri="{FF2B5EF4-FFF2-40B4-BE49-F238E27FC236}">
                <a16:creationId xmlns:a16="http://schemas.microsoft.com/office/drawing/2014/main" id="{7187A715-35D6-42AC-8BCF-4E9516A5FCB3}"/>
              </a:ext>
            </a:extLst>
          </p:cNvPr>
          <p:cNvSpPr txBox="1"/>
          <p:nvPr/>
        </p:nvSpPr>
        <p:spPr>
          <a:xfrm>
            <a:off x="2432482" y="4367814"/>
            <a:ext cx="4834850" cy="523220"/>
          </a:xfrm>
          <a:prstGeom prst="rect">
            <a:avLst/>
          </a:prstGeom>
          <a:noFill/>
        </p:spPr>
        <p:txBody>
          <a:bodyPr wrap="none" rtlCol="0">
            <a:spAutoFit/>
          </a:bodyPr>
          <a:lstStyle/>
          <a:p>
            <a:r>
              <a:rPr lang="en-US" sz="2800" dirty="0">
                <a:solidFill>
                  <a:srgbClr val="FF0000"/>
                </a:solidFill>
              </a:rPr>
              <a:t>The task wanted is still classical!</a:t>
            </a:r>
          </a:p>
        </p:txBody>
      </p:sp>
    </p:spTree>
    <p:custDataLst>
      <p:tags r:id="rId1"/>
    </p:custDataLst>
    <p:extLst>
      <p:ext uri="{BB962C8B-B14F-4D97-AF65-F5344CB8AC3E}">
        <p14:creationId xmlns:p14="http://schemas.microsoft.com/office/powerpoint/2010/main" val="1524773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E03FB9-D4A4-4180-A36D-95D860D67CB2}"/>
              </a:ext>
            </a:extLst>
          </p:cNvPr>
          <p:cNvSpPr>
            <a:spLocks noGrp="1"/>
          </p:cNvSpPr>
          <p:nvPr>
            <p:ph type="title"/>
          </p:nvPr>
        </p:nvSpPr>
        <p:spPr/>
        <p:txBody>
          <a:bodyPr/>
          <a:lstStyle/>
          <a:p>
            <a:r>
              <a:rPr lang="en-US" dirty="0"/>
              <a:t>Quantum states are different.</a:t>
            </a:r>
          </a:p>
        </p:txBody>
      </p:sp>
      <p:pic>
        <p:nvPicPr>
          <p:cNvPr id="17" name="Picture 2">
            <a:extLst>
              <a:ext uri="{FF2B5EF4-FFF2-40B4-BE49-F238E27FC236}">
                <a16:creationId xmlns:a16="http://schemas.microsoft.com/office/drawing/2014/main" id="{23502EC9-E775-43F9-9C6E-C2C1ED9F85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4749" y="1905000"/>
            <a:ext cx="1013717" cy="15240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8" name="Picture 3">
            <a:extLst>
              <a:ext uri="{FF2B5EF4-FFF2-40B4-BE49-F238E27FC236}">
                <a16:creationId xmlns:a16="http://schemas.microsoft.com/office/drawing/2014/main" id="{DB8C6BC2-F944-463E-93D4-841A9AF2783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91995" y="1905000"/>
            <a:ext cx="964997" cy="1450757"/>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9" name="Picture 4">
            <a:extLst>
              <a:ext uri="{FF2B5EF4-FFF2-40B4-BE49-F238E27FC236}">
                <a16:creationId xmlns:a16="http://schemas.microsoft.com/office/drawing/2014/main" id="{CE15FDA4-22BB-40F3-90BA-C2019958878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03117" y="1905000"/>
            <a:ext cx="1164227" cy="1450757"/>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0" name="Picture 5">
            <a:extLst>
              <a:ext uri="{FF2B5EF4-FFF2-40B4-BE49-F238E27FC236}">
                <a16:creationId xmlns:a16="http://schemas.microsoft.com/office/drawing/2014/main" id="{65C85F94-35ED-4480-B7AF-FBA2EDC82C4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60484" y="4915635"/>
            <a:ext cx="5974253" cy="110071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1" name="Picture 6">
            <a:extLst>
              <a:ext uri="{FF2B5EF4-FFF2-40B4-BE49-F238E27FC236}">
                <a16:creationId xmlns:a16="http://schemas.microsoft.com/office/drawing/2014/main" id="{24DD7F93-63BF-4B3D-AB09-43422592599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60484" y="3912368"/>
            <a:ext cx="617537" cy="519899"/>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2" name="Picture 7">
            <a:extLst>
              <a:ext uri="{FF2B5EF4-FFF2-40B4-BE49-F238E27FC236}">
                <a16:creationId xmlns:a16="http://schemas.microsoft.com/office/drawing/2014/main" id="{39D2C758-5728-4AEC-A408-3A431D53B94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265724" y="3912368"/>
            <a:ext cx="617537" cy="519899"/>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3" name="Text Box 8">
            <a:extLst>
              <a:ext uri="{FF2B5EF4-FFF2-40B4-BE49-F238E27FC236}">
                <a16:creationId xmlns:a16="http://schemas.microsoft.com/office/drawing/2014/main" id="{12CA50E2-AFCC-48D4-B8C0-FFA569667206}"/>
              </a:ext>
            </a:extLst>
          </p:cNvPr>
          <p:cNvSpPr txBox="1">
            <a:spLocks noChangeArrowheads="1"/>
          </p:cNvSpPr>
          <p:nvPr/>
        </p:nvSpPr>
        <p:spPr bwMode="auto">
          <a:xfrm>
            <a:off x="8426364" y="4691966"/>
            <a:ext cx="2981442" cy="4083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73448" rIns="90000" bIns="45000"/>
          <a:lstStyle>
            <a:lvl1pPr>
              <a:tabLst>
                <a:tab pos="457200" algn="l"/>
                <a:tab pos="914400" algn="l"/>
                <a:tab pos="1371600" algn="l"/>
                <a:tab pos="1828800" algn="l"/>
                <a:tab pos="2286000" algn="l"/>
                <a:tab pos="2743200" algn="l"/>
                <a:tab pos="3200400" algn="l"/>
                <a:tab pos="3657600" algn="l"/>
                <a:tab pos="4114800" algn="l"/>
                <a:tab pos="4572000" algn="l"/>
              </a:tabLst>
              <a:defRPr>
                <a:solidFill>
                  <a:srgbClr val="000000"/>
                </a:solidFill>
                <a:latin typeface="Arial" panose="020B0604020202020204" pitchFamily="34" charset="0"/>
                <a:cs typeface="Source Han Sans CN" charset="0"/>
              </a:defRPr>
            </a:lvl1pPr>
            <a:lvl2pPr>
              <a:tabLst>
                <a:tab pos="457200" algn="l"/>
                <a:tab pos="914400" algn="l"/>
                <a:tab pos="1371600" algn="l"/>
                <a:tab pos="1828800" algn="l"/>
                <a:tab pos="2286000" algn="l"/>
                <a:tab pos="2743200" algn="l"/>
                <a:tab pos="3200400" algn="l"/>
                <a:tab pos="3657600" algn="l"/>
                <a:tab pos="4114800" algn="l"/>
                <a:tab pos="4572000" algn="l"/>
              </a:tabLst>
              <a:defRPr>
                <a:solidFill>
                  <a:srgbClr val="000000"/>
                </a:solidFill>
                <a:latin typeface="Arial" panose="020B0604020202020204" pitchFamily="34" charset="0"/>
                <a:cs typeface="Source Han Sans CN" charset="0"/>
              </a:defRPr>
            </a:lvl2pPr>
            <a:lvl3pPr>
              <a:tabLst>
                <a:tab pos="457200" algn="l"/>
                <a:tab pos="914400" algn="l"/>
                <a:tab pos="1371600" algn="l"/>
                <a:tab pos="1828800" algn="l"/>
                <a:tab pos="2286000" algn="l"/>
                <a:tab pos="2743200" algn="l"/>
                <a:tab pos="3200400" algn="l"/>
                <a:tab pos="3657600" algn="l"/>
                <a:tab pos="4114800" algn="l"/>
                <a:tab pos="4572000" algn="l"/>
              </a:tabLst>
              <a:defRPr>
                <a:solidFill>
                  <a:srgbClr val="000000"/>
                </a:solidFill>
                <a:latin typeface="Arial" panose="020B0604020202020204" pitchFamily="34" charset="0"/>
                <a:cs typeface="Source Han Sans CN" charset="0"/>
              </a:defRPr>
            </a:lvl3pPr>
            <a:lvl4pPr>
              <a:tabLst>
                <a:tab pos="457200" algn="l"/>
                <a:tab pos="914400" algn="l"/>
                <a:tab pos="1371600" algn="l"/>
                <a:tab pos="1828800" algn="l"/>
                <a:tab pos="2286000" algn="l"/>
                <a:tab pos="2743200" algn="l"/>
                <a:tab pos="3200400" algn="l"/>
                <a:tab pos="3657600" algn="l"/>
                <a:tab pos="4114800" algn="l"/>
                <a:tab pos="4572000" algn="l"/>
              </a:tabLst>
              <a:defRPr>
                <a:solidFill>
                  <a:srgbClr val="000000"/>
                </a:solidFill>
                <a:latin typeface="Arial" panose="020B0604020202020204" pitchFamily="34" charset="0"/>
                <a:cs typeface="Source Han Sans CN" charset="0"/>
              </a:defRPr>
            </a:lvl4pPr>
            <a:lvl5pPr>
              <a:tabLst>
                <a:tab pos="457200" algn="l"/>
                <a:tab pos="914400" algn="l"/>
                <a:tab pos="1371600" algn="l"/>
                <a:tab pos="1828800" algn="l"/>
                <a:tab pos="2286000" algn="l"/>
                <a:tab pos="2743200" algn="l"/>
                <a:tab pos="3200400" algn="l"/>
                <a:tab pos="3657600" algn="l"/>
                <a:tab pos="4114800" algn="l"/>
                <a:tab pos="4572000" algn="l"/>
              </a:tabLst>
              <a:defRPr>
                <a:solidFill>
                  <a:srgbClr val="000000"/>
                </a:solidFill>
                <a:latin typeface="Arial" panose="020B0604020202020204" pitchFamily="34" charset="0"/>
                <a:cs typeface="Source Han Sans CN" charset="0"/>
              </a:defRPr>
            </a:lvl5pPr>
            <a:lvl6pPr marL="2514600" indent="-228600" defTabSz="457200" fontAlgn="base" hangingPunct="0">
              <a:lnSpc>
                <a:spcPct val="93000"/>
              </a:lnSpc>
              <a:spcBef>
                <a:spcPts val="13"/>
              </a:spcBef>
              <a:spcAft>
                <a:spcPts val="13"/>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Lst>
              <a:defRPr>
                <a:solidFill>
                  <a:srgbClr val="000000"/>
                </a:solidFill>
                <a:latin typeface="Arial" panose="020B0604020202020204" pitchFamily="34" charset="0"/>
                <a:cs typeface="Source Han Sans CN" charset="0"/>
              </a:defRPr>
            </a:lvl6pPr>
            <a:lvl7pPr marL="2971800" indent="-228600" defTabSz="457200" fontAlgn="base" hangingPunct="0">
              <a:lnSpc>
                <a:spcPct val="93000"/>
              </a:lnSpc>
              <a:spcBef>
                <a:spcPts val="13"/>
              </a:spcBef>
              <a:spcAft>
                <a:spcPts val="13"/>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Lst>
              <a:defRPr>
                <a:solidFill>
                  <a:srgbClr val="000000"/>
                </a:solidFill>
                <a:latin typeface="Arial" panose="020B0604020202020204" pitchFamily="34" charset="0"/>
                <a:cs typeface="Source Han Sans CN" charset="0"/>
              </a:defRPr>
            </a:lvl7pPr>
            <a:lvl8pPr marL="3429000" indent="-228600" defTabSz="457200" fontAlgn="base" hangingPunct="0">
              <a:lnSpc>
                <a:spcPct val="93000"/>
              </a:lnSpc>
              <a:spcBef>
                <a:spcPts val="13"/>
              </a:spcBef>
              <a:spcAft>
                <a:spcPts val="13"/>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Lst>
              <a:defRPr>
                <a:solidFill>
                  <a:srgbClr val="000000"/>
                </a:solidFill>
                <a:latin typeface="Arial" panose="020B0604020202020204" pitchFamily="34" charset="0"/>
                <a:cs typeface="Source Han Sans CN" charset="0"/>
              </a:defRPr>
            </a:lvl8pPr>
            <a:lvl9pPr marL="3886200" indent="-228600" defTabSz="457200" fontAlgn="base" hangingPunct="0">
              <a:lnSpc>
                <a:spcPct val="93000"/>
              </a:lnSpc>
              <a:spcBef>
                <a:spcPts val="13"/>
              </a:spcBef>
              <a:spcAft>
                <a:spcPts val="13"/>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Lst>
              <a:defRPr>
                <a:solidFill>
                  <a:srgbClr val="000000"/>
                </a:solidFill>
                <a:latin typeface="Arial" panose="020B0604020202020204" pitchFamily="34" charset="0"/>
                <a:cs typeface="Source Han Sans CN" charset="0"/>
              </a:defRPr>
            </a:lvl9pPr>
          </a:lstStyle>
          <a:p>
            <a:pPr algn="ctr"/>
            <a:r>
              <a:rPr lang="en-US" altLang="en-US" dirty="0">
                <a:solidFill>
                  <a:srgbClr val="FF0000"/>
                </a:solidFill>
                <a:latin typeface="HelveticaNeue-Bold" charset="0"/>
                <a:cs typeface="HelveticaNeue-Bold" charset="0"/>
              </a:rPr>
              <a:t>amplitudes have unit norm</a:t>
            </a:r>
          </a:p>
        </p:txBody>
      </p:sp>
      <p:cxnSp>
        <p:nvCxnSpPr>
          <p:cNvPr id="4" name="Straight Arrow Connector 3">
            <a:extLst>
              <a:ext uri="{FF2B5EF4-FFF2-40B4-BE49-F238E27FC236}">
                <a16:creationId xmlns:a16="http://schemas.microsoft.com/office/drawing/2014/main" id="{D9C6EE6C-7714-4630-8AA2-5CA845378CDD}"/>
              </a:ext>
            </a:extLst>
          </p:cNvPr>
          <p:cNvCxnSpPr/>
          <p:nvPr/>
        </p:nvCxnSpPr>
        <p:spPr>
          <a:xfrm flipH="1">
            <a:off x="9056992" y="2856411"/>
            <a:ext cx="1071077" cy="8795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E3A52B87-7D63-40F5-A9D1-91A591052673}"/>
              </a:ext>
            </a:extLst>
          </p:cNvPr>
          <p:cNvSpPr txBox="1"/>
          <p:nvPr/>
        </p:nvSpPr>
        <p:spPr>
          <a:xfrm>
            <a:off x="10276114" y="2386149"/>
            <a:ext cx="1543949" cy="369332"/>
          </a:xfrm>
          <a:prstGeom prst="rect">
            <a:avLst/>
          </a:prstGeom>
          <a:noFill/>
        </p:spPr>
        <p:txBody>
          <a:bodyPr wrap="none" rtlCol="0">
            <a:spAutoFit/>
          </a:bodyPr>
          <a:lstStyle/>
          <a:p>
            <a:r>
              <a:rPr lang="en-US" dirty="0">
                <a:solidFill>
                  <a:srgbClr val="FF0000"/>
                </a:solidFill>
              </a:rPr>
              <a:t>Dirac Notation</a:t>
            </a:r>
          </a:p>
        </p:txBody>
      </p:sp>
    </p:spTree>
    <p:extLst>
      <p:ext uri="{BB962C8B-B14F-4D97-AF65-F5344CB8AC3E}">
        <p14:creationId xmlns:p14="http://schemas.microsoft.com/office/powerpoint/2010/main" val="39721191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E03FB9-D4A4-4180-A36D-95D860D67CB2}"/>
              </a:ext>
            </a:extLst>
          </p:cNvPr>
          <p:cNvSpPr>
            <a:spLocks noGrp="1"/>
          </p:cNvSpPr>
          <p:nvPr>
            <p:ph type="title"/>
          </p:nvPr>
        </p:nvSpPr>
        <p:spPr/>
        <p:txBody>
          <a:bodyPr/>
          <a:lstStyle/>
          <a:p>
            <a:r>
              <a:rPr lang="en-US" dirty="0"/>
              <a:t>Quantum states allow superposition.</a:t>
            </a:r>
          </a:p>
        </p:txBody>
      </p:sp>
      <p:pic>
        <p:nvPicPr>
          <p:cNvPr id="17" name="Picture 2">
            <a:extLst>
              <a:ext uri="{FF2B5EF4-FFF2-40B4-BE49-F238E27FC236}">
                <a16:creationId xmlns:a16="http://schemas.microsoft.com/office/drawing/2014/main" id="{23502EC9-E775-43F9-9C6E-C2C1ED9F85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4749" y="1905000"/>
            <a:ext cx="1013717" cy="15240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8" name="Picture 3">
            <a:extLst>
              <a:ext uri="{FF2B5EF4-FFF2-40B4-BE49-F238E27FC236}">
                <a16:creationId xmlns:a16="http://schemas.microsoft.com/office/drawing/2014/main" id="{DB8C6BC2-F944-463E-93D4-841A9AF2783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91995" y="1905000"/>
            <a:ext cx="964997" cy="1450757"/>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9" name="Picture 4">
            <a:extLst>
              <a:ext uri="{FF2B5EF4-FFF2-40B4-BE49-F238E27FC236}">
                <a16:creationId xmlns:a16="http://schemas.microsoft.com/office/drawing/2014/main" id="{CE15FDA4-22BB-40F3-90BA-C2019958878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03117" y="1905000"/>
            <a:ext cx="1164227" cy="1450757"/>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0" name="Picture 5">
            <a:extLst>
              <a:ext uri="{FF2B5EF4-FFF2-40B4-BE49-F238E27FC236}">
                <a16:creationId xmlns:a16="http://schemas.microsoft.com/office/drawing/2014/main" id="{65C85F94-35ED-4480-B7AF-FBA2EDC82C4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60484" y="4915635"/>
            <a:ext cx="5974253" cy="110071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1" name="Picture 6">
            <a:extLst>
              <a:ext uri="{FF2B5EF4-FFF2-40B4-BE49-F238E27FC236}">
                <a16:creationId xmlns:a16="http://schemas.microsoft.com/office/drawing/2014/main" id="{24DD7F93-63BF-4B3D-AB09-43422592599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60484" y="3912368"/>
            <a:ext cx="617537" cy="519899"/>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2" name="Picture 7">
            <a:extLst>
              <a:ext uri="{FF2B5EF4-FFF2-40B4-BE49-F238E27FC236}">
                <a16:creationId xmlns:a16="http://schemas.microsoft.com/office/drawing/2014/main" id="{39D2C758-5728-4AEC-A408-3A431D53B94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265724" y="3912368"/>
            <a:ext cx="617537" cy="519899"/>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 name="TextBox 2">
            <a:extLst>
              <a:ext uri="{FF2B5EF4-FFF2-40B4-BE49-F238E27FC236}">
                <a16:creationId xmlns:a16="http://schemas.microsoft.com/office/drawing/2014/main" id="{0C928D1D-663F-4D1D-80E4-759CCF7638B7}"/>
              </a:ext>
            </a:extLst>
          </p:cNvPr>
          <p:cNvSpPr txBox="1"/>
          <p:nvPr/>
        </p:nvSpPr>
        <p:spPr>
          <a:xfrm>
            <a:off x="5470531" y="3886907"/>
            <a:ext cx="655949" cy="461665"/>
          </a:xfrm>
          <a:prstGeom prst="rect">
            <a:avLst/>
          </a:prstGeom>
          <a:noFill/>
        </p:spPr>
        <p:txBody>
          <a:bodyPr wrap="none" rtlCol="0">
            <a:spAutoFit/>
          </a:bodyPr>
          <a:lstStyle/>
          <a:p>
            <a:r>
              <a:rPr lang="en-US" sz="2400" dirty="0"/>
              <a:t>and</a:t>
            </a:r>
          </a:p>
        </p:txBody>
      </p:sp>
      <p:cxnSp>
        <p:nvCxnSpPr>
          <p:cNvPr id="10" name="Straight Arrow Connector 9">
            <a:extLst>
              <a:ext uri="{FF2B5EF4-FFF2-40B4-BE49-F238E27FC236}">
                <a16:creationId xmlns:a16="http://schemas.microsoft.com/office/drawing/2014/main" id="{412D531F-2663-411B-8012-39E4499F1FE6}"/>
              </a:ext>
            </a:extLst>
          </p:cNvPr>
          <p:cNvCxnSpPr/>
          <p:nvPr/>
        </p:nvCxnSpPr>
        <p:spPr>
          <a:xfrm flipH="1">
            <a:off x="9056992" y="2856411"/>
            <a:ext cx="1071077" cy="8795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03D85660-1E1D-4341-A65C-DDB81CDD0C87}"/>
              </a:ext>
            </a:extLst>
          </p:cNvPr>
          <p:cNvSpPr txBox="1"/>
          <p:nvPr/>
        </p:nvSpPr>
        <p:spPr>
          <a:xfrm>
            <a:off x="10276114" y="2386149"/>
            <a:ext cx="1543949" cy="369332"/>
          </a:xfrm>
          <a:prstGeom prst="rect">
            <a:avLst/>
          </a:prstGeom>
          <a:noFill/>
        </p:spPr>
        <p:txBody>
          <a:bodyPr wrap="none" rtlCol="0">
            <a:spAutoFit/>
          </a:bodyPr>
          <a:lstStyle/>
          <a:p>
            <a:r>
              <a:rPr lang="en-US" dirty="0">
                <a:solidFill>
                  <a:srgbClr val="FF0000"/>
                </a:solidFill>
              </a:rPr>
              <a:t>Dirac Notation</a:t>
            </a:r>
          </a:p>
        </p:txBody>
      </p:sp>
    </p:spTree>
    <p:extLst>
      <p:ext uri="{BB962C8B-B14F-4D97-AF65-F5344CB8AC3E}">
        <p14:creationId xmlns:p14="http://schemas.microsoft.com/office/powerpoint/2010/main" val="19323228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E03FB9-D4A4-4180-A36D-95D860D67CB2}"/>
              </a:ext>
            </a:extLst>
          </p:cNvPr>
          <p:cNvSpPr>
            <a:spLocks noGrp="1"/>
          </p:cNvSpPr>
          <p:nvPr>
            <p:ph type="title"/>
          </p:nvPr>
        </p:nvSpPr>
        <p:spPr/>
        <p:txBody>
          <a:bodyPr/>
          <a:lstStyle/>
          <a:p>
            <a:r>
              <a:rPr lang="en-US" dirty="0"/>
              <a:t>Quantum states allow superposition.</a:t>
            </a:r>
          </a:p>
        </p:txBody>
      </p:sp>
      <p:pic>
        <p:nvPicPr>
          <p:cNvPr id="17" name="Picture 2">
            <a:extLst>
              <a:ext uri="{FF2B5EF4-FFF2-40B4-BE49-F238E27FC236}">
                <a16:creationId xmlns:a16="http://schemas.microsoft.com/office/drawing/2014/main" id="{23502EC9-E775-43F9-9C6E-C2C1ED9F853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4749" y="1905000"/>
            <a:ext cx="1013717" cy="15240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8" name="Picture 3">
            <a:extLst>
              <a:ext uri="{FF2B5EF4-FFF2-40B4-BE49-F238E27FC236}">
                <a16:creationId xmlns:a16="http://schemas.microsoft.com/office/drawing/2014/main" id="{DB8C6BC2-F944-463E-93D4-841A9AF2783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91995" y="1905000"/>
            <a:ext cx="964997" cy="1450757"/>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1" name="Picture 6">
            <a:extLst>
              <a:ext uri="{FF2B5EF4-FFF2-40B4-BE49-F238E27FC236}">
                <a16:creationId xmlns:a16="http://schemas.microsoft.com/office/drawing/2014/main" id="{24DD7F93-63BF-4B3D-AB09-43422592599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60484" y="3912368"/>
            <a:ext cx="617537" cy="519899"/>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2" name="Picture 7">
            <a:extLst>
              <a:ext uri="{FF2B5EF4-FFF2-40B4-BE49-F238E27FC236}">
                <a16:creationId xmlns:a16="http://schemas.microsoft.com/office/drawing/2014/main" id="{39D2C758-5728-4AEC-A408-3A431D53B94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265724" y="3912368"/>
            <a:ext cx="617537" cy="519899"/>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2" name="Picture 4">
            <a:extLst>
              <a:ext uri="{FF2B5EF4-FFF2-40B4-BE49-F238E27FC236}">
                <a16:creationId xmlns:a16="http://schemas.microsoft.com/office/drawing/2014/main" id="{431B7A02-2B71-4B10-AD6A-D162E573584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42215" y="1905000"/>
            <a:ext cx="1086030" cy="163252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3" name="Picture 9">
            <a:extLst>
              <a:ext uri="{FF2B5EF4-FFF2-40B4-BE49-F238E27FC236}">
                <a16:creationId xmlns:a16="http://schemas.microsoft.com/office/drawing/2014/main" id="{C2EDD6EE-B60C-40DF-8CAD-AF51ED35643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686125" y="2006353"/>
            <a:ext cx="398209" cy="660647"/>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4" name="Picture 10">
            <a:extLst>
              <a:ext uri="{FF2B5EF4-FFF2-40B4-BE49-F238E27FC236}">
                <a16:creationId xmlns:a16="http://schemas.microsoft.com/office/drawing/2014/main" id="{F01B9787-3050-45AF-B127-13D4B2A7608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686125" y="2767147"/>
            <a:ext cx="398209" cy="66064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5" name="Picture 12">
            <a:extLst>
              <a:ext uri="{FF2B5EF4-FFF2-40B4-BE49-F238E27FC236}">
                <a16:creationId xmlns:a16="http://schemas.microsoft.com/office/drawing/2014/main" id="{06BBFA96-80F5-4E7B-8708-D9AD32A1EFF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556478" y="3911163"/>
            <a:ext cx="768147" cy="519899"/>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3" name="TextBox 22">
            <a:extLst>
              <a:ext uri="{FF2B5EF4-FFF2-40B4-BE49-F238E27FC236}">
                <a16:creationId xmlns:a16="http://schemas.microsoft.com/office/drawing/2014/main" id="{0CC08B14-7369-44D0-8643-5C9C8CD88BC5}"/>
              </a:ext>
            </a:extLst>
          </p:cNvPr>
          <p:cNvSpPr txBox="1"/>
          <p:nvPr/>
        </p:nvSpPr>
        <p:spPr>
          <a:xfrm>
            <a:off x="3678466" y="4549198"/>
            <a:ext cx="7845641" cy="369332"/>
          </a:xfrm>
          <a:prstGeom prst="rect">
            <a:avLst/>
          </a:prstGeom>
          <a:noFill/>
        </p:spPr>
        <p:txBody>
          <a:bodyPr wrap="square">
            <a:spAutoFit/>
          </a:bodyPr>
          <a:lstStyle/>
          <a:p>
            <a:pPr>
              <a:spcBef>
                <a:spcPts val="5913"/>
              </a:spcBef>
            </a:pPr>
            <a:r>
              <a:rPr lang="en-US" altLang="en-US" sz="1800" i="1" dirty="0">
                <a:solidFill>
                  <a:srgbClr val="FF0000"/>
                </a:solidFill>
                <a:latin typeface="Calibri (Body)"/>
                <a:cs typeface="HelveticaNeue" charset="0"/>
              </a:rPr>
              <a:t>Superposition</a:t>
            </a:r>
            <a:r>
              <a:rPr lang="en-US" altLang="en-US" sz="1800" dirty="0">
                <a:solidFill>
                  <a:srgbClr val="FF0000"/>
                </a:solidFill>
                <a:latin typeface="Calibri (Body)"/>
                <a:cs typeface="HelveticaNeue" charset="0"/>
              </a:rPr>
              <a:t>: </a:t>
            </a:r>
            <a:r>
              <a:rPr lang="en-US" altLang="en-US" sz="1800" b="1" dirty="0">
                <a:solidFill>
                  <a:srgbClr val="FF0000"/>
                </a:solidFill>
                <a:latin typeface="Calibri (Body)"/>
                <a:cs typeface="HelveticaNeue" charset="0"/>
              </a:rPr>
              <a:t>Qubits can be in multiple states (0 or 1) at once</a:t>
            </a:r>
          </a:p>
        </p:txBody>
      </p:sp>
      <p:sp>
        <p:nvSpPr>
          <p:cNvPr id="25" name="Text Box 13">
            <a:extLst>
              <a:ext uri="{FF2B5EF4-FFF2-40B4-BE49-F238E27FC236}">
                <a16:creationId xmlns:a16="http://schemas.microsoft.com/office/drawing/2014/main" id="{04AC7676-A62A-4510-B5D6-28FB30D48D40}"/>
              </a:ext>
            </a:extLst>
          </p:cNvPr>
          <p:cNvSpPr txBox="1">
            <a:spLocks noChangeArrowheads="1"/>
          </p:cNvSpPr>
          <p:nvPr/>
        </p:nvSpPr>
        <p:spPr bwMode="auto">
          <a:xfrm>
            <a:off x="8574492" y="2645860"/>
            <a:ext cx="2398712" cy="856384"/>
          </a:xfrm>
          <a:prstGeom prst="rect">
            <a:avLst/>
          </a:prstGeom>
          <a:solidFill>
            <a:srgbClr val="00A1FF"/>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87672" rIns="90000" bIns="45000"/>
          <a:lstStyle>
            <a:lvl1pPr>
              <a:tabLst>
                <a:tab pos="457200" algn="l"/>
                <a:tab pos="914400" algn="l"/>
                <a:tab pos="1371600" algn="l"/>
                <a:tab pos="1828800" algn="l"/>
                <a:tab pos="2286000" algn="l"/>
                <a:tab pos="2743200" algn="l"/>
                <a:tab pos="3200400" algn="l"/>
                <a:tab pos="3657600" algn="l"/>
                <a:tab pos="4114800" algn="l"/>
                <a:tab pos="4572000" algn="l"/>
              </a:tabLst>
              <a:defRPr>
                <a:solidFill>
                  <a:srgbClr val="000000"/>
                </a:solidFill>
                <a:latin typeface="Arial" panose="020B0604020202020204" pitchFamily="34" charset="0"/>
                <a:cs typeface="Source Han Sans CN" charset="0"/>
              </a:defRPr>
            </a:lvl1pPr>
            <a:lvl2pPr>
              <a:tabLst>
                <a:tab pos="457200" algn="l"/>
                <a:tab pos="914400" algn="l"/>
                <a:tab pos="1371600" algn="l"/>
                <a:tab pos="1828800" algn="l"/>
                <a:tab pos="2286000" algn="l"/>
                <a:tab pos="2743200" algn="l"/>
                <a:tab pos="3200400" algn="l"/>
                <a:tab pos="3657600" algn="l"/>
                <a:tab pos="4114800" algn="l"/>
                <a:tab pos="4572000" algn="l"/>
              </a:tabLst>
              <a:defRPr>
                <a:solidFill>
                  <a:srgbClr val="000000"/>
                </a:solidFill>
                <a:latin typeface="Arial" panose="020B0604020202020204" pitchFamily="34" charset="0"/>
                <a:cs typeface="Source Han Sans CN" charset="0"/>
              </a:defRPr>
            </a:lvl2pPr>
            <a:lvl3pPr>
              <a:tabLst>
                <a:tab pos="457200" algn="l"/>
                <a:tab pos="914400" algn="l"/>
                <a:tab pos="1371600" algn="l"/>
                <a:tab pos="1828800" algn="l"/>
                <a:tab pos="2286000" algn="l"/>
                <a:tab pos="2743200" algn="l"/>
                <a:tab pos="3200400" algn="l"/>
                <a:tab pos="3657600" algn="l"/>
                <a:tab pos="4114800" algn="l"/>
                <a:tab pos="4572000" algn="l"/>
              </a:tabLst>
              <a:defRPr>
                <a:solidFill>
                  <a:srgbClr val="000000"/>
                </a:solidFill>
                <a:latin typeface="Arial" panose="020B0604020202020204" pitchFamily="34" charset="0"/>
                <a:cs typeface="Source Han Sans CN" charset="0"/>
              </a:defRPr>
            </a:lvl3pPr>
            <a:lvl4pPr>
              <a:tabLst>
                <a:tab pos="457200" algn="l"/>
                <a:tab pos="914400" algn="l"/>
                <a:tab pos="1371600" algn="l"/>
                <a:tab pos="1828800" algn="l"/>
                <a:tab pos="2286000" algn="l"/>
                <a:tab pos="2743200" algn="l"/>
                <a:tab pos="3200400" algn="l"/>
                <a:tab pos="3657600" algn="l"/>
                <a:tab pos="4114800" algn="l"/>
                <a:tab pos="4572000" algn="l"/>
              </a:tabLst>
              <a:defRPr>
                <a:solidFill>
                  <a:srgbClr val="000000"/>
                </a:solidFill>
                <a:latin typeface="Arial" panose="020B0604020202020204" pitchFamily="34" charset="0"/>
                <a:cs typeface="Source Han Sans CN" charset="0"/>
              </a:defRPr>
            </a:lvl4pPr>
            <a:lvl5pPr>
              <a:tabLst>
                <a:tab pos="457200" algn="l"/>
                <a:tab pos="914400" algn="l"/>
                <a:tab pos="1371600" algn="l"/>
                <a:tab pos="1828800" algn="l"/>
                <a:tab pos="2286000" algn="l"/>
                <a:tab pos="2743200" algn="l"/>
                <a:tab pos="3200400" algn="l"/>
                <a:tab pos="3657600" algn="l"/>
                <a:tab pos="4114800" algn="l"/>
                <a:tab pos="4572000" algn="l"/>
              </a:tabLst>
              <a:defRPr>
                <a:solidFill>
                  <a:srgbClr val="000000"/>
                </a:solidFill>
                <a:latin typeface="Arial" panose="020B0604020202020204" pitchFamily="34" charset="0"/>
                <a:cs typeface="Source Han Sans CN" charset="0"/>
              </a:defRPr>
            </a:lvl5pPr>
            <a:lvl6pPr marL="2514600" indent="-228600" defTabSz="457200" fontAlgn="base" hangingPunct="0">
              <a:lnSpc>
                <a:spcPct val="93000"/>
              </a:lnSpc>
              <a:spcBef>
                <a:spcPts val="13"/>
              </a:spcBef>
              <a:spcAft>
                <a:spcPts val="13"/>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Lst>
              <a:defRPr>
                <a:solidFill>
                  <a:srgbClr val="000000"/>
                </a:solidFill>
                <a:latin typeface="Arial" panose="020B0604020202020204" pitchFamily="34" charset="0"/>
                <a:cs typeface="Source Han Sans CN" charset="0"/>
              </a:defRPr>
            </a:lvl6pPr>
            <a:lvl7pPr marL="2971800" indent="-228600" defTabSz="457200" fontAlgn="base" hangingPunct="0">
              <a:lnSpc>
                <a:spcPct val="93000"/>
              </a:lnSpc>
              <a:spcBef>
                <a:spcPts val="13"/>
              </a:spcBef>
              <a:spcAft>
                <a:spcPts val="13"/>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Lst>
              <a:defRPr>
                <a:solidFill>
                  <a:srgbClr val="000000"/>
                </a:solidFill>
                <a:latin typeface="Arial" panose="020B0604020202020204" pitchFamily="34" charset="0"/>
                <a:cs typeface="Source Han Sans CN" charset="0"/>
              </a:defRPr>
            </a:lvl7pPr>
            <a:lvl8pPr marL="3429000" indent="-228600" defTabSz="457200" fontAlgn="base" hangingPunct="0">
              <a:lnSpc>
                <a:spcPct val="93000"/>
              </a:lnSpc>
              <a:spcBef>
                <a:spcPts val="13"/>
              </a:spcBef>
              <a:spcAft>
                <a:spcPts val="13"/>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Lst>
              <a:defRPr>
                <a:solidFill>
                  <a:srgbClr val="000000"/>
                </a:solidFill>
                <a:latin typeface="Arial" panose="020B0604020202020204" pitchFamily="34" charset="0"/>
                <a:cs typeface="Source Han Sans CN" charset="0"/>
              </a:defRPr>
            </a:lvl8pPr>
            <a:lvl9pPr marL="3886200" indent="-228600" defTabSz="457200" fontAlgn="base" hangingPunct="0">
              <a:lnSpc>
                <a:spcPct val="93000"/>
              </a:lnSpc>
              <a:spcBef>
                <a:spcPts val="13"/>
              </a:spcBef>
              <a:spcAft>
                <a:spcPts val="13"/>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Lst>
              <a:defRPr>
                <a:solidFill>
                  <a:srgbClr val="000000"/>
                </a:solidFill>
                <a:latin typeface="Arial" panose="020B0604020202020204" pitchFamily="34" charset="0"/>
                <a:cs typeface="Source Han Sans CN" charset="0"/>
              </a:defRPr>
            </a:lvl9pPr>
          </a:lstStyle>
          <a:p>
            <a:pPr algn="ctr"/>
            <a:r>
              <a:rPr lang="en-US" altLang="en-US" b="1" dirty="0">
                <a:solidFill>
                  <a:srgbClr val="FF8CC6"/>
                </a:solidFill>
                <a:latin typeface="HelveticaNeue-Bold" charset="0"/>
                <a:cs typeface="HelveticaNeue-Bold" charset="0"/>
              </a:rPr>
              <a:t>n</a:t>
            </a:r>
            <a:r>
              <a:rPr lang="en-US" altLang="en-US" b="1" dirty="0">
                <a:solidFill>
                  <a:srgbClr val="FFFFFF"/>
                </a:solidFill>
                <a:latin typeface="HelveticaNeue-Bold" charset="0"/>
                <a:cs typeface="HelveticaNeue-Bold" charset="0"/>
              </a:rPr>
              <a:t>-qubit system: </a:t>
            </a:r>
          </a:p>
          <a:p>
            <a:pPr algn="ctr"/>
            <a:r>
              <a:rPr lang="en-US" altLang="en-US" b="1" dirty="0">
                <a:solidFill>
                  <a:srgbClr val="FFFFFF"/>
                </a:solidFill>
                <a:latin typeface="HelveticaNeue-Bold" charset="0"/>
                <a:cs typeface="HelveticaNeue-Bold" charset="0"/>
              </a:rPr>
              <a:t>length-</a:t>
            </a:r>
            <a:r>
              <a:rPr lang="en-US" altLang="en-US" b="1" dirty="0">
                <a:solidFill>
                  <a:srgbClr val="FF8CC6"/>
                </a:solidFill>
                <a:latin typeface="HelveticaNeue-Bold" charset="0"/>
                <a:cs typeface="HelveticaNeue-Bold" charset="0"/>
              </a:rPr>
              <a:t>2</a:t>
            </a:r>
            <a:r>
              <a:rPr lang="en-US" altLang="en-US" b="1" baseline="33000" dirty="0">
                <a:solidFill>
                  <a:srgbClr val="FF8CC6"/>
                </a:solidFill>
                <a:latin typeface="HelveticaNeue-Bold" charset="0"/>
                <a:cs typeface="HelveticaNeue-Bold" charset="0"/>
              </a:rPr>
              <a:t>n</a:t>
            </a:r>
            <a:r>
              <a:rPr lang="en-US" altLang="en-US" b="1" dirty="0">
                <a:solidFill>
                  <a:srgbClr val="FFFFFF"/>
                </a:solidFill>
                <a:latin typeface="HelveticaNeue-Bold" charset="0"/>
                <a:cs typeface="HelveticaNeue-Bold" charset="0"/>
              </a:rPr>
              <a:t> vector</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5489426-9808-48B0-8F38-221049FBA8E8}"/>
                  </a:ext>
                </a:extLst>
              </p:cNvPr>
              <p:cNvSpPr txBox="1"/>
              <p:nvPr/>
            </p:nvSpPr>
            <p:spPr>
              <a:xfrm>
                <a:off x="4440102" y="5080929"/>
                <a:ext cx="3288463" cy="103996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2400" b="0" i="1" smtClean="0">
                              <a:solidFill>
                                <a:srgbClr val="7030A0"/>
                              </a:solidFill>
                              <a:latin typeface="Cambria Math" panose="02040503050406030204" pitchFamily="18" charset="0"/>
                            </a:rPr>
                          </m:ctrlPr>
                        </m:dPr>
                        <m:e>
                          <m:r>
                            <a:rPr lang="en-US" sz="2400" b="0" i="1" smtClean="0">
                              <a:solidFill>
                                <a:srgbClr val="7030A0"/>
                              </a:solidFill>
                              <a:latin typeface="Cambria Math" panose="02040503050406030204" pitchFamily="18" charset="0"/>
                            </a:rPr>
                            <m:t>+</m:t>
                          </m:r>
                        </m:e>
                      </m:d>
                      <m:r>
                        <a:rPr lang="en-US" sz="2400" b="0" i="1" smtClean="0">
                          <a:solidFill>
                            <a:srgbClr val="7030A0"/>
                          </a:solidFill>
                          <a:latin typeface="Cambria Math" panose="02040503050406030204" pitchFamily="18" charset="0"/>
                        </a:rPr>
                        <m:t>=</m:t>
                      </m:r>
                      <m:f>
                        <m:fPr>
                          <m:ctrlPr>
                            <a:rPr lang="en-US" sz="2400" b="0" i="1" smtClean="0">
                              <a:solidFill>
                                <a:srgbClr val="7030A0"/>
                              </a:solidFill>
                              <a:latin typeface="Cambria Math" panose="02040503050406030204" pitchFamily="18" charset="0"/>
                            </a:rPr>
                          </m:ctrlPr>
                        </m:fPr>
                        <m:num>
                          <m:r>
                            <a:rPr lang="en-US" sz="2400" b="0" i="1" smtClean="0">
                              <a:solidFill>
                                <a:srgbClr val="7030A0"/>
                              </a:solidFill>
                              <a:latin typeface="Cambria Math" panose="02040503050406030204" pitchFamily="18" charset="0"/>
                            </a:rPr>
                            <m:t>1</m:t>
                          </m:r>
                        </m:num>
                        <m:den>
                          <m:rad>
                            <m:radPr>
                              <m:degHide m:val="on"/>
                              <m:ctrlPr>
                                <a:rPr lang="en-US" sz="2400" b="0" i="1" smtClean="0">
                                  <a:solidFill>
                                    <a:srgbClr val="7030A0"/>
                                  </a:solidFill>
                                  <a:latin typeface="Cambria Math" panose="02040503050406030204" pitchFamily="18" charset="0"/>
                                </a:rPr>
                              </m:ctrlPr>
                            </m:radPr>
                            <m:deg/>
                            <m:e>
                              <m:r>
                                <a:rPr lang="en-US" sz="2400" b="0" i="1" smtClean="0">
                                  <a:solidFill>
                                    <a:srgbClr val="7030A0"/>
                                  </a:solidFill>
                                  <a:latin typeface="Cambria Math" panose="02040503050406030204" pitchFamily="18" charset="0"/>
                                </a:rPr>
                                <m:t>2</m:t>
                              </m:r>
                            </m:e>
                          </m:rad>
                        </m:den>
                      </m:f>
                      <m:d>
                        <m:dPr>
                          <m:begChr m:val="|"/>
                          <m:endChr m:val="⟩"/>
                          <m:ctrlPr>
                            <a:rPr lang="en-US" sz="2400" b="0" i="1" smtClean="0">
                              <a:solidFill>
                                <a:srgbClr val="7030A0"/>
                              </a:solidFill>
                              <a:latin typeface="Cambria Math" panose="02040503050406030204" pitchFamily="18" charset="0"/>
                            </a:rPr>
                          </m:ctrlPr>
                        </m:dPr>
                        <m:e>
                          <m:r>
                            <a:rPr lang="en-US" sz="2400" b="0" i="1" smtClean="0">
                              <a:solidFill>
                                <a:srgbClr val="7030A0"/>
                              </a:solidFill>
                              <a:latin typeface="Cambria Math" panose="02040503050406030204" pitchFamily="18" charset="0"/>
                            </a:rPr>
                            <m:t>0</m:t>
                          </m:r>
                        </m:e>
                      </m:d>
                      <m:r>
                        <a:rPr lang="en-US" sz="2400" b="0" i="1" smtClean="0">
                          <a:solidFill>
                            <a:srgbClr val="7030A0"/>
                          </a:solidFill>
                          <a:latin typeface="Cambria Math" panose="02040503050406030204" pitchFamily="18" charset="0"/>
                        </a:rPr>
                        <m:t>+</m:t>
                      </m:r>
                      <m:f>
                        <m:fPr>
                          <m:ctrlPr>
                            <a:rPr lang="en-US" sz="2400" i="1">
                              <a:solidFill>
                                <a:srgbClr val="7030A0"/>
                              </a:solidFill>
                              <a:latin typeface="Cambria Math" panose="02040503050406030204" pitchFamily="18" charset="0"/>
                            </a:rPr>
                          </m:ctrlPr>
                        </m:fPr>
                        <m:num>
                          <m:r>
                            <a:rPr lang="en-US" sz="2400" i="1">
                              <a:solidFill>
                                <a:srgbClr val="7030A0"/>
                              </a:solidFill>
                              <a:latin typeface="Cambria Math" panose="02040503050406030204" pitchFamily="18" charset="0"/>
                            </a:rPr>
                            <m:t>1</m:t>
                          </m:r>
                        </m:num>
                        <m:den>
                          <m:rad>
                            <m:radPr>
                              <m:degHide m:val="on"/>
                              <m:ctrlPr>
                                <a:rPr lang="en-US" sz="2400" i="1">
                                  <a:solidFill>
                                    <a:srgbClr val="7030A0"/>
                                  </a:solidFill>
                                  <a:latin typeface="Cambria Math" panose="02040503050406030204" pitchFamily="18" charset="0"/>
                                </a:rPr>
                              </m:ctrlPr>
                            </m:radPr>
                            <m:deg/>
                            <m:e>
                              <m:r>
                                <a:rPr lang="en-US" sz="2400" i="1">
                                  <a:solidFill>
                                    <a:srgbClr val="7030A0"/>
                                  </a:solidFill>
                                  <a:latin typeface="Cambria Math" panose="02040503050406030204" pitchFamily="18" charset="0"/>
                                </a:rPr>
                                <m:t>2</m:t>
                              </m:r>
                            </m:e>
                          </m:rad>
                        </m:den>
                      </m:f>
                      <m:d>
                        <m:dPr>
                          <m:begChr m:val="|"/>
                          <m:endChr m:val="⟩"/>
                          <m:ctrlPr>
                            <a:rPr lang="en-US" sz="2400" i="1">
                              <a:solidFill>
                                <a:srgbClr val="7030A0"/>
                              </a:solidFill>
                              <a:latin typeface="Cambria Math" panose="02040503050406030204" pitchFamily="18" charset="0"/>
                            </a:rPr>
                          </m:ctrlPr>
                        </m:dPr>
                        <m:e>
                          <m:r>
                            <a:rPr lang="en-US" sz="2400" b="0" i="1" smtClean="0">
                              <a:solidFill>
                                <a:srgbClr val="7030A0"/>
                              </a:solidFill>
                              <a:latin typeface="Cambria Math" panose="02040503050406030204" pitchFamily="18" charset="0"/>
                            </a:rPr>
                            <m:t>1</m:t>
                          </m:r>
                        </m:e>
                      </m:d>
                    </m:oMath>
                  </m:oMathPara>
                </a14:m>
                <a:endParaRPr lang="en-US" sz="2400" b="0" dirty="0">
                  <a:solidFill>
                    <a:srgbClr val="7030A0"/>
                  </a:solidFill>
                </a:endParaRPr>
              </a:p>
              <a:p>
                <a:endParaRPr lang="en-US" dirty="0"/>
              </a:p>
            </p:txBody>
          </p:sp>
        </mc:Choice>
        <mc:Fallback xmlns="">
          <p:sp>
            <p:nvSpPr>
              <p:cNvPr id="6" name="TextBox 5">
                <a:extLst>
                  <a:ext uri="{FF2B5EF4-FFF2-40B4-BE49-F238E27FC236}">
                    <a16:creationId xmlns:a16="http://schemas.microsoft.com/office/drawing/2014/main" id="{65489426-9808-48B0-8F38-221049FBA8E8}"/>
                  </a:ext>
                </a:extLst>
              </p:cNvPr>
              <p:cNvSpPr txBox="1">
                <a:spLocks noRot="1" noChangeAspect="1" noMove="1" noResize="1" noEditPoints="1" noAdjustHandles="1" noChangeArrowheads="1" noChangeShapeType="1" noTextEdit="1"/>
              </p:cNvSpPr>
              <p:nvPr/>
            </p:nvSpPr>
            <p:spPr>
              <a:xfrm>
                <a:off x="4440102" y="5080929"/>
                <a:ext cx="3288463" cy="1039965"/>
              </a:xfrm>
              <a:prstGeom prst="rect">
                <a:avLst/>
              </a:prstGeom>
              <a:blipFill>
                <a:blip r:embed="rId12"/>
                <a:stretch>
                  <a:fillRect/>
                </a:stretch>
              </a:blipFill>
            </p:spPr>
            <p:txBody>
              <a:bodyPr/>
              <a:lstStyle/>
              <a:p>
                <a:r>
                  <a:rPr lang="en-US">
                    <a:noFill/>
                  </a:rPr>
                  <a:t> </a:t>
                </a:r>
              </a:p>
            </p:txBody>
          </p:sp>
        </mc:Fallback>
      </mc:AlternateContent>
      <p:cxnSp>
        <p:nvCxnSpPr>
          <p:cNvPr id="16" name="Straight Arrow Connector 15">
            <a:extLst>
              <a:ext uri="{FF2B5EF4-FFF2-40B4-BE49-F238E27FC236}">
                <a16:creationId xmlns:a16="http://schemas.microsoft.com/office/drawing/2014/main" id="{8B3908DF-B69A-4FFC-B50E-15ADA19A8E76}"/>
              </a:ext>
            </a:extLst>
          </p:cNvPr>
          <p:cNvCxnSpPr>
            <a:cxnSpLocks/>
          </p:cNvCxnSpPr>
          <p:nvPr/>
        </p:nvCxnSpPr>
        <p:spPr>
          <a:xfrm flipH="1">
            <a:off x="7916092" y="5164183"/>
            <a:ext cx="1837508" cy="3150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2D0A5C01-7F08-48CE-AE50-455771B0A981}"/>
              </a:ext>
            </a:extLst>
          </p:cNvPr>
          <p:cNvSpPr txBox="1"/>
          <p:nvPr/>
        </p:nvSpPr>
        <p:spPr>
          <a:xfrm>
            <a:off x="9875520" y="4896263"/>
            <a:ext cx="1543949" cy="369332"/>
          </a:xfrm>
          <a:prstGeom prst="rect">
            <a:avLst/>
          </a:prstGeom>
          <a:noFill/>
        </p:spPr>
        <p:txBody>
          <a:bodyPr wrap="square" rtlCol="0">
            <a:spAutoFit/>
          </a:bodyPr>
          <a:lstStyle/>
          <a:p>
            <a:r>
              <a:rPr lang="en-US" dirty="0">
                <a:solidFill>
                  <a:srgbClr val="FF0000"/>
                </a:solidFill>
              </a:rPr>
              <a:t>Dirac Notation</a:t>
            </a:r>
          </a:p>
        </p:txBody>
      </p:sp>
    </p:spTree>
    <p:custDataLst>
      <p:tags r:id="rId1"/>
    </p:custDataLst>
    <p:extLst>
      <p:ext uri="{BB962C8B-B14F-4D97-AF65-F5344CB8AC3E}">
        <p14:creationId xmlns:p14="http://schemas.microsoft.com/office/powerpoint/2010/main" val="3366075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ppt_x"/>
                                          </p:val>
                                        </p:tav>
                                        <p:tav tm="100000">
                                          <p:val>
                                            <p:strVal val="#ppt_x"/>
                                          </p:val>
                                        </p:tav>
                                      </p:tavLst>
                                    </p:anim>
                                    <p:anim calcmode="lin" valueType="num">
                                      <p:cBhvr additive="base">
                                        <p:cTn id="8"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7B3E28-70D7-4DCB-9330-765B8232DE09}"/>
              </a:ext>
            </a:extLst>
          </p:cNvPr>
          <p:cNvSpPr>
            <a:spLocks noGrp="1"/>
          </p:cNvSpPr>
          <p:nvPr>
            <p:ph type="title"/>
          </p:nvPr>
        </p:nvSpPr>
        <p:spPr/>
        <p:txBody>
          <a:bodyPr>
            <a:noAutofit/>
          </a:bodyPr>
          <a:lstStyle/>
          <a:p>
            <a:pPr marL="12700">
              <a:lnSpc>
                <a:spcPct val="100000"/>
              </a:lnSpc>
              <a:spcBef>
                <a:spcPts val="135"/>
              </a:spcBef>
            </a:pPr>
            <a:r>
              <a:rPr lang="en-US" dirty="0"/>
              <a:t>Quantum Computing</a:t>
            </a:r>
            <a:endParaRPr lang="en-US" dirty="0">
              <a:latin typeface="Calibri"/>
              <a:cs typeface="Calibri"/>
            </a:endParaRPr>
          </a:p>
        </p:txBody>
      </p:sp>
      <p:pic>
        <p:nvPicPr>
          <p:cNvPr id="15" name="Picture 3">
            <a:extLst>
              <a:ext uri="{FF2B5EF4-FFF2-40B4-BE49-F238E27FC236}">
                <a16:creationId xmlns:a16="http://schemas.microsoft.com/office/drawing/2014/main" id="{EEE823B0-28B5-4717-AEAE-639FF8ED54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20987" y="2108694"/>
            <a:ext cx="2598663" cy="397174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 name="Picture 4">
            <a:extLst>
              <a:ext uri="{FF2B5EF4-FFF2-40B4-BE49-F238E27FC236}">
                <a16:creationId xmlns:a16="http://schemas.microsoft.com/office/drawing/2014/main" id="{237E52F5-4220-4EF5-8D4B-7D312F375B9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20293" y="2713199"/>
            <a:ext cx="3631620" cy="240744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37990492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E03FB9-D4A4-4180-A36D-95D860D67CB2}"/>
              </a:ext>
            </a:extLst>
          </p:cNvPr>
          <p:cNvSpPr>
            <a:spLocks noGrp="1"/>
          </p:cNvSpPr>
          <p:nvPr>
            <p:ph type="title"/>
          </p:nvPr>
        </p:nvSpPr>
        <p:spPr/>
        <p:txBody>
          <a:bodyPr/>
          <a:lstStyle/>
          <a:p>
            <a:r>
              <a:rPr lang="en-US" dirty="0"/>
              <a:t>Quantum operations for superposition</a:t>
            </a: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DF3E4CD9-EC76-4EE8-AE3B-AC8EE17FBA2B}"/>
                  </a:ext>
                </a:extLst>
              </p:cNvPr>
              <p:cNvSpPr txBox="1"/>
              <p:nvPr/>
            </p:nvSpPr>
            <p:spPr>
              <a:xfrm>
                <a:off x="6668397" y="2413336"/>
                <a:ext cx="4251137" cy="1200329"/>
              </a:xfrm>
              <a:prstGeom prst="rect">
                <a:avLst/>
              </a:prstGeom>
              <a:noFill/>
            </p:spPr>
            <p:txBody>
              <a:bodyPr wrap="square" lIns="0" tIns="0" rIns="0" bIns="0" rtlCol="0">
                <a:spAutoFit/>
              </a:bodyPr>
              <a:lstStyle/>
              <a:p>
                <a:r>
                  <a:rPr lang="en-US" sz="6000" b="0" dirty="0">
                    <a:solidFill>
                      <a:srgbClr val="7030A0"/>
                    </a:solidFill>
                  </a:rPr>
                  <a:t>H</a:t>
                </a:r>
                <a14:m>
                  <m:oMath xmlns:m="http://schemas.openxmlformats.org/officeDocument/2006/math">
                    <m:d>
                      <m:dPr>
                        <m:begChr m:val="|"/>
                        <m:endChr m:val="⟩"/>
                        <m:ctrlPr>
                          <a:rPr lang="en-US" sz="6000" b="0" i="1" smtClean="0">
                            <a:solidFill>
                              <a:srgbClr val="7030A0"/>
                            </a:solidFill>
                            <a:latin typeface="Cambria Math" panose="02040503050406030204" pitchFamily="18" charset="0"/>
                          </a:rPr>
                        </m:ctrlPr>
                      </m:dPr>
                      <m:e>
                        <m:r>
                          <a:rPr lang="en-US" sz="6000" b="0" i="1" smtClean="0">
                            <a:solidFill>
                              <a:srgbClr val="7030A0"/>
                            </a:solidFill>
                            <a:latin typeface="Cambria Math" panose="02040503050406030204" pitchFamily="18" charset="0"/>
                          </a:rPr>
                          <m:t>+</m:t>
                        </m:r>
                      </m:e>
                    </m:d>
                    <m:r>
                      <a:rPr lang="en-US" sz="6000" b="0" i="1" smtClean="0">
                        <a:solidFill>
                          <a:srgbClr val="7030A0"/>
                        </a:solidFill>
                        <a:latin typeface="Cambria Math" panose="02040503050406030204" pitchFamily="18" charset="0"/>
                      </a:rPr>
                      <m:t>=|0⟩</m:t>
                    </m:r>
                  </m:oMath>
                </a14:m>
                <a:endParaRPr lang="en-US" sz="6000" b="0" dirty="0">
                  <a:solidFill>
                    <a:srgbClr val="7030A0"/>
                  </a:solidFill>
                </a:endParaRPr>
              </a:p>
              <a:p>
                <a:endParaRPr lang="en-US" dirty="0"/>
              </a:p>
            </p:txBody>
          </p:sp>
        </mc:Choice>
        <mc:Fallback xmlns="">
          <p:sp>
            <p:nvSpPr>
              <p:cNvPr id="25" name="TextBox 24">
                <a:extLst>
                  <a:ext uri="{FF2B5EF4-FFF2-40B4-BE49-F238E27FC236}">
                    <a16:creationId xmlns:a16="http://schemas.microsoft.com/office/drawing/2014/main" id="{DF3E4CD9-EC76-4EE8-AE3B-AC8EE17FBA2B}"/>
                  </a:ext>
                </a:extLst>
              </p:cNvPr>
              <p:cNvSpPr txBox="1">
                <a:spLocks noRot="1" noChangeAspect="1" noMove="1" noResize="1" noEditPoints="1" noAdjustHandles="1" noChangeArrowheads="1" noChangeShapeType="1" noTextEdit="1"/>
              </p:cNvSpPr>
              <p:nvPr/>
            </p:nvSpPr>
            <p:spPr>
              <a:xfrm>
                <a:off x="6668397" y="2413336"/>
                <a:ext cx="4251137" cy="1200329"/>
              </a:xfrm>
              <a:prstGeom prst="rect">
                <a:avLst/>
              </a:prstGeom>
              <a:blipFill>
                <a:blip r:embed="rId4"/>
                <a:stretch>
                  <a:fillRect l="-10904" t="-19289" b="-142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CCBC0639-B611-461A-8CD6-FBDB5BAC569F}"/>
                  </a:ext>
                </a:extLst>
              </p:cNvPr>
              <p:cNvSpPr txBox="1"/>
              <p:nvPr/>
            </p:nvSpPr>
            <p:spPr>
              <a:xfrm>
                <a:off x="6668397" y="4021675"/>
                <a:ext cx="4251137" cy="1200329"/>
              </a:xfrm>
              <a:prstGeom prst="rect">
                <a:avLst/>
              </a:prstGeom>
              <a:noFill/>
            </p:spPr>
            <p:txBody>
              <a:bodyPr wrap="square" lIns="0" tIns="0" rIns="0" bIns="0" rtlCol="0">
                <a:spAutoFit/>
              </a:bodyPr>
              <a:lstStyle/>
              <a:p>
                <a:r>
                  <a:rPr lang="en-US" sz="6000" b="0" dirty="0">
                    <a:solidFill>
                      <a:srgbClr val="7030A0"/>
                    </a:solidFill>
                  </a:rPr>
                  <a:t>H</a:t>
                </a:r>
                <a14:m>
                  <m:oMath xmlns:m="http://schemas.openxmlformats.org/officeDocument/2006/math">
                    <m:d>
                      <m:dPr>
                        <m:begChr m:val="|"/>
                        <m:endChr m:val="⟩"/>
                        <m:ctrlPr>
                          <a:rPr lang="en-US" sz="6000" b="0" i="1" smtClean="0">
                            <a:solidFill>
                              <a:srgbClr val="7030A0"/>
                            </a:solidFill>
                            <a:latin typeface="Cambria Math" panose="02040503050406030204" pitchFamily="18" charset="0"/>
                          </a:rPr>
                        </m:ctrlPr>
                      </m:dPr>
                      <m:e>
                        <m:r>
                          <a:rPr lang="en-US" sz="6000" b="0" i="1" smtClean="0">
                            <a:solidFill>
                              <a:srgbClr val="7030A0"/>
                            </a:solidFill>
                            <a:latin typeface="Cambria Math" panose="02040503050406030204" pitchFamily="18" charset="0"/>
                          </a:rPr>
                          <m:t>0</m:t>
                        </m:r>
                      </m:e>
                    </m:d>
                    <m:r>
                      <a:rPr lang="en-US" sz="6000" b="0" i="1" smtClean="0">
                        <a:solidFill>
                          <a:srgbClr val="7030A0"/>
                        </a:solidFill>
                        <a:latin typeface="Cambria Math" panose="02040503050406030204" pitchFamily="18" charset="0"/>
                      </a:rPr>
                      <m:t>=|+⟩</m:t>
                    </m:r>
                  </m:oMath>
                </a14:m>
                <a:endParaRPr lang="en-US" sz="6000" b="0" dirty="0">
                  <a:solidFill>
                    <a:srgbClr val="7030A0"/>
                  </a:solidFill>
                </a:endParaRPr>
              </a:p>
              <a:p>
                <a:endParaRPr lang="en-US" dirty="0"/>
              </a:p>
            </p:txBody>
          </p:sp>
        </mc:Choice>
        <mc:Fallback xmlns="">
          <p:sp>
            <p:nvSpPr>
              <p:cNvPr id="26" name="TextBox 25">
                <a:extLst>
                  <a:ext uri="{FF2B5EF4-FFF2-40B4-BE49-F238E27FC236}">
                    <a16:creationId xmlns:a16="http://schemas.microsoft.com/office/drawing/2014/main" id="{CCBC0639-B611-461A-8CD6-FBDB5BAC569F}"/>
                  </a:ext>
                </a:extLst>
              </p:cNvPr>
              <p:cNvSpPr txBox="1">
                <a:spLocks noRot="1" noChangeAspect="1" noMove="1" noResize="1" noEditPoints="1" noAdjustHandles="1" noChangeArrowheads="1" noChangeShapeType="1" noTextEdit="1"/>
              </p:cNvSpPr>
              <p:nvPr/>
            </p:nvSpPr>
            <p:spPr>
              <a:xfrm>
                <a:off x="6668397" y="4021675"/>
                <a:ext cx="4251137" cy="1200329"/>
              </a:xfrm>
              <a:prstGeom prst="rect">
                <a:avLst/>
              </a:prstGeom>
              <a:blipFill>
                <a:blip r:embed="rId5"/>
                <a:stretch>
                  <a:fillRect l="-10904" t="-19289" b="-14213"/>
                </a:stretch>
              </a:blipFill>
            </p:spPr>
            <p:txBody>
              <a:bodyPr/>
              <a:lstStyle/>
              <a:p>
                <a:r>
                  <a:rPr lang="en-US">
                    <a:noFill/>
                  </a:rPr>
                  <a:t> </a:t>
                </a:r>
              </a:p>
            </p:txBody>
          </p:sp>
        </mc:Fallback>
      </mc:AlternateContent>
      <p:sp>
        <p:nvSpPr>
          <p:cNvPr id="27" name="Text Box 5">
            <a:extLst>
              <a:ext uri="{FF2B5EF4-FFF2-40B4-BE49-F238E27FC236}">
                <a16:creationId xmlns:a16="http://schemas.microsoft.com/office/drawing/2014/main" id="{BAF2518E-1CC2-4976-B5B2-0330982EFA03}"/>
              </a:ext>
            </a:extLst>
          </p:cNvPr>
          <p:cNvSpPr txBox="1">
            <a:spLocks noChangeArrowheads="1"/>
          </p:cNvSpPr>
          <p:nvPr/>
        </p:nvSpPr>
        <p:spPr bwMode="auto">
          <a:xfrm>
            <a:off x="1097280" y="2842140"/>
            <a:ext cx="4484934" cy="7715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84116" rIns="90000" bIns="45000"/>
          <a:lstStyle>
            <a:lvl1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solidFill>
                  <a:srgbClr val="000000"/>
                </a:solidFill>
                <a:latin typeface="Arial" panose="020B0604020202020204" pitchFamily="34" charset="0"/>
                <a:cs typeface="Source Han Sans CN" charset="0"/>
              </a:defRPr>
            </a:lvl1pPr>
            <a:lvl2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solidFill>
                  <a:srgbClr val="000000"/>
                </a:solidFill>
                <a:latin typeface="Arial" panose="020B0604020202020204" pitchFamily="34" charset="0"/>
                <a:cs typeface="Source Han Sans CN" charset="0"/>
              </a:defRPr>
            </a:lvl2pPr>
            <a:lvl3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solidFill>
                  <a:srgbClr val="000000"/>
                </a:solidFill>
                <a:latin typeface="Arial" panose="020B0604020202020204" pitchFamily="34" charset="0"/>
                <a:cs typeface="Source Han Sans CN" charset="0"/>
              </a:defRPr>
            </a:lvl3pPr>
            <a:lvl4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solidFill>
                  <a:srgbClr val="000000"/>
                </a:solidFill>
                <a:latin typeface="Arial" panose="020B0604020202020204" pitchFamily="34" charset="0"/>
                <a:cs typeface="Source Han Sans CN" charset="0"/>
              </a:defRPr>
            </a:lvl4pPr>
            <a:lvl5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solidFill>
                  <a:srgbClr val="000000"/>
                </a:solidFill>
                <a:latin typeface="Arial" panose="020B0604020202020204" pitchFamily="34" charset="0"/>
                <a:cs typeface="Source Han Sans CN" charset="0"/>
              </a:defRPr>
            </a:lvl5pPr>
            <a:lvl6pPr marL="2514600" indent="-228600" defTabSz="457200" fontAlgn="base" hangingPunct="0">
              <a:lnSpc>
                <a:spcPct val="93000"/>
              </a:lnSpc>
              <a:spcBef>
                <a:spcPts val="13"/>
              </a:spcBef>
              <a:spcAft>
                <a:spcPts val="13"/>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solidFill>
                  <a:srgbClr val="000000"/>
                </a:solidFill>
                <a:latin typeface="Arial" panose="020B0604020202020204" pitchFamily="34" charset="0"/>
                <a:cs typeface="Source Han Sans CN" charset="0"/>
              </a:defRPr>
            </a:lvl6pPr>
            <a:lvl7pPr marL="2971800" indent="-228600" defTabSz="457200" fontAlgn="base" hangingPunct="0">
              <a:lnSpc>
                <a:spcPct val="93000"/>
              </a:lnSpc>
              <a:spcBef>
                <a:spcPts val="13"/>
              </a:spcBef>
              <a:spcAft>
                <a:spcPts val="13"/>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solidFill>
                  <a:srgbClr val="000000"/>
                </a:solidFill>
                <a:latin typeface="Arial" panose="020B0604020202020204" pitchFamily="34" charset="0"/>
                <a:cs typeface="Source Han Sans CN" charset="0"/>
              </a:defRPr>
            </a:lvl7pPr>
            <a:lvl8pPr marL="3429000" indent="-228600" defTabSz="457200" fontAlgn="base" hangingPunct="0">
              <a:lnSpc>
                <a:spcPct val="93000"/>
              </a:lnSpc>
              <a:spcBef>
                <a:spcPts val="13"/>
              </a:spcBef>
              <a:spcAft>
                <a:spcPts val="13"/>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solidFill>
                  <a:srgbClr val="000000"/>
                </a:solidFill>
                <a:latin typeface="Arial" panose="020B0604020202020204" pitchFamily="34" charset="0"/>
                <a:cs typeface="Source Han Sans CN" charset="0"/>
              </a:defRPr>
            </a:lvl8pPr>
            <a:lvl9pPr marL="3886200" indent="-228600" defTabSz="457200" fontAlgn="base" hangingPunct="0">
              <a:lnSpc>
                <a:spcPct val="93000"/>
              </a:lnSpc>
              <a:spcBef>
                <a:spcPts val="13"/>
              </a:spcBef>
              <a:spcAft>
                <a:spcPts val="13"/>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solidFill>
                  <a:srgbClr val="000000"/>
                </a:solidFill>
                <a:latin typeface="Arial" panose="020B0604020202020204" pitchFamily="34" charset="0"/>
                <a:cs typeface="Source Han Sans CN" charset="0"/>
              </a:defRPr>
            </a:lvl9pPr>
          </a:lstStyle>
          <a:p>
            <a:pPr>
              <a:spcBef>
                <a:spcPts val="1213"/>
              </a:spcBef>
            </a:pPr>
            <a:r>
              <a:rPr lang="en-US" altLang="en-US" sz="2400" dirty="0">
                <a:latin typeface="Calibri (Body)"/>
                <a:cs typeface="HelveticaNeue" charset="0"/>
              </a:rPr>
              <a:t>This is the</a:t>
            </a:r>
            <a:r>
              <a:rPr lang="en-US" altLang="en-US" sz="2400" i="1" dirty="0">
                <a:latin typeface="Calibri (Body)"/>
                <a:cs typeface="HelveticaNeue" charset="0"/>
              </a:rPr>
              <a:t> </a:t>
            </a:r>
            <a:r>
              <a:rPr lang="en-US" altLang="en-US" sz="2400" b="1" i="1" dirty="0">
                <a:latin typeface="Calibri (Body)"/>
                <a:cs typeface="HelveticaNeue" charset="0"/>
              </a:rPr>
              <a:t>Hadamard</a:t>
            </a:r>
            <a:r>
              <a:rPr lang="en-US" altLang="en-US" sz="2400" i="1" dirty="0">
                <a:latin typeface="Calibri (Body)"/>
                <a:cs typeface="HelveticaNeue" charset="0"/>
              </a:rPr>
              <a:t> </a:t>
            </a:r>
            <a:r>
              <a:rPr lang="en-US" altLang="en-US" sz="2400" dirty="0">
                <a:latin typeface="Calibri (Body)"/>
                <a:cs typeface="HelveticaNeue" charset="0"/>
              </a:rPr>
              <a:t>operator</a:t>
            </a:r>
          </a:p>
        </p:txBody>
      </p:sp>
      <p:sp>
        <p:nvSpPr>
          <p:cNvPr id="28" name="Text Box 14">
            <a:extLst>
              <a:ext uri="{FF2B5EF4-FFF2-40B4-BE49-F238E27FC236}">
                <a16:creationId xmlns:a16="http://schemas.microsoft.com/office/drawing/2014/main" id="{CE534ED2-E621-476B-A066-3971E4774C27}"/>
              </a:ext>
            </a:extLst>
          </p:cNvPr>
          <p:cNvSpPr txBox="1">
            <a:spLocks noChangeArrowheads="1"/>
          </p:cNvSpPr>
          <p:nvPr/>
        </p:nvSpPr>
        <p:spPr bwMode="auto">
          <a:xfrm>
            <a:off x="905490" y="4552079"/>
            <a:ext cx="4868513" cy="13398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84116" rIns="90000" bIns="45000"/>
          <a:lstStyle>
            <a:lvl1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Lst>
              <a:defRPr>
                <a:solidFill>
                  <a:srgbClr val="000000"/>
                </a:solidFill>
                <a:latin typeface="Arial" panose="020B0604020202020204" pitchFamily="34" charset="0"/>
                <a:cs typeface="Source Han Sans CN" charset="0"/>
              </a:defRPr>
            </a:lvl1pPr>
            <a:lvl2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Lst>
              <a:defRPr>
                <a:solidFill>
                  <a:srgbClr val="000000"/>
                </a:solidFill>
                <a:latin typeface="Arial" panose="020B0604020202020204" pitchFamily="34" charset="0"/>
                <a:cs typeface="Source Han Sans CN" charset="0"/>
              </a:defRPr>
            </a:lvl2pPr>
            <a:lvl3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Lst>
              <a:defRPr>
                <a:solidFill>
                  <a:srgbClr val="000000"/>
                </a:solidFill>
                <a:latin typeface="Arial" panose="020B0604020202020204" pitchFamily="34" charset="0"/>
                <a:cs typeface="Source Han Sans CN" charset="0"/>
              </a:defRPr>
            </a:lvl3pPr>
            <a:lvl4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Lst>
              <a:defRPr>
                <a:solidFill>
                  <a:srgbClr val="000000"/>
                </a:solidFill>
                <a:latin typeface="Arial" panose="020B0604020202020204" pitchFamily="34" charset="0"/>
                <a:cs typeface="Source Han Sans CN" charset="0"/>
              </a:defRPr>
            </a:lvl4pPr>
            <a:lvl5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Lst>
              <a:defRPr>
                <a:solidFill>
                  <a:srgbClr val="000000"/>
                </a:solidFill>
                <a:latin typeface="Arial" panose="020B0604020202020204" pitchFamily="34" charset="0"/>
                <a:cs typeface="Source Han Sans CN" charset="0"/>
              </a:defRPr>
            </a:lvl5pPr>
            <a:lvl6pPr marL="2514600" indent="-228600" defTabSz="457200" fontAlgn="base" hangingPunct="0">
              <a:lnSpc>
                <a:spcPct val="93000"/>
              </a:lnSpc>
              <a:spcBef>
                <a:spcPts val="13"/>
              </a:spcBef>
              <a:spcAft>
                <a:spcPts val="13"/>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Lst>
              <a:defRPr>
                <a:solidFill>
                  <a:srgbClr val="000000"/>
                </a:solidFill>
                <a:latin typeface="Arial" panose="020B0604020202020204" pitchFamily="34" charset="0"/>
                <a:cs typeface="Source Han Sans CN" charset="0"/>
              </a:defRPr>
            </a:lvl6pPr>
            <a:lvl7pPr marL="2971800" indent="-228600" defTabSz="457200" fontAlgn="base" hangingPunct="0">
              <a:lnSpc>
                <a:spcPct val="93000"/>
              </a:lnSpc>
              <a:spcBef>
                <a:spcPts val="13"/>
              </a:spcBef>
              <a:spcAft>
                <a:spcPts val="13"/>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Lst>
              <a:defRPr>
                <a:solidFill>
                  <a:srgbClr val="000000"/>
                </a:solidFill>
                <a:latin typeface="Arial" panose="020B0604020202020204" pitchFamily="34" charset="0"/>
                <a:cs typeface="Source Han Sans CN" charset="0"/>
              </a:defRPr>
            </a:lvl7pPr>
            <a:lvl8pPr marL="3429000" indent="-228600" defTabSz="457200" fontAlgn="base" hangingPunct="0">
              <a:lnSpc>
                <a:spcPct val="93000"/>
              </a:lnSpc>
              <a:spcBef>
                <a:spcPts val="13"/>
              </a:spcBef>
              <a:spcAft>
                <a:spcPts val="13"/>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Lst>
              <a:defRPr>
                <a:solidFill>
                  <a:srgbClr val="000000"/>
                </a:solidFill>
                <a:latin typeface="Arial" panose="020B0604020202020204" pitchFamily="34" charset="0"/>
                <a:cs typeface="Source Han Sans CN" charset="0"/>
              </a:defRPr>
            </a:lvl8pPr>
            <a:lvl9pPr marL="3886200" indent="-228600" defTabSz="457200" fontAlgn="base" hangingPunct="0">
              <a:lnSpc>
                <a:spcPct val="93000"/>
              </a:lnSpc>
              <a:spcBef>
                <a:spcPts val="13"/>
              </a:spcBef>
              <a:spcAft>
                <a:spcPts val="13"/>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Lst>
              <a:defRPr>
                <a:solidFill>
                  <a:srgbClr val="000000"/>
                </a:solidFill>
                <a:latin typeface="Arial" panose="020B0604020202020204" pitchFamily="34" charset="0"/>
                <a:cs typeface="Source Han Sans CN" charset="0"/>
              </a:defRPr>
            </a:lvl9pPr>
          </a:lstStyle>
          <a:p>
            <a:pPr>
              <a:spcBef>
                <a:spcPts val="1213"/>
              </a:spcBef>
            </a:pPr>
            <a:r>
              <a:rPr lang="en-US" altLang="en-US" sz="2400" dirty="0">
                <a:latin typeface="Calibri (Body)"/>
                <a:cs typeface="HelveticaNeue" charset="0"/>
              </a:rPr>
              <a:t>It creates, and dispels, superpositions</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19AC3EA3-E875-56F3-09E3-D469F09830AB}"/>
                  </a:ext>
                </a:extLst>
              </p:cNvPr>
              <p:cNvSpPr txBox="1"/>
              <p:nvPr/>
            </p:nvSpPr>
            <p:spPr>
              <a:xfrm>
                <a:off x="3713961" y="1852951"/>
                <a:ext cx="3288463" cy="103996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2400" b="0" i="1" smtClean="0">
                              <a:solidFill>
                                <a:srgbClr val="7030A0"/>
                              </a:solidFill>
                              <a:latin typeface="Cambria Math" panose="02040503050406030204" pitchFamily="18" charset="0"/>
                            </a:rPr>
                          </m:ctrlPr>
                        </m:dPr>
                        <m:e>
                          <m:r>
                            <a:rPr lang="en-US" sz="2400" b="0" i="1" smtClean="0">
                              <a:solidFill>
                                <a:srgbClr val="7030A0"/>
                              </a:solidFill>
                              <a:latin typeface="Cambria Math" panose="02040503050406030204" pitchFamily="18" charset="0"/>
                            </a:rPr>
                            <m:t>+</m:t>
                          </m:r>
                        </m:e>
                      </m:d>
                      <m:r>
                        <a:rPr lang="en-US" sz="2400" b="0" i="1" smtClean="0">
                          <a:solidFill>
                            <a:srgbClr val="7030A0"/>
                          </a:solidFill>
                          <a:latin typeface="Cambria Math" panose="02040503050406030204" pitchFamily="18" charset="0"/>
                        </a:rPr>
                        <m:t>=</m:t>
                      </m:r>
                      <m:f>
                        <m:fPr>
                          <m:ctrlPr>
                            <a:rPr lang="en-US" sz="2400" b="0" i="1" smtClean="0">
                              <a:solidFill>
                                <a:srgbClr val="7030A0"/>
                              </a:solidFill>
                              <a:latin typeface="Cambria Math" panose="02040503050406030204" pitchFamily="18" charset="0"/>
                            </a:rPr>
                          </m:ctrlPr>
                        </m:fPr>
                        <m:num>
                          <m:r>
                            <a:rPr lang="en-US" sz="2400" b="0" i="1" smtClean="0">
                              <a:solidFill>
                                <a:srgbClr val="7030A0"/>
                              </a:solidFill>
                              <a:latin typeface="Cambria Math" panose="02040503050406030204" pitchFamily="18" charset="0"/>
                            </a:rPr>
                            <m:t>1</m:t>
                          </m:r>
                        </m:num>
                        <m:den>
                          <m:rad>
                            <m:radPr>
                              <m:degHide m:val="on"/>
                              <m:ctrlPr>
                                <a:rPr lang="en-US" sz="2400" b="0" i="1" smtClean="0">
                                  <a:solidFill>
                                    <a:srgbClr val="7030A0"/>
                                  </a:solidFill>
                                  <a:latin typeface="Cambria Math" panose="02040503050406030204" pitchFamily="18" charset="0"/>
                                </a:rPr>
                              </m:ctrlPr>
                            </m:radPr>
                            <m:deg/>
                            <m:e>
                              <m:r>
                                <a:rPr lang="en-US" sz="2400" b="0" i="1" smtClean="0">
                                  <a:solidFill>
                                    <a:srgbClr val="7030A0"/>
                                  </a:solidFill>
                                  <a:latin typeface="Cambria Math" panose="02040503050406030204" pitchFamily="18" charset="0"/>
                                </a:rPr>
                                <m:t>2</m:t>
                              </m:r>
                            </m:e>
                          </m:rad>
                        </m:den>
                      </m:f>
                      <m:d>
                        <m:dPr>
                          <m:begChr m:val="|"/>
                          <m:endChr m:val="⟩"/>
                          <m:ctrlPr>
                            <a:rPr lang="en-US" sz="2400" b="0" i="1" smtClean="0">
                              <a:solidFill>
                                <a:srgbClr val="7030A0"/>
                              </a:solidFill>
                              <a:latin typeface="Cambria Math" panose="02040503050406030204" pitchFamily="18" charset="0"/>
                            </a:rPr>
                          </m:ctrlPr>
                        </m:dPr>
                        <m:e>
                          <m:r>
                            <a:rPr lang="en-US" sz="2400" b="0" i="1" smtClean="0">
                              <a:solidFill>
                                <a:srgbClr val="7030A0"/>
                              </a:solidFill>
                              <a:latin typeface="Cambria Math" panose="02040503050406030204" pitchFamily="18" charset="0"/>
                            </a:rPr>
                            <m:t>0</m:t>
                          </m:r>
                        </m:e>
                      </m:d>
                      <m:r>
                        <a:rPr lang="en-US" sz="2400" b="0" i="1" smtClean="0">
                          <a:solidFill>
                            <a:srgbClr val="7030A0"/>
                          </a:solidFill>
                          <a:latin typeface="Cambria Math" panose="02040503050406030204" pitchFamily="18" charset="0"/>
                        </a:rPr>
                        <m:t>+</m:t>
                      </m:r>
                      <m:f>
                        <m:fPr>
                          <m:ctrlPr>
                            <a:rPr lang="en-US" sz="2400" i="1">
                              <a:solidFill>
                                <a:srgbClr val="7030A0"/>
                              </a:solidFill>
                              <a:latin typeface="Cambria Math" panose="02040503050406030204" pitchFamily="18" charset="0"/>
                            </a:rPr>
                          </m:ctrlPr>
                        </m:fPr>
                        <m:num>
                          <m:r>
                            <a:rPr lang="en-US" sz="2400" i="1">
                              <a:solidFill>
                                <a:srgbClr val="7030A0"/>
                              </a:solidFill>
                              <a:latin typeface="Cambria Math" panose="02040503050406030204" pitchFamily="18" charset="0"/>
                            </a:rPr>
                            <m:t>1</m:t>
                          </m:r>
                        </m:num>
                        <m:den>
                          <m:rad>
                            <m:radPr>
                              <m:degHide m:val="on"/>
                              <m:ctrlPr>
                                <a:rPr lang="en-US" sz="2400" i="1">
                                  <a:solidFill>
                                    <a:srgbClr val="7030A0"/>
                                  </a:solidFill>
                                  <a:latin typeface="Cambria Math" panose="02040503050406030204" pitchFamily="18" charset="0"/>
                                </a:rPr>
                              </m:ctrlPr>
                            </m:radPr>
                            <m:deg/>
                            <m:e>
                              <m:r>
                                <a:rPr lang="en-US" sz="2400" i="1">
                                  <a:solidFill>
                                    <a:srgbClr val="7030A0"/>
                                  </a:solidFill>
                                  <a:latin typeface="Cambria Math" panose="02040503050406030204" pitchFamily="18" charset="0"/>
                                </a:rPr>
                                <m:t>2</m:t>
                              </m:r>
                            </m:e>
                          </m:rad>
                        </m:den>
                      </m:f>
                      <m:d>
                        <m:dPr>
                          <m:begChr m:val="|"/>
                          <m:endChr m:val="⟩"/>
                          <m:ctrlPr>
                            <a:rPr lang="en-US" sz="2400" i="1">
                              <a:solidFill>
                                <a:srgbClr val="7030A0"/>
                              </a:solidFill>
                              <a:latin typeface="Cambria Math" panose="02040503050406030204" pitchFamily="18" charset="0"/>
                            </a:rPr>
                          </m:ctrlPr>
                        </m:dPr>
                        <m:e>
                          <m:r>
                            <a:rPr lang="en-US" sz="2400" b="0" i="1" smtClean="0">
                              <a:solidFill>
                                <a:srgbClr val="7030A0"/>
                              </a:solidFill>
                              <a:latin typeface="Cambria Math" panose="02040503050406030204" pitchFamily="18" charset="0"/>
                            </a:rPr>
                            <m:t>1</m:t>
                          </m:r>
                        </m:e>
                      </m:d>
                    </m:oMath>
                  </m:oMathPara>
                </a14:m>
                <a:endParaRPr lang="en-US" sz="2400" b="0" dirty="0">
                  <a:solidFill>
                    <a:srgbClr val="7030A0"/>
                  </a:solidFill>
                </a:endParaRPr>
              </a:p>
              <a:p>
                <a:endParaRPr lang="en-US" dirty="0"/>
              </a:p>
            </p:txBody>
          </p:sp>
        </mc:Choice>
        <mc:Fallback xmlns="">
          <p:sp>
            <p:nvSpPr>
              <p:cNvPr id="3" name="TextBox 2">
                <a:extLst>
                  <a:ext uri="{FF2B5EF4-FFF2-40B4-BE49-F238E27FC236}">
                    <a16:creationId xmlns:a16="http://schemas.microsoft.com/office/drawing/2014/main" id="{19AC3EA3-E875-56F3-09E3-D469F09830AB}"/>
                  </a:ext>
                </a:extLst>
              </p:cNvPr>
              <p:cNvSpPr txBox="1">
                <a:spLocks noRot="1" noChangeAspect="1" noMove="1" noResize="1" noEditPoints="1" noAdjustHandles="1" noChangeArrowheads="1" noChangeShapeType="1" noTextEdit="1"/>
              </p:cNvSpPr>
              <p:nvPr/>
            </p:nvSpPr>
            <p:spPr>
              <a:xfrm>
                <a:off x="3713961" y="1852951"/>
                <a:ext cx="3288463" cy="1039965"/>
              </a:xfrm>
              <a:prstGeom prst="rect">
                <a:avLst/>
              </a:prstGeom>
              <a:blipFill>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1618251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E03FB9-D4A4-4180-A36D-95D860D67CB2}"/>
              </a:ext>
            </a:extLst>
          </p:cNvPr>
          <p:cNvSpPr>
            <a:spLocks noGrp="1"/>
          </p:cNvSpPr>
          <p:nvPr>
            <p:ph type="title"/>
          </p:nvPr>
        </p:nvSpPr>
        <p:spPr/>
        <p:txBody>
          <a:bodyPr/>
          <a:lstStyle/>
          <a:p>
            <a:r>
              <a:rPr lang="en-US" dirty="0"/>
              <a:t>Quantum Component General Structures</a:t>
            </a:r>
          </a:p>
        </p:txBody>
      </p:sp>
      <p:sp>
        <p:nvSpPr>
          <p:cNvPr id="5" name="Rectangle: Rounded Corners 4">
            <a:extLst>
              <a:ext uri="{FF2B5EF4-FFF2-40B4-BE49-F238E27FC236}">
                <a16:creationId xmlns:a16="http://schemas.microsoft.com/office/drawing/2014/main" id="{298F1130-67CB-443B-B30C-BF1350F43B62}"/>
              </a:ext>
            </a:extLst>
          </p:cNvPr>
          <p:cNvSpPr/>
          <p:nvPr/>
        </p:nvSpPr>
        <p:spPr>
          <a:xfrm>
            <a:off x="1438184" y="2554180"/>
            <a:ext cx="1828800" cy="2749859"/>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t>State Preparation</a:t>
            </a:r>
          </a:p>
        </p:txBody>
      </p:sp>
      <p:sp>
        <p:nvSpPr>
          <p:cNvPr id="6" name="Rectangle: Rounded Corners 5">
            <a:extLst>
              <a:ext uri="{FF2B5EF4-FFF2-40B4-BE49-F238E27FC236}">
                <a16:creationId xmlns:a16="http://schemas.microsoft.com/office/drawing/2014/main" id="{BF84892D-D338-4962-91F8-ED18356AF443}"/>
              </a:ext>
            </a:extLst>
          </p:cNvPr>
          <p:cNvSpPr/>
          <p:nvPr/>
        </p:nvSpPr>
        <p:spPr>
          <a:xfrm>
            <a:off x="4742157" y="2554180"/>
            <a:ext cx="1828800" cy="2749859"/>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t>Quantum Oracles</a:t>
            </a:r>
          </a:p>
        </p:txBody>
      </p:sp>
      <p:sp>
        <p:nvSpPr>
          <p:cNvPr id="7" name="Rectangle: Rounded Corners 6">
            <a:extLst>
              <a:ext uri="{FF2B5EF4-FFF2-40B4-BE49-F238E27FC236}">
                <a16:creationId xmlns:a16="http://schemas.microsoft.com/office/drawing/2014/main" id="{C2479C05-C2A0-4A7E-A29C-D668F4DFA3A3}"/>
              </a:ext>
            </a:extLst>
          </p:cNvPr>
          <p:cNvSpPr/>
          <p:nvPr/>
        </p:nvSpPr>
        <p:spPr>
          <a:xfrm>
            <a:off x="8046130" y="2554179"/>
            <a:ext cx="1828800" cy="2749859"/>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t>Post Processing</a:t>
            </a:r>
          </a:p>
        </p:txBody>
      </p:sp>
      <p:cxnSp>
        <p:nvCxnSpPr>
          <p:cNvPr id="9" name="Straight Arrow Connector 8">
            <a:extLst>
              <a:ext uri="{FF2B5EF4-FFF2-40B4-BE49-F238E27FC236}">
                <a16:creationId xmlns:a16="http://schemas.microsoft.com/office/drawing/2014/main" id="{F3BD96DA-FF71-4F62-ACD1-705E1BCFAEA0}"/>
              </a:ext>
            </a:extLst>
          </p:cNvPr>
          <p:cNvCxnSpPr>
            <a:stCxn id="5" idx="3"/>
            <a:endCxn id="6" idx="1"/>
          </p:cNvCxnSpPr>
          <p:nvPr/>
        </p:nvCxnSpPr>
        <p:spPr>
          <a:xfrm>
            <a:off x="3266984" y="3929110"/>
            <a:ext cx="1475173"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0" name="Straight Arrow Connector 9">
            <a:extLst>
              <a:ext uri="{FF2B5EF4-FFF2-40B4-BE49-F238E27FC236}">
                <a16:creationId xmlns:a16="http://schemas.microsoft.com/office/drawing/2014/main" id="{189DCC30-06FC-4D0C-BB93-E8C174F3D9D2}"/>
              </a:ext>
            </a:extLst>
          </p:cNvPr>
          <p:cNvCxnSpPr/>
          <p:nvPr/>
        </p:nvCxnSpPr>
        <p:spPr>
          <a:xfrm>
            <a:off x="6570957" y="3929108"/>
            <a:ext cx="1475173"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custDataLst>
      <p:tags r:id="rId1"/>
    </p:custDataLst>
    <p:extLst>
      <p:ext uri="{BB962C8B-B14F-4D97-AF65-F5344CB8AC3E}">
        <p14:creationId xmlns:p14="http://schemas.microsoft.com/office/powerpoint/2010/main" val="3182390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E03FB9-D4A4-4180-A36D-95D860D67CB2}"/>
              </a:ext>
            </a:extLst>
          </p:cNvPr>
          <p:cNvSpPr>
            <a:spLocks noGrp="1"/>
          </p:cNvSpPr>
          <p:nvPr>
            <p:ph type="title"/>
          </p:nvPr>
        </p:nvSpPr>
        <p:spPr/>
        <p:txBody>
          <a:bodyPr/>
          <a:lstStyle/>
          <a:p>
            <a:r>
              <a:rPr lang="en-US" dirty="0"/>
              <a:t>A Quantum Algorithm – Shor’s</a:t>
            </a:r>
          </a:p>
        </p:txBody>
      </p:sp>
      <p:pic>
        <p:nvPicPr>
          <p:cNvPr id="7" name="Picture 2">
            <a:extLst>
              <a:ext uri="{FF2B5EF4-FFF2-40B4-BE49-F238E27FC236}">
                <a16:creationId xmlns:a16="http://schemas.microsoft.com/office/drawing/2014/main" id="{808584B7-9B30-4E3F-94DE-2628246B61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29927" y="1993901"/>
            <a:ext cx="5732145" cy="359554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8" name="Text Box 5">
            <a:extLst>
              <a:ext uri="{FF2B5EF4-FFF2-40B4-BE49-F238E27FC236}">
                <a16:creationId xmlns:a16="http://schemas.microsoft.com/office/drawing/2014/main" id="{B203961F-F1E7-41E6-9217-AF62447FECE9}"/>
              </a:ext>
            </a:extLst>
          </p:cNvPr>
          <p:cNvSpPr txBox="1">
            <a:spLocks noChangeArrowheads="1"/>
          </p:cNvSpPr>
          <p:nvPr/>
        </p:nvSpPr>
        <p:spPr bwMode="auto">
          <a:xfrm>
            <a:off x="823278" y="2937584"/>
            <a:ext cx="2406649" cy="1181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87672" rIns="90000" bIns="45000"/>
          <a:lstStyle>
            <a:lvl1pPr>
              <a:tabLst>
                <a:tab pos="457200" algn="l"/>
                <a:tab pos="914400" algn="l"/>
                <a:tab pos="1371600" algn="l"/>
                <a:tab pos="1828800" algn="l"/>
                <a:tab pos="2286000" algn="l"/>
                <a:tab pos="2743200" algn="l"/>
                <a:tab pos="3200400" algn="l"/>
                <a:tab pos="3657600" algn="l"/>
                <a:tab pos="4114800" algn="l"/>
              </a:tabLst>
              <a:defRPr>
                <a:solidFill>
                  <a:srgbClr val="000000"/>
                </a:solidFill>
                <a:latin typeface="Arial" panose="020B0604020202020204" pitchFamily="34" charset="0"/>
                <a:cs typeface="Source Han Sans CN" charset="0"/>
              </a:defRPr>
            </a:lvl1pPr>
            <a:lvl2pPr>
              <a:tabLst>
                <a:tab pos="457200" algn="l"/>
                <a:tab pos="914400" algn="l"/>
                <a:tab pos="1371600" algn="l"/>
                <a:tab pos="1828800" algn="l"/>
                <a:tab pos="2286000" algn="l"/>
                <a:tab pos="2743200" algn="l"/>
                <a:tab pos="3200400" algn="l"/>
                <a:tab pos="3657600" algn="l"/>
                <a:tab pos="4114800" algn="l"/>
              </a:tabLst>
              <a:defRPr>
                <a:solidFill>
                  <a:srgbClr val="000000"/>
                </a:solidFill>
                <a:latin typeface="Arial" panose="020B0604020202020204" pitchFamily="34" charset="0"/>
                <a:cs typeface="Source Han Sans CN" charset="0"/>
              </a:defRPr>
            </a:lvl2pPr>
            <a:lvl3pPr>
              <a:tabLst>
                <a:tab pos="457200" algn="l"/>
                <a:tab pos="914400" algn="l"/>
                <a:tab pos="1371600" algn="l"/>
                <a:tab pos="1828800" algn="l"/>
                <a:tab pos="2286000" algn="l"/>
                <a:tab pos="2743200" algn="l"/>
                <a:tab pos="3200400" algn="l"/>
                <a:tab pos="3657600" algn="l"/>
                <a:tab pos="4114800" algn="l"/>
              </a:tabLst>
              <a:defRPr>
                <a:solidFill>
                  <a:srgbClr val="000000"/>
                </a:solidFill>
                <a:latin typeface="Arial" panose="020B0604020202020204" pitchFamily="34" charset="0"/>
                <a:cs typeface="Source Han Sans CN" charset="0"/>
              </a:defRPr>
            </a:lvl3pPr>
            <a:lvl4pPr>
              <a:tabLst>
                <a:tab pos="457200" algn="l"/>
                <a:tab pos="914400" algn="l"/>
                <a:tab pos="1371600" algn="l"/>
                <a:tab pos="1828800" algn="l"/>
                <a:tab pos="2286000" algn="l"/>
                <a:tab pos="2743200" algn="l"/>
                <a:tab pos="3200400" algn="l"/>
                <a:tab pos="3657600" algn="l"/>
                <a:tab pos="4114800" algn="l"/>
              </a:tabLst>
              <a:defRPr>
                <a:solidFill>
                  <a:srgbClr val="000000"/>
                </a:solidFill>
                <a:latin typeface="Arial" panose="020B0604020202020204" pitchFamily="34" charset="0"/>
                <a:cs typeface="Source Han Sans CN" charset="0"/>
              </a:defRPr>
            </a:lvl4pPr>
            <a:lvl5pPr>
              <a:tabLst>
                <a:tab pos="457200" algn="l"/>
                <a:tab pos="914400" algn="l"/>
                <a:tab pos="1371600" algn="l"/>
                <a:tab pos="1828800" algn="l"/>
                <a:tab pos="2286000" algn="l"/>
                <a:tab pos="2743200" algn="l"/>
                <a:tab pos="3200400" algn="l"/>
                <a:tab pos="3657600" algn="l"/>
                <a:tab pos="4114800" algn="l"/>
              </a:tabLst>
              <a:defRPr>
                <a:solidFill>
                  <a:srgbClr val="000000"/>
                </a:solidFill>
                <a:latin typeface="Arial" panose="020B0604020202020204" pitchFamily="34" charset="0"/>
                <a:cs typeface="Source Han Sans CN" charset="0"/>
              </a:defRPr>
            </a:lvl5pPr>
            <a:lvl6pPr marL="2514600" indent="-228600" defTabSz="457200" fontAlgn="base" hangingPunct="0">
              <a:lnSpc>
                <a:spcPct val="93000"/>
              </a:lnSpc>
              <a:spcBef>
                <a:spcPts val="13"/>
              </a:spcBef>
              <a:spcAft>
                <a:spcPts val="13"/>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Lst>
              <a:defRPr>
                <a:solidFill>
                  <a:srgbClr val="000000"/>
                </a:solidFill>
                <a:latin typeface="Arial" panose="020B0604020202020204" pitchFamily="34" charset="0"/>
                <a:cs typeface="Source Han Sans CN" charset="0"/>
              </a:defRPr>
            </a:lvl6pPr>
            <a:lvl7pPr marL="2971800" indent="-228600" defTabSz="457200" fontAlgn="base" hangingPunct="0">
              <a:lnSpc>
                <a:spcPct val="93000"/>
              </a:lnSpc>
              <a:spcBef>
                <a:spcPts val="13"/>
              </a:spcBef>
              <a:spcAft>
                <a:spcPts val="13"/>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Lst>
              <a:defRPr>
                <a:solidFill>
                  <a:srgbClr val="000000"/>
                </a:solidFill>
                <a:latin typeface="Arial" panose="020B0604020202020204" pitchFamily="34" charset="0"/>
                <a:cs typeface="Source Han Sans CN" charset="0"/>
              </a:defRPr>
            </a:lvl7pPr>
            <a:lvl8pPr marL="3429000" indent="-228600" defTabSz="457200" fontAlgn="base" hangingPunct="0">
              <a:lnSpc>
                <a:spcPct val="93000"/>
              </a:lnSpc>
              <a:spcBef>
                <a:spcPts val="13"/>
              </a:spcBef>
              <a:spcAft>
                <a:spcPts val="13"/>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Lst>
              <a:defRPr>
                <a:solidFill>
                  <a:srgbClr val="000000"/>
                </a:solidFill>
                <a:latin typeface="Arial" panose="020B0604020202020204" pitchFamily="34" charset="0"/>
                <a:cs typeface="Source Han Sans CN" charset="0"/>
              </a:defRPr>
            </a:lvl8pPr>
            <a:lvl9pPr marL="3886200" indent="-228600" defTabSz="457200" fontAlgn="base" hangingPunct="0">
              <a:lnSpc>
                <a:spcPct val="93000"/>
              </a:lnSpc>
              <a:spcBef>
                <a:spcPts val="13"/>
              </a:spcBef>
              <a:spcAft>
                <a:spcPts val="13"/>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Lst>
              <a:defRPr>
                <a:solidFill>
                  <a:srgbClr val="000000"/>
                </a:solidFill>
                <a:latin typeface="Arial" panose="020B0604020202020204" pitchFamily="34" charset="0"/>
                <a:cs typeface="Source Han Sans CN" charset="0"/>
              </a:defRPr>
            </a:lvl9pPr>
          </a:lstStyle>
          <a:p>
            <a:pPr algn="ctr"/>
            <a:r>
              <a:rPr lang="en-US" altLang="en-US" sz="2000" b="1" dirty="0">
                <a:solidFill>
                  <a:srgbClr val="CB297B"/>
                </a:solidFill>
                <a:latin typeface="HelveticaNeue-Bold" charset="0"/>
                <a:cs typeface="HelveticaNeue-Bold" charset="0"/>
              </a:rPr>
              <a:t>prepare</a:t>
            </a:r>
            <a:r>
              <a:rPr lang="en-US" altLang="en-US" sz="2000" dirty="0">
                <a:solidFill>
                  <a:srgbClr val="CB297B"/>
                </a:solidFill>
                <a:latin typeface="HelveticaNeue-Bold" charset="0"/>
                <a:cs typeface="HelveticaNeue-Bold" charset="0"/>
              </a:rPr>
              <a:t> </a:t>
            </a:r>
          </a:p>
          <a:p>
            <a:pPr algn="ctr"/>
            <a:r>
              <a:rPr lang="en-US" altLang="en-US" sz="2000" dirty="0">
                <a:solidFill>
                  <a:srgbClr val="CB297B"/>
                </a:solidFill>
                <a:latin typeface="HelveticaNeue-Bold" charset="0"/>
                <a:cs typeface="HelveticaNeue-Bold" charset="0"/>
              </a:rPr>
              <a:t>initial state</a:t>
            </a:r>
          </a:p>
          <a:p>
            <a:pPr algn="ctr"/>
            <a:r>
              <a:rPr lang="en-US" altLang="en-US" sz="2000" dirty="0">
                <a:solidFill>
                  <a:srgbClr val="CB297B"/>
                </a:solidFill>
                <a:latin typeface="HelveticaNeue-Bold" charset="0"/>
                <a:cs typeface="HelveticaNeue-Bold" charset="0"/>
              </a:rPr>
              <a:t>(superposition)</a:t>
            </a:r>
          </a:p>
        </p:txBody>
      </p:sp>
      <p:sp>
        <p:nvSpPr>
          <p:cNvPr id="9" name="Freeform 4">
            <a:extLst>
              <a:ext uri="{FF2B5EF4-FFF2-40B4-BE49-F238E27FC236}">
                <a16:creationId xmlns:a16="http://schemas.microsoft.com/office/drawing/2014/main" id="{36A7A198-EFF0-474F-B5F6-1B2C5A9BF740}"/>
              </a:ext>
            </a:extLst>
          </p:cNvPr>
          <p:cNvSpPr>
            <a:spLocks noChangeArrowheads="1"/>
          </p:cNvSpPr>
          <p:nvPr/>
        </p:nvSpPr>
        <p:spPr bwMode="auto">
          <a:xfrm>
            <a:off x="4286250" y="1924050"/>
            <a:ext cx="685799" cy="3665393"/>
          </a:xfrm>
          <a:custGeom>
            <a:avLst/>
            <a:gdLst>
              <a:gd name="T0" fmla="*/ 0 w 7632"/>
              <a:gd name="T1" fmla="*/ 0 h 23003"/>
              <a:gd name="T2" fmla="*/ 7631 w 7632"/>
              <a:gd name="T3" fmla="*/ 0 h 23003"/>
              <a:gd name="T4" fmla="*/ 7631 w 7632"/>
              <a:gd name="T5" fmla="*/ 23002 h 23003"/>
              <a:gd name="T6" fmla="*/ 0 w 7632"/>
              <a:gd name="T7" fmla="*/ 23002 h 23003"/>
              <a:gd name="T8" fmla="*/ 0 w 7632"/>
              <a:gd name="T9" fmla="*/ 0 h 23003"/>
            </a:gdLst>
            <a:ahLst/>
            <a:cxnLst>
              <a:cxn ang="0">
                <a:pos x="T0" y="T1"/>
              </a:cxn>
              <a:cxn ang="0">
                <a:pos x="T2" y="T3"/>
              </a:cxn>
              <a:cxn ang="0">
                <a:pos x="T4" y="T5"/>
              </a:cxn>
              <a:cxn ang="0">
                <a:pos x="T6" y="T7"/>
              </a:cxn>
              <a:cxn ang="0">
                <a:pos x="T8" y="T9"/>
              </a:cxn>
            </a:cxnLst>
            <a:rect l="0" t="0" r="r" b="b"/>
            <a:pathLst>
              <a:path w="7632" h="23003">
                <a:moveTo>
                  <a:pt x="0" y="0"/>
                </a:moveTo>
                <a:lnTo>
                  <a:pt x="7631" y="0"/>
                </a:lnTo>
                <a:lnTo>
                  <a:pt x="7631" y="23002"/>
                </a:lnTo>
                <a:lnTo>
                  <a:pt x="0" y="23002"/>
                </a:lnTo>
                <a:lnTo>
                  <a:pt x="0" y="0"/>
                </a:lnTo>
              </a:path>
            </a:pathLst>
          </a:custGeom>
          <a:noFill/>
          <a:ln w="76320" cap="rnd">
            <a:solidFill>
              <a:srgbClr val="CB297B"/>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0" name="Text Box 8">
            <a:extLst>
              <a:ext uri="{FF2B5EF4-FFF2-40B4-BE49-F238E27FC236}">
                <a16:creationId xmlns:a16="http://schemas.microsoft.com/office/drawing/2014/main" id="{31BDFDFE-44DA-4024-8888-F332D02206F4}"/>
              </a:ext>
            </a:extLst>
          </p:cNvPr>
          <p:cNvSpPr txBox="1">
            <a:spLocks noChangeArrowheads="1"/>
          </p:cNvSpPr>
          <p:nvPr/>
        </p:nvSpPr>
        <p:spPr bwMode="auto">
          <a:xfrm>
            <a:off x="4492625" y="5589443"/>
            <a:ext cx="4156075" cy="7381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87672" rIns="90000" bIns="45000"/>
          <a:lstStyle>
            <a:lvl1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Lst>
              <a:defRPr>
                <a:solidFill>
                  <a:srgbClr val="000000"/>
                </a:solidFill>
                <a:latin typeface="Arial" panose="020B0604020202020204" pitchFamily="34" charset="0"/>
                <a:cs typeface="Source Han Sans CN" charset="0"/>
              </a:defRPr>
            </a:lvl1pPr>
            <a:lvl2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Lst>
              <a:defRPr>
                <a:solidFill>
                  <a:srgbClr val="000000"/>
                </a:solidFill>
                <a:latin typeface="Arial" panose="020B0604020202020204" pitchFamily="34" charset="0"/>
                <a:cs typeface="Source Han Sans CN" charset="0"/>
              </a:defRPr>
            </a:lvl2pPr>
            <a:lvl3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Lst>
              <a:defRPr>
                <a:solidFill>
                  <a:srgbClr val="000000"/>
                </a:solidFill>
                <a:latin typeface="Arial" panose="020B0604020202020204" pitchFamily="34" charset="0"/>
                <a:cs typeface="Source Han Sans CN" charset="0"/>
              </a:defRPr>
            </a:lvl3pPr>
            <a:lvl4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Lst>
              <a:defRPr>
                <a:solidFill>
                  <a:srgbClr val="000000"/>
                </a:solidFill>
                <a:latin typeface="Arial" panose="020B0604020202020204" pitchFamily="34" charset="0"/>
                <a:cs typeface="Source Han Sans CN" charset="0"/>
              </a:defRPr>
            </a:lvl4pPr>
            <a:lvl5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Lst>
              <a:defRPr>
                <a:solidFill>
                  <a:srgbClr val="000000"/>
                </a:solidFill>
                <a:latin typeface="Arial" panose="020B0604020202020204" pitchFamily="34" charset="0"/>
                <a:cs typeface="Source Han Sans CN" charset="0"/>
              </a:defRPr>
            </a:lvl5pPr>
            <a:lvl6pPr marL="2514600" indent="-228600" defTabSz="457200" fontAlgn="base" hangingPunct="0">
              <a:lnSpc>
                <a:spcPct val="93000"/>
              </a:lnSpc>
              <a:spcBef>
                <a:spcPts val="13"/>
              </a:spcBef>
              <a:spcAft>
                <a:spcPts val="13"/>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Lst>
              <a:defRPr>
                <a:solidFill>
                  <a:srgbClr val="000000"/>
                </a:solidFill>
                <a:latin typeface="Arial" panose="020B0604020202020204" pitchFamily="34" charset="0"/>
                <a:cs typeface="Source Han Sans CN" charset="0"/>
              </a:defRPr>
            </a:lvl6pPr>
            <a:lvl7pPr marL="2971800" indent="-228600" defTabSz="457200" fontAlgn="base" hangingPunct="0">
              <a:lnSpc>
                <a:spcPct val="93000"/>
              </a:lnSpc>
              <a:spcBef>
                <a:spcPts val="13"/>
              </a:spcBef>
              <a:spcAft>
                <a:spcPts val="13"/>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Lst>
              <a:defRPr>
                <a:solidFill>
                  <a:srgbClr val="000000"/>
                </a:solidFill>
                <a:latin typeface="Arial" panose="020B0604020202020204" pitchFamily="34" charset="0"/>
                <a:cs typeface="Source Han Sans CN" charset="0"/>
              </a:defRPr>
            </a:lvl7pPr>
            <a:lvl8pPr marL="3429000" indent="-228600" defTabSz="457200" fontAlgn="base" hangingPunct="0">
              <a:lnSpc>
                <a:spcPct val="93000"/>
              </a:lnSpc>
              <a:spcBef>
                <a:spcPts val="13"/>
              </a:spcBef>
              <a:spcAft>
                <a:spcPts val="13"/>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Lst>
              <a:defRPr>
                <a:solidFill>
                  <a:srgbClr val="000000"/>
                </a:solidFill>
                <a:latin typeface="Arial" panose="020B0604020202020204" pitchFamily="34" charset="0"/>
                <a:cs typeface="Source Han Sans CN" charset="0"/>
              </a:defRPr>
            </a:lvl8pPr>
            <a:lvl9pPr marL="3886200" indent="-228600" defTabSz="457200" fontAlgn="base" hangingPunct="0">
              <a:lnSpc>
                <a:spcPct val="93000"/>
              </a:lnSpc>
              <a:spcBef>
                <a:spcPts val="13"/>
              </a:spcBef>
              <a:spcAft>
                <a:spcPts val="13"/>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Lst>
              <a:defRPr>
                <a:solidFill>
                  <a:srgbClr val="000000"/>
                </a:solidFill>
                <a:latin typeface="Arial" panose="020B0604020202020204" pitchFamily="34" charset="0"/>
                <a:cs typeface="Source Han Sans CN" charset="0"/>
              </a:defRPr>
            </a:lvl9pPr>
          </a:lstStyle>
          <a:p>
            <a:pPr algn="ctr"/>
            <a:r>
              <a:rPr lang="en-US" altLang="en-US" sz="2000" dirty="0">
                <a:solidFill>
                  <a:srgbClr val="0075BA"/>
                </a:solidFill>
                <a:latin typeface="HelveticaNeue-Bold" charset="0"/>
                <a:cs typeface="HelveticaNeue-Bold" charset="0"/>
              </a:rPr>
              <a:t>perform </a:t>
            </a:r>
            <a:r>
              <a:rPr lang="en-US" altLang="en-US" sz="2000" b="1" dirty="0">
                <a:solidFill>
                  <a:srgbClr val="0075BA"/>
                </a:solidFill>
                <a:latin typeface="HelveticaNeue-Bold" charset="0"/>
                <a:cs typeface="HelveticaNeue-Bold" charset="0"/>
              </a:rPr>
              <a:t>oracle computation</a:t>
            </a:r>
          </a:p>
          <a:p>
            <a:pPr algn="ctr"/>
            <a:r>
              <a:rPr lang="en-US" altLang="en-US" sz="2000" dirty="0">
                <a:solidFill>
                  <a:srgbClr val="0075BA"/>
                </a:solidFill>
                <a:latin typeface="HelveticaNeue-Bold" charset="0"/>
                <a:cs typeface="HelveticaNeue-Bold" charset="0"/>
              </a:rPr>
              <a:t>(order finding)</a:t>
            </a:r>
          </a:p>
        </p:txBody>
      </p:sp>
      <p:sp>
        <p:nvSpPr>
          <p:cNvPr id="13" name="Freeform 7">
            <a:extLst>
              <a:ext uri="{FF2B5EF4-FFF2-40B4-BE49-F238E27FC236}">
                <a16:creationId xmlns:a16="http://schemas.microsoft.com/office/drawing/2014/main" id="{54092301-5D83-47C3-B8FE-22EF4DDED597}"/>
              </a:ext>
            </a:extLst>
          </p:cNvPr>
          <p:cNvSpPr>
            <a:spLocks noChangeArrowheads="1"/>
          </p:cNvSpPr>
          <p:nvPr/>
        </p:nvSpPr>
        <p:spPr bwMode="auto">
          <a:xfrm>
            <a:off x="5100453" y="1924049"/>
            <a:ext cx="1611066" cy="3665393"/>
          </a:xfrm>
          <a:custGeom>
            <a:avLst/>
            <a:gdLst>
              <a:gd name="T0" fmla="*/ 0 w 20582"/>
              <a:gd name="T1" fmla="*/ 0 h 23003"/>
              <a:gd name="T2" fmla="*/ 20581 w 20582"/>
              <a:gd name="T3" fmla="*/ 0 h 23003"/>
              <a:gd name="T4" fmla="*/ 20581 w 20582"/>
              <a:gd name="T5" fmla="*/ 23002 h 23003"/>
              <a:gd name="T6" fmla="*/ 0 w 20582"/>
              <a:gd name="T7" fmla="*/ 23002 h 23003"/>
              <a:gd name="T8" fmla="*/ 0 w 20582"/>
              <a:gd name="T9" fmla="*/ 0 h 23003"/>
            </a:gdLst>
            <a:ahLst/>
            <a:cxnLst>
              <a:cxn ang="0">
                <a:pos x="T0" y="T1"/>
              </a:cxn>
              <a:cxn ang="0">
                <a:pos x="T2" y="T3"/>
              </a:cxn>
              <a:cxn ang="0">
                <a:pos x="T4" y="T5"/>
              </a:cxn>
              <a:cxn ang="0">
                <a:pos x="T6" y="T7"/>
              </a:cxn>
              <a:cxn ang="0">
                <a:pos x="T8" y="T9"/>
              </a:cxn>
            </a:cxnLst>
            <a:rect l="0" t="0" r="r" b="b"/>
            <a:pathLst>
              <a:path w="20582" h="23003">
                <a:moveTo>
                  <a:pt x="0" y="0"/>
                </a:moveTo>
                <a:lnTo>
                  <a:pt x="20581" y="0"/>
                </a:lnTo>
                <a:lnTo>
                  <a:pt x="20581" y="23002"/>
                </a:lnTo>
                <a:lnTo>
                  <a:pt x="0" y="23002"/>
                </a:lnTo>
                <a:lnTo>
                  <a:pt x="0" y="0"/>
                </a:lnTo>
              </a:path>
            </a:pathLst>
          </a:custGeom>
          <a:noFill/>
          <a:ln w="76320" cap="rnd">
            <a:solidFill>
              <a:srgbClr val="0075BA"/>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5" name="Freeform 10">
            <a:extLst>
              <a:ext uri="{FF2B5EF4-FFF2-40B4-BE49-F238E27FC236}">
                <a16:creationId xmlns:a16="http://schemas.microsoft.com/office/drawing/2014/main" id="{293E922A-8A8B-4238-92BD-6C27250DE131}"/>
              </a:ext>
            </a:extLst>
          </p:cNvPr>
          <p:cNvSpPr>
            <a:spLocks noChangeArrowheads="1"/>
          </p:cNvSpPr>
          <p:nvPr/>
        </p:nvSpPr>
        <p:spPr bwMode="auto">
          <a:xfrm>
            <a:off x="6913636" y="1924049"/>
            <a:ext cx="2176840" cy="3665393"/>
          </a:xfrm>
          <a:custGeom>
            <a:avLst/>
            <a:gdLst>
              <a:gd name="T0" fmla="*/ 0 w 4156"/>
              <a:gd name="T1" fmla="*/ 0 h 23003"/>
              <a:gd name="T2" fmla="*/ 4155 w 4156"/>
              <a:gd name="T3" fmla="*/ 0 h 23003"/>
              <a:gd name="T4" fmla="*/ 4155 w 4156"/>
              <a:gd name="T5" fmla="*/ 23002 h 23003"/>
              <a:gd name="T6" fmla="*/ 0 w 4156"/>
              <a:gd name="T7" fmla="*/ 23002 h 23003"/>
              <a:gd name="T8" fmla="*/ 0 w 4156"/>
              <a:gd name="T9" fmla="*/ 0 h 23003"/>
            </a:gdLst>
            <a:ahLst/>
            <a:cxnLst>
              <a:cxn ang="0">
                <a:pos x="T0" y="T1"/>
              </a:cxn>
              <a:cxn ang="0">
                <a:pos x="T2" y="T3"/>
              </a:cxn>
              <a:cxn ang="0">
                <a:pos x="T4" y="T5"/>
              </a:cxn>
              <a:cxn ang="0">
                <a:pos x="T6" y="T7"/>
              </a:cxn>
              <a:cxn ang="0">
                <a:pos x="T8" y="T9"/>
              </a:cxn>
            </a:cxnLst>
            <a:rect l="0" t="0" r="r" b="b"/>
            <a:pathLst>
              <a:path w="4156" h="23003">
                <a:moveTo>
                  <a:pt x="0" y="0"/>
                </a:moveTo>
                <a:lnTo>
                  <a:pt x="4155" y="0"/>
                </a:lnTo>
                <a:lnTo>
                  <a:pt x="4155" y="23002"/>
                </a:lnTo>
                <a:lnTo>
                  <a:pt x="0" y="23002"/>
                </a:lnTo>
                <a:lnTo>
                  <a:pt x="0" y="0"/>
                </a:lnTo>
              </a:path>
            </a:pathLst>
          </a:custGeom>
          <a:noFill/>
          <a:ln w="76320" cap="rnd">
            <a:solidFill>
              <a:srgbClr val="1CB1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6" name="Text Box 11">
            <a:extLst>
              <a:ext uri="{FF2B5EF4-FFF2-40B4-BE49-F238E27FC236}">
                <a16:creationId xmlns:a16="http://schemas.microsoft.com/office/drawing/2014/main" id="{F9D82903-78C5-47DA-AB67-FE53A0B46EC2}"/>
              </a:ext>
            </a:extLst>
          </p:cNvPr>
          <p:cNvSpPr txBox="1">
            <a:spLocks noChangeArrowheads="1"/>
          </p:cNvSpPr>
          <p:nvPr/>
        </p:nvSpPr>
        <p:spPr bwMode="auto">
          <a:xfrm>
            <a:off x="9024216" y="2857067"/>
            <a:ext cx="2392468" cy="114386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87672" rIns="90000" bIns="45000"/>
          <a:lstStyle>
            <a:lvl1pPr>
              <a:tabLst>
                <a:tab pos="457200" algn="l"/>
                <a:tab pos="914400" algn="l"/>
                <a:tab pos="1371600" algn="l"/>
                <a:tab pos="1828800" algn="l"/>
                <a:tab pos="2286000" algn="l"/>
                <a:tab pos="2743200" algn="l"/>
                <a:tab pos="3200400" algn="l"/>
              </a:tabLst>
              <a:defRPr>
                <a:solidFill>
                  <a:srgbClr val="000000"/>
                </a:solidFill>
                <a:latin typeface="Arial" panose="020B0604020202020204" pitchFamily="34" charset="0"/>
                <a:cs typeface="Source Han Sans CN" charset="0"/>
              </a:defRPr>
            </a:lvl1pPr>
            <a:lvl2pPr>
              <a:tabLst>
                <a:tab pos="457200" algn="l"/>
                <a:tab pos="914400" algn="l"/>
                <a:tab pos="1371600" algn="l"/>
                <a:tab pos="1828800" algn="l"/>
                <a:tab pos="2286000" algn="l"/>
                <a:tab pos="2743200" algn="l"/>
                <a:tab pos="3200400" algn="l"/>
              </a:tabLst>
              <a:defRPr>
                <a:solidFill>
                  <a:srgbClr val="000000"/>
                </a:solidFill>
                <a:latin typeface="Arial" panose="020B0604020202020204" pitchFamily="34" charset="0"/>
                <a:cs typeface="Source Han Sans CN" charset="0"/>
              </a:defRPr>
            </a:lvl2pPr>
            <a:lvl3pPr>
              <a:tabLst>
                <a:tab pos="457200" algn="l"/>
                <a:tab pos="914400" algn="l"/>
                <a:tab pos="1371600" algn="l"/>
                <a:tab pos="1828800" algn="l"/>
                <a:tab pos="2286000" algn="l"/>
                <a:tab pos="2743200" algn="l"/>
                <a:tab pos="3200400" algn="l"/>
              </a:tabLst>
              <a:defRPr>
                <a:solidFill>
                  <a:srgbClr val="000000"/>
                </a:solidFill>
                <a:latin typeface="Arial" panose="020B0604020202020204" pitchFamily="34" charset="0"/>
                <a:cs typeface="Source Han Sans CN" charset="0"/>
              </a:defRPr>
            </a:lvl3pPr>
            <a:lvl4pPr>
              <a:tabLst>
                <a:tab pos="457200" algn="l"/>
                <a:tab pos="914400" algn="l"/>
                <a:tab pos="1371600" algn="l"/>
                <a:tab pos="1828800" algn="l"/>
                <a:tab pos="2286000" algn="l"/>
                <a:tab pos="2743200" algn="l"/>
                <a:tab pos="3200400" algn="l"/>
              </a:tabLst>
              <a:defRPr>
                <a:solidFill>
                  <a:srgbClr val="000000"/>
                </a:solidFill>
                <a:latin typeface="Arial" panose="020B0604020202020204" pitchFamily="34" charset="0"/>
                <a:cs typeface="Source Han Sans CN" charset="0"/>
              </a:defRPr>
            </a:lvl4pPr>
            <a:lvl5pPr>
              <a:tabLst>
                <a:tab pos="457200" algn="l"/>
                <a:tab pos="914400" algn="l"/>
                <a:tab pos="1371600" algn="l"/>
                <a:tab pos="1828800" algn="l"/>
                <a:tab pos="2286000" algn="l"/>
                <a:tab pos="2743200" algn="l"/>
                <a:tab pos="3200400" algn="l"/>
              </a:tabLst>
              <a:defRPr>
                <a:solidFill>
                  <a:srgbClr val="000000"/>
                </a:solidFill>
                <a:latin typeface="Arial" panose="020B0604020202020204" pitchFamily="34" charset="0"/>
                <a:cs typeface="Source Han Sans CN" charset="0"/>
              </a:defRPr>
            </a:lvl5pPr>
            <a:lvl6pPr marL="2514600" indent="-228600" defTabSz="457200" fontAlgn="base" hangingPunct="0">
              <a:lnSpc>
                <a:spcPct val="93000"/>
              </a:lnSpc>
              <a:spcBef>
                <a:spcPts val="13"/>
              </a:spcBef>
              <a:spcAft>
                <a:spcPts val="13"/>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a:solidFill>
                  <a:srgbClr val="000000"/>
                </a:solidFill>
                <a:latin typeface="Arial" panose="020B0604020202020204" pitchFamily="34" charset="0"/>
                <a:cs typeface="Source Han Sans CN" charset="0"/>
              </a:defRPr>
            </a:lvl6pPr>
            <a:lvl7pPr marL="2971800" indent="-228600" defTabSz="457200" fontAlgn="base" hangingPunct="0">
              <a:lnSpc>
                <a:spcPct val="93000"/>
              </a:lnSpc>
              <a:spcBef>
                <a:spcPts val="13"/>
              </a:spcBef>
              <a:spcAft>
                <a:spcPts val="13"/>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a:solidFill>
                  <a:srgbClr val="000000"/>
                </a:solidFill>
                <a:latin typeface="Arial" panose="020B0604020202020204" pitchFamily="34" charset="0"/>
                <a:cs typeface="Source Han Sans CN" charset="0"/>
              </a:defRPr>
            </a:lvl7pPr>
            <a:lvl8pPr marL="3429000" indent="-228600" defTabSz="457200" fontAlgn="base" hangingPunct="0">
              <a:lnSpc>
                <a:spcPct val="93000"/>
              </a:lnSpc>
              <a:spcBef>
                <a:spcPts val="13"/>
              </a:spcBef>
              <a:spcAft>
                <a:spcPts val="13"/>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a:solidFill>
                  <a:srgbClr val="000000"/>
                </a:solidFill>
                <a:latin typeface="Arial" panose="020B0604020202020204" pitchFamily="34" charset="0"/>
                <a:cs typeface="Source Han Sans CN" charset="0"/>
              </a:defRPr>
            </a:lvl8pPr>
            <a:lvl9pPr marL="3886200" indent="-228600" defTabSz="457200" fontAlgn="base" hangingPunct="0">
              <a:lnSpc>
                <a:spcPct val="93000"/>
              </a:lnSpc>
              <a:spcBef>
                <a:spcPts val="13"/>
              </a:spcBef>
              <a:spcAft>
                <a:spcPts val="13"/>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a:solidFill>
                  <a:srgbClr val="000000"/>
                </a:solidFill>
                <a:latin typeface="Arial" panose="020B0604020202020204" pitchFamily="34" charset="0"/>
                <a:cs typeface="Source Han Sans CN" charset="0"/>
              </a:defRPr>
            </a:lvl9pPr>
          </a:lstStyle>
          <a:p>
            <a:pPr algn="ctr"/>
            <a:r>
              <a:rPr lang="en-US" altLang="en-US" sz="2000" b="1" dirty="0">
                <a:solidFill>
                  <a:srgbClr val="1CB100"/>
                </a:solidFill>
                <a:latin typeface="HelveticaNeue-Bold" charset="0"/>
                <a:cs typeface="HelveticaNeue-Bold" charset="0"/>
              </a:rPr>
              <a:t>postprocess </a:t>
            </a:r>
          </a:p>
          <a:p>
            <a:pPr algn="ctr"/>
            <a:r>
              <a:rPr lang="en-US" altLang="en-US" sz="2000" dirty="0">
                <a:solidFill>
                  <a:srgbClr val="1CB100"/>
                </a:solidFill>
                <a:latin typeface="HelveticaNeue-Bold" charset="0"/>
                <a:cs typeface="HelveticaNeue-Bold" charset="0"/>
              </a:rPr>
              <a:t>(measure</a:t>
            </a:r>
          </a:p>
          <a:p>
            <a:pPr algn="ctr"/>
            <a:r>
              <a:rPr lang="en-US" altLang="en-US" sz="2000" dirty="0">
                <a:solidFill>
                  <a:srgbClr val="1CB100"/>
                </a:solidFill>
                <a:latin typeface="HelveticaNeue-Bold" charset="0"/>
                <a:cs typeface="HelveticaNeue-Bold" charset="0"/>
              </a:rPr>
              <a:t>results)</a:t>
            </a:r>
          </a:p>
          <a:p>
            <a:pPr algn="ctr"/>
            <a:endParaRPr lang="en-US" altLang="en-US" sz="2000" b="1" dirty="0">
              <a:solidFill>
                <a:srgbClr val="1CB100"/>
              </a:solidFill>
              <a:latin typeface="HelveticaNeue-Bold" charset="0"/>
              <a:cs typeface="HelveticaNeue-Bold" charset="0"/>
            </a:endParaRPr>
          </a:p>
        </p:txBody>
      </p:sp>
    </p:spTree>
    <p:extLst>
      <p:ext uri="{BB962C8B-B14F-4D97-AF65-F5344CB8AC3E}">
        <p14:creationId xmlns:p14="http://schemas.microsoft.com/office/powerpoint/2010/main" val="14172270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E03FB9-D4A4-4180-A36D-95D860D67CB2}"/>
              </a:ext>
            </a:extLst>
          </p:cNvPr>
          <p:cNvSpPr>
            <a:spLocks noGrp="1"/>
          </p:cNvSpPr>
          <p:nvPr>
            <p:ph type="title"/>
          </p:nvPr>
        </p:nvSpPr>
        <p:spPr/>
        <p:txBody>
          <a:bodyPr/>
          <a:lstStyle/>
          <a:p>
            <a:r>
              <a:rPr lang="en-US" dirty="0"/>
              <a:t>A Quantum Algorithm – Shor’s</a:t>
            </a:r>
          </a:p>
        </p:txBody>
      </p:sp>
      <p:pic>
        <p:nvPicPr>
          <p:cNvPr id="7" name="Picture 2">
            <a:extLst>
              <a:ext uri="{FF2B5EF4-FFF2-40B4-BE49-F238E27FC236}">
                <a16:creationId xmlns:a16="http://schemas.microsoft.com/office/drawing/2014/main" id="{808584B7-9B30-4E3F-94DE-2628246B61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29927" y="1993901"/>
            <a:ext cx="5732145" cy="359554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8" name="Text Box 5">
            <a:extLst>
              <a:ext uri="{FF2B5EF4-FFF2-40B4-BE49-F238E27FC236}">
                <a16:creationId xmlns:a16="http://schemas.microsoft.com/office/drawing/2014/main" id="{B203961F-F1E7-41E6-9217-AF62447FECE9}"/>
              </a:ext>
            </a:extLst>
          </p:cNvPr>
          <p:cNvSpPr txBox="1">
            <a:spLocks noChangeArrowheads="1"/>
          </p:cNvSpPr>
          <p:nvPr/>
        </p:nvSpPr>
        <p:spPr bwMode="auto">
          <a:xfrm>
            <a:off x="823278" y="2937584"/>
            <a:ext cx="2406649" cy="1181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87672" rIns="90000" bIns="45000"/>
          <a:lstStyle>
            <a:lvl1pPr>
              <a:tabLst>
                <a:tab pos="457200" algn="l"/>
                <a:tab pos="914400" algn="l"/>
                <a:tab pos="1371600" algn="l"/>
                <a:tab pos="1828800" algn="l"/>
                <a:tab pos="2286000" algn="l"/>
                <a:tab pos="2743200" algn="l"/>
                <a:tab pos="3200400" algn="l"/>
                <a:tab pos="3657600" algn="l"/>
                <a:tab pos="4114800" algn="l"/>
              </a:tabLst>
              <a:defRPr>
                <a:solidFill>
                  <a:srgbClr val="000000"/>
                </a:solidFill>
                <a:latin typeface="Arial" panose="020B0604020202020204" pitchFamily="34" charset="0"/>
                <a:cs typeface="Source Han Sans CN" charset="0"/>
              </a:defRPr>
            </a:lvl1pPr>
            <a:lvl2pPr>
              <a:tabLst>
                <a:tab pos="457200" algn="l"/>
                <a:tab pos="914400" algn="l"/>
                <a:tab pos="1371600" algn="l"/>
                <a:tab pos="1828800" algn="l"/>
                <a:tab pos="2286000" algn="l"/>
                <a:tab pos="2743200" algn="l"/>
                <a:tab pos="3200400" algn="l"/>
                <a:tab pos="3657600" algn="l"/>
                <a:tab pos="4114800" algn="l"/>
              </a:tabLst>
              <a:defRPr>
                <a:solidFill>
                  <a:srgbClr val="000000"/>
                </a:solidFill>
                <a:latin typeface="Arial" panose="020B0604020202020204" pitchFamily="34" charset="0"/>
                <a:cs typeface="Source Han Sans CN" charset="0"/>
              </a:defRPr>
            </a:lvl2pPr>
            <a:lvl3pPr>
              <a:tabLst>
                <a:tab pos="457200" algn="l"/>
                <a:tab pos="914400" algn="l"/>
                <a:tab pos="1371600" algn="l"/>
                <a:tab pos="1828800" algn="l"/>
                <a:tab pos="2286000" algn="l"/>
                <a:tab pos="2743200" algn="l"/>
                <a:tab pos="3200400" algn="l"/>
                <a:tab pos="3657600" algn="l"/>
                <a:tab pos="4114800" algn="l"/>
              </a:tabLst>
              <a:defRPr>
                <a:solidFill>
                  <a:srgbClr val="000000"/>
                </a:solidFill>
                <a:latin typeface="Arial" panose="020B0604020202020204" pitchFamily="34" charset="0"/>
                <a:cs typeface="Source Han Sans CN" charset="0"/>
              </a:defRPr>
            </a:lvl3pPr>
            <a:lvl4pPr>
              <a:tabLst>
                <a:tab pos="457200" algn="l"/>
                <a:tab pos="914400" algn="l"/>
                <a:tab pos="1371600" algn="l"/>
                <a:tab pos="1828800" algn="l"/>
                <a:tab pos="2286000" algn="l"/>
                <a:tab pos="2743200" algn="l"/>
                <a:tab pos="3200400" algn="l"/>
                <a:tab pos="3657600" algn="l"/>
                <a:tab pos="4114800" algn="l"/>
              </a:tabLst>
              <a:defRPr>
                <a:solidFill>
                  <a:srgbClr val="000000"/>
                </a:solidFill>
                <a:latin typeface="Arial" panose="020B0604020202020204" pitchFamily="34" charset="0"/>
                <a:cs typeface="Source Han Sans CN" charset="0"/>
              </a:defRPr>
            </a:lvl4pPr>
            <a:lvl5pPr>
              <a:tabLst>
                <a:tab pos="457200" algn="l"/>
                <a:tab pos="914400" algn="l"/>
                <a:tab pos="1371600" algn="l"/>
                <a:tab pos="1828800" algn="l"/>
                <a:tab pos="2286000" algn="l"/>
                <a:tab pos="2743200" algn="l"/>
                <a:tab pos="3200400" algn="l"/>
                <a:tab pos="3657600" algn="l"/>
                <a:tab pos="4114800" algn="l"/>
              </a:tabLst>
              <a:defRPr>
                <a:solidFill>
                  <a:srgbClr val="000000"/>
                </a:solidFill>
                <a:latin typeface="Arial" panose="020B0604020202020204" pitchFamily="34" charset="0"/>
                <a:cs typeface="Source Han Sans CN" charset="0"/>
              </a:defRPr>
            </a:lvl5pPr>
            <a:lvl6pPr marL="2514600" indent="-228600" defTabSz="457200" fontAlgn="base" hangingPunct="0">
              <a:lnSpc>
                <a:spcPct val="93000"/>
              </a:lnSpc>
              <a:spcBef>
                <a:spcPts val="13"/>
              </a:spcBef>
              <a:spcAft>
                <a:spcPts val="13"/>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Lst>
              <a:defRPr>
                <a:solidFill>
                  <a:srgbClr val="000000"/>
                </a:solidFill>
                <a:latin typeface="Arial" panose="020B0604020202020204" pitchFamily="34" charset="0"/>
                <a:cs typeface="Source Han Sans CN" charset="0"/>
              </a:defRPr>
            </a:lvl6pPr>
            <a:lvl7pPr marL="2971800" indent="-228600" defTabSz="457200" fontAlgn="base" hangingPunct="0">
              <a:lnSpc>
                <a:spcPct val="93000"/>
              </a:lnSpc>
              <a:spcBef>
                <a:spcPts val="13"/>
              </a:spcBef>
              <a:spcAft>
                <a:spcPts val="13"/>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Lst>
              <a:defRPr>
                <a:solidFill>
                  <a:srgbClr val="000000"/>
                </a:solidFill>
                <a:latin typeface="Arial" panose="020B0604020202020204" pitchFamily="34" charset="0"/>
                <a:cs typeface="Source Han Sans CN" charset="0"/>
              </a:defRPr>
            </a:lvl7pPr>
            <a:lvl8pPr marL="3429000" indent="-228600" defTabSz="457200" fontAlgn="base" hangingPunct="0">
              <a:lnSpc>
                <a:spcPct val="93000"/>
              </a:lnSpc>
              <a:spcBef>
                <a:spcPts val="13"/>
              </a:spcBef>
              <a:spcAft>
                <a:spcPts val="13"/>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Lst>
              <a:defRPr>
                <a:solidFill>
                  <a:srgbClr val="000000"/>
                </a:solidFill>
                <a:latin typeface="Arial" panose="020B0604020202020204" pitchFamily="34" charset="0"/>
                <a:cs typeface="Source Han Sans CN" charset="0"/>
              </a:defRPr>
            </a:lvl8pPr>
            <a:lvl9pPr marL="3886200" indent="-228600" defTabSz="457200" fontAlgn="base" hangingPunct="0">
              <a:lnSpc>
                <a:spcPct val="93000"/>
              </a:lnSpc>
              <a:spcBef>
                <a:spcPts val="13"/>
              </a:spcBef>
              <a:spcAft>
                <a:spcPts val="13"/>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Lst>
              <a:defRPr>
                <a:solidFill>
                  <a:srgbClr val="000000"/>
                </a:solidFill>
                <a:latin typeface="Arial" panose="020B0604020202020204" pitchFamily="34" charset="0"/>
                <a:cs typeface="Source Han Sans CN" charset="0"/>
              </a:defRPr>
            </a:lvl9pPr>
          </a:lstStyle>
          <a:p>
            <a:pPr algn="ctr"/>
            <a:r>
              <a:rPr lang="en-US" altLang="en-US" sz="2000" b="1" dirty="0">
                <a:solidFill>
                  <a:srgbClr val="CB297B"/>
                </a:solidFill>
                <a:latin typeface="HelveticaNeue-Bold" charset="0"/>
                <a:cs typeface="HelveticaNeue-Bold" charset="0"/>
              </a:rPr>
              <a:t>prepare</a:t>
            </a:r>
            <a:r>
              <a:rPr lang="en-US" altLang="en-US" sz="2000" dirty="0">
                <a:solidFill>
                  <a:srgbClr val="CB297B"/>
                </a:solidFill>
                <a:latin typeface="HelveticaNeue-Bold" charset="0"/>
                <a:cs typeface="HelveticaNeue-Bold" charset="0"/>
              </a:rPr>
              <a:t> </a:t>
            </a:r>
          </a:p>
          <a:p>
            <a:pPr algn="ctr"/>
            <a:r>
              <a:rPr lang="en-US" altLang="en-US" sz="2000" dirty="0">
                <a:solidFill>
                  <a:srgbClr val="CB297B"/>
                </a:solidFill>
                <a:latin typeface="HelveticaNeue-Bold" charset="0"/>
                <a:cs typeface="HelveticaNeue-Bold" charset="0"/>
              </a:rPr>
              <a:t>initial state</a:t>
            </a:r>
          </a:p>
          <a:p>
            <a:pPr algn="ctr"/>
            <a:r>
              <a:rPr lang="en-US" altLang="en-US" sz="2000" dirty="0">
                <a:solidFill>
                  <a:srgbClr val="CB297B"/>
                </a:solidFill>
                <a:latin typeface="HelveticaNeue-Bold" charset="0"/>
                <a:cs typeface="HelveticaNeue-Bold" charset="0"/>
              </a:rPr>
              <a:t>(superposition)</a:t>
            </a:r>
          </a:p>
        </p:txBody>
      </p:sp>
      <p:sp>
        <p:nvSpPr>
          <p:cNvPr id="9" name="Freeform 4">
            <a:extLst>
              <a:ext uri="{FF2B5EF4-FFF2-40B4-BE49-F238E27FC236}">
                <a16:creationId xmlns:a16="http://schemas.microsoft.com/office/drawing/2014/main" id="{36A7A198-EFF0-474F-B5F6-1B2C5A9BF740}"/>
              </a:ext>
            </a:extLst>
          </p:cNvPr>
          <p:cNvSpPr>
            <a:spLocks noChangeArrowheads="1"/>
          </p:cNvSpPr>
          <p:nvPr/>
        </p:nvSpPr>
        <p:spPr bwMode="auto">
          <a:xfrm>
            <a:off x="4286250" y="1924050"/>
            <a:ext cx="685799" cy="3665393"/>
          </a:xfrm>
          <a:custGeom>
            <a:avLst/>
            <a:gdLst>
              <a:gd name="T0" fmla="*/ 0 w 7632"/>
              <a:gd name="T1" fmla="*/ 0 h 23003"/>
              <a:gd name="T2" fmla="*/ 7631 w 7632"/>
              <a:gd name="T3" fmla="*/ 0 h 23003"/>
              <a:gd name="T4" fmla="*/ 7631 w 7632"/>
              <a:gd name="T5" fmla="*/ 23002 h 23003"/>
              <a:gd name="T6" fmla="*/ 0 w 7632"/>
              <a:gd name="T7" fmla="*/ 23002 h 23003"/>
              <a:gd name="T8" fmla="*/ 0 w 7632"/>
              <a:gd name="T9" fmla="*/ 0 h 23003"/>
            </a:gdLst>
            <a:ahLst/>
            <a:cxnLst>
              <a:cxn ang="0">
                <a:pos x="T0" y="T1"/>
              </a:cxn>
              <a:cxn ang="0">
                <a:pos x="T2" y="T3"/>
              </a:cxn>
              <a:cxn ang="0">
                <a:pos x="T4" y="T5"/>
              </a:cxn>
              <a:cxn ang="0">
                <a:pos x="T6" y="T7"/>
              </a:cxn>
              <a:cxn ang="0">
                <a:pos x="T8" y="T9"/>
              </a:cxn>
            </a:cxnLst>
            <a:rect l="0" t="0" r="r" b="b"/>
            <a:pathLst>
              <a:path w="7632" h="23003">
                <a:moveTo>
                  <a:pt x="0" y="0"/>
                </a:moveTo>
                <a:lnTo>
                  <a:pt x="7631" y="0"/>
                </a:lnTo>
                <a:lnTo>
                  <a:pt x="7631" y="23002"/>
                </a:lnTo>
                <a:lnTo>
                  <a:pt x="0" y="23002"/>
                </a:lnTo>
                <a:lnTo>
                  <a:pt x="0" y="0"/>
                </a:lnTo>
              </a:path>
            </a:pathLst>
          </a:custGeom>
          <a:noFill/>
          <a:ln w="76320" cap="rnd">
            <a:solidFill>
              <a:srgbClr val="CB297B"/>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0" name="Text Box 8">
            <a:extLst>
              <a:ext uri="{FF2B5EF4-FFF2-40B4-BE49-F238E27FC236}">
                <a16:creationId xmlns:a16="http://schemas.microsoft.com/office/drawing/2014/main" id="{31BDFDFE-44DA-4024-8888-F332D02206F4}"/>
              </a:ext>
            </a:extLst>
          </p:cNvPr>
          <p:cNvSpPr txBox="1">
            <a:spLocks noChangeArrowheads="1"/>
          </p:cNvSpPr>
          <p:nvPr/>
        </p:nvSpPr>
        <p:spPr bwMode="auto">
          <a:xfrm>
            <a:off x="4492625" y="5589443"/>
            <a:ext cx="4156075" cy="7381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87672" rIns="90000" bIns="45000"/>
          <a:lstStyle>
            <a:lvl1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Lst>
              <a:defRPr>
                <a:solidFill>
                  <a:srgbClr val="000000"/>
                </a:solidFill>
                <a:latin typeface="Arial" panose="020B0604020202020204" pitchFamily="34" charset="0"/>
                <a:cs typeface="Source Han Sans CN" charset="0"/>
              </a:defRPr>
            </a:lvl1pPr>
            <a:lvl2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Lst>
              <a:defRPr>
                <a:solidFill>
                  <a:srgbClr val="000000"/>
                </a:solidFill>
                <a:latin typeface="Arial" panose="020B0604020202020204" pitchFamily="34" charset="0"/>
                <a:cs typeface="Source Han Sans CN" charset="0"/>
              </a:defRPr>
            </a:lvl2pPr>
            <a:lvl3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Lst>
              <a:defRPr>
                <a:solidFill>
                  <a:srgbClr val="000000"/>
                </a:solidFill>
                <a:latin typeface="Arial" panose="020B0604020202020204" pitchFamily="34" charset="0"/>
                <a:cs typeface="Source Han Sans CN" charset="0"/>
              </a:defRPr>
            </a:lvl3pPr>
            <a:lvl4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Lst>
              <a:defRPr>
                <a:solidFill>
                  <a:srgbClr val="000000"/>
                </a:solidFill>
                <a:latin typeface="Arial" panose="020B0604020202020204" pitchFamily="34" charset="0"/>
                <a:cs typeface="Source Han Sans CN" charset="0"/>
              </a:defRPr>
            </a:lvl4pPr>
            <a:lvl5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Lst>
              <a:defRPr>
                <a:solidFill>
                  <a:srgbClr val="000000"/>
                </a:solidFill>
                <a:latin typeface="Arial" panose="020B0604020202020204" pitchFamily="34" charset="0"/>
                <a:cs typeface="Source Han Sans CN" charset="0"/>
              </a:defRPr>
            </a:lvl5pPr>
            <a:lvl6pPr marL="2514600" indent="-228600" defTabSz="457200" fontAlgn="base" hangingPunct="0">
              <a:lnSpc>
                <a:spcPct val="93000"/>
              </a:lnSpc>
              <a:spcBef>
                <a:spcPts val="13"/>
              </a:spcBef>
              <a:spcAft>
                <a:spcPts val="13"/>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Lst>
              <a:defRPr>
                <a:solidFill>
                  <a:srgbClr val="000000"/>
                </a:solidFill>
                <a:latin typeface="Arial" panose="020B0604020202020204" pitchFamily="34" charset="0"/>
                <a:cs typeface="Source Han Sans CN" charset="0"/>
              </a:defRPr>
            </a:lvl6pPr>
            <a:lvl7pPr marL="2971800" indent="-228600" defTabSz="457200" fontAlgn="base" hangingPunct="0">
              <a:lnSpc>
                <a:spcPct val="93000"/>
              </a:lnSpc>
              <a:spcBef>
                <a:spcPts val="13"/>
              </a:spcBef>
              <a:spcAft>
                <a:spcPts val="13"/>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Lst>
              <a:defRPr>
                <a:solidFill>
                  <a:srgbClr val="000000"/>
                </a:solidFill>
                <a:latin typeface="Arial" panose="020B0604020202020204" pitchFamily="34" charset="0"/>
                <a:cs typeface="Source Han Sans CN" charset="0"/>
              </a:defRPr>
            </a:lvl7pPr>
            <a:lvl8pPr marL="3429000" indent="-228600" defTabSz="457200" fontAlgn="base" hangingPunct="0">
              <a:lnSpc>
                <a:spcPct val="93000"/>
              </a:lnSpc>
              <a:spcBef>
                <a:spcPts val="13"/>
              </a:spcBef>
              <a:spcAft>
                <a:spcPts val="13"/>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Lst>
              <a:defRPr>
                <a:solidFill>
                  <a:srgbClr val="000000"/>
                </a:solidFill>
                <a:latin typeface="Arial" panose="020B0604020202020204" pitchFamily="34" charset="0"/>
                <a:cs typeface="Source Han Sans CN" charset="0"/>
              </a:defRPr>
            </a:lvl8pPr>
            <a:lvl9pPr marL="3886200" indent="-228600" defTabSz="457200" fontAlgn="base" hangingPunct="0">
              <a:lnSpc>
                <a:spcPct val="93000"/>
              </a:lnSpc>
              <a:spcBef>
                <a:spcPts val="13"/>
              </a:spcBef>
              <a:spcAft>
                <a:spcPts val="13"/>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Lst>
              <a:defRPr>
                <a:solidFill>
                  <a:srgbClr val="000000"/>
                </a:solidFill>
                <a:latin typeface="Arial" panose="020B0604020202020204" pitchFamily="34" charset="0"/>
                <a:cs typeface="Source Han Sans CN" charset="0"/>
              </a:defRPr>
            </a:lvl9pPr>
          </a:lstStyle>
          <a:p>
            <a:pPr algn="ctr"/>
            <a:r>
              <a:rPr lang="en-US" altLang="en-US" sz="2000" dirty="0">
                <a:solidFill>
                  <a:schemeClr val="bg1">
                    <a:lumMod val="85000"/>
                  </a:schemeClr>
                </a:solidFill>
                <a:latin typeface="HelveticaNeue-Bold" charset="0"/>
                <a:cs typeface="HelveticaNeue-Bold" charset="0"/>
              </a:rPr>
              <a:t>perform </a:t>
            </a:r>
            <a:r>
              <a:rPr lang="en-US" altLang="en-US" sz="2000" b="1" dirty="0">
                <a:solidFill>
                  <a:schemeClr val="bg1">
                    <a:lumMod val="85000"/>
                  </a:schemeClr>
                </a:solidFill>
                <a:latin typeface="HelveticaNeue-Bold" charset="0"/>
                <a:cs typeface="HelveticaNeue-Bold" charset="0"/>
              </a:rPr>
              <a:t>oracle computation</a:t>
            </a:r>
          </a:p>
          <a:p>
            <a:pPr algn="ctr"/>
            <a:r>
              <a:rPr lang="en-US" altLang="en-US" sz="2000" dirty="0">
                <a:solidFill>
                  <a:schemeClr val="bg1">
                    <a:lumMod val="85000"/>
                  </a:schemeClr>
                </a:solidFill>
                <a:latin typeface="HelveticaNeue-Bold" charset="0"/>
                <a:cs typeface="HelveticaNeue-Bold" charset="0"/>
              </a:rPr>
              <a:t>(order finding)</a:t>
            </a:r>
          </a:p>
        </p:txBody>
      </p:sp>
      <p:sp>
        <p:nvSpPr>
          <p:cNvPr id="13" name="Freeform 7">
            <a:extLst>
              <a:ext uri="{FF2B5EF4-FFF2-40B4-BE49-F238E27FC236}">
                <a16:creationId xmlns:a16="http://schemas.microsoft.com/office/drawing/2014/main" id="{54092301-5D83-47C3-B8FE-22EF4DDED597}"/>
              </a:ext>
            </a:extLst>
          </p:cNvPr>
          <p:cNvSpPr>
            <a:spLocks noChangeArrowheads="1"/>
          </p:cNvSpPr>
          <p:nvPr/>
        </p:nvSpPr>
        <p:spPr bwMode="auto">
          <a:xfrm>
            <a:off x="5100453" y="1924049"/>
            <a:ext cx="1611066" cy="3665393"/>
          </a:xfrm>
          <a:custGeom>
            <a:avLst/>
            <a:gdLst>
              <a:gd name="T0" fmla="*/ 0 w 20582"/>
              <a:gd name="T1" fmla="*/ 0 h 23003"/>
              <a:gd name="T2" fmla="*/ 20581 w 20582"/>
              <a:gd name="T3" fmla="*/ 0 h 23003"/>
              <a:gd name="T4" fmla="*/ 20581 w 20582"/>
              <a:gd name="T5" fmla="*/ 23002 h 23003"/>
              <a:gd name="T6" fmla="*/ 0 w 20582"/>
              <a:gd name="T7" fmla="*/ 23002 h 23003"/>
              <a:gd name="T8" fmla="*/ 0 w 20582"/>
              <a:gd name="T9" fmla="*/ 0 h 23003"/>
            </a:gdLst>
            <a:ahLst/>
            <a:cxnLst>
              <a:cxn ang="0">
                <a:pos x="T0" y="T1"/>
              </a:cxn>
              <a:cxn ang="0">
                <a:pos x="T2" y="T3"/>
              </a:cxn>
              <a:cxn ang="0">
                <a:pos x="T4" y="T5"/>
              </a:cxn>
              <a:cxn ang="0">
                <a:pos x="T6" y="T7"/>
              </a:cxn>
              <a:cxn ang="0">
                <a:pos x="T8" y="T9"/>
              </a:cxn>
            </a:cxnLst>
            <a:rect l="0" t="0" r="r" b="b"/>
            <a:pathLst>
              <a:path w="20582" h="23003">
                <a:moveTo>
                  <a:pt x="0" y="0"/>
                </a:moveTo>
                <a:lnTo>
                  <a:pt x="20581" y="0"/>
                </a:lnTo>
                <a:lnTo>
                  <a:pt x="20581" y="23002"/>
                </a:lnTo>
                <a:lnTo>
                  <a:pt x="0" y="23002"/>
                </a:lnTo>
                <a:lnTo>
                  <a:pt x="0" y="0"/>
                </a:lnTo>
              </a:path>
            </a:pathLst>
          </a:custGeom>
          <a:noFill/>
          <a:ln w="76320" cap="rnd">
            <a:solidFill>
              <a:schemeClr val="bg1">
                <a:lumMod val="85000"/>
              </a:schemeClr>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solidFill>
                <a:schemeClr val="bg1">
                  <a:lumMod val="85000"/>
                </a:schemeClr>
              </a:solidFill>
            </a:endParaRPr>
          </a:p>
        </p:txBody>
      </p:sp>
      <p:sp>
        <p:nvSpPr>
          <p:cNvPr id="15" name="Freeform 10">
            <a:extLst>
              <a:ext uri="{FF2B5EF4-FFF2-40B4-BE49-F238E27FC236}">
                <a16:creationId xmlns:a16="http://schemas.microsoft.com/office/drawing/2014/main" id="{293E922A-8A8B-4238-92BD-6C27250DE131}"/>
              </a:ext>
            </a:extLst>
          </p:cNvPr>
          <p:cNvSpPr>
            <a:spLocks noChangeArrowheads="1"/>
          </p:cNvSpPr>
          <p:nvPr/>
        </p:nvSpPr>
        <p:spPr bwMode="auto">
          <a:xfrm>
            <a:off x="6913636" y="1924049"/>
            <a:ext cx="2176840" cy="3665393"/>
          </a:xfrm>
          <a:custGeom>
            <a:avLst/>
            <a:gdLst>
              <a:gd name="T0" fmla="*/ 0 w 4156"/>
              <a:gd name="T1" fmla="*/ 0 h 23003"/>
              <a:gd name="T2" fmla="*/ 4155 w 4156"/>
              <a:gd name="T3" fmla="*/ 0 h 23003"/>
              <a:gd name="T4" fmla="*/ 4155 w 4156"/>
              <a:gd name="T5" fmla="*/ 23002 h 23003"/>
              <a:gd name="T6" fmla="*/ 0 w 4156"/>
              <a:gd name="T7" fmla="*/ 23002 h 23003"/>
              <a:gd name="T8" fmla="*/ 0 w 4156"/>
              <a:gd name="T9" fmla="*/ 0 h 23003"/>
            </a:gdLst>
            <a:ahLst/>
            <a:cxnLst>
              <a:cxn ang="0">
                <a:pos x="T0" y="T1"/>
              </a:cxn>
              <a:cxn ang="0">
                <a:pos x="T2" y="T3"/>
              </a:cxn>
              <a:cxn ang="0">
                <a:pos x="T4" y="T5"/>
              </a:cxn>
              <a:cxn ang="0">
                <a:pos x="T6" y="T7"/>
              </a:cxn>
              <a:cxn ang="0">
                <a:pos x="T8" y="T9"/>
              </a:cxn>
            </a:cxnLst>
            <a:rect l="0" t="0" r="r" b="b"/>
            <a:pathLst>
              <a:path w="4156" h="23003">
                <a:moveTo>
                  <a:pt x="0" y="0"/>
                </a:moveTo>
                <a:lnTo>
                  <a:pt x="4155" y="0"/>
                </a:lnTo>
                <a:lnTo>
                  <a:pt x="4155" y="23002"/>
                </a:lnTo>
                <a:lnTo>
                  <a:pt x="0" y="23002"/>
                </a:lnTo>
                <a:lnTo>
                  <a:pt x="0" y="0"/>
                </a:lnTo>
              </a:path>
            </a:pathLst>
          </a:custGeom>
          <a:noFill/>
          <a:ln w="76320" cap="rnd">
            <a:solidFill>
              <a:schemeClr val="bg1">
                <a:lumMod val="85000"/>
              </a:schemeClr>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6" name="Text Box 11">
            <a:extLst>
              <a:ext uri="{FF2B5EF4-FFF2-40B4-BE49-F238E27FC236}">
                <a16:creationId xmlns:a16="http://schemas.microsoft.com/office/drawing/2014/main" id="{F9D82903-78C5-47DA-AB67-FE53A0B46EC2}"/>
              </a:ext>
            </a:extLst>
          </p:cNvPr>
          <p:cNvSpPr txBox="1">
            <a:spLocks noChangeArrowheads="1"/>
          </p:cNvSpPr>
          <p:nvPr/>
        </p:nvSpPr>
        <p:spPr bwMode="auto">
          <a:xfrm>
            <a:off x="9024216" y="2857067"/>
            <a:ext cx="2392468" cy="114386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87672" rIns="90000" bIns="45000"/>
          <a:lstStyle>
            <a:lvl1pPr>
              <a:tabLst>
                <a:tab pos="457200" algn="l"/>
                <a:tab pos="914400" algn="l"/>
                <a:tab pos="1371600" algn="l"/>
                <a:tab pos="1828800" algn="l"/>
                <a:tab pos="2286000" algn="l"/>
                <a:tab pos="2743200" algn="l"/>
                <a:tab pos="3200400" algn="l"/>
              </a:tabLst>
              <a:defRPr>
                <a:solidFill>
                  <a:srgbClr val="000000"/>
                </a:solidFill>
                <a:latin typeface="Arial" panose="020B0604020202020204" pitchFamily="34" charset="0"/>
                <a:cs typeface="Source Han Sans CN" charset="0"/>
              </a:defRPr>
            </a:lvl1pPr>
            <a:lvl2pPr>
              <a:tabLst>
                <a:tab pos="457200" algn="l"/>
                <a:tab pos="914400" algn="l"/>
                <a:tab pos="1371600" algn="l"/>
                <a:tab pos="1828800" algn="l"/>
                <a:tab pos="2286000" algn="l"/>
                <a:tab pos="2743200" algn="l"/>
                <a:tab pos="3200400" algn="l"/>
              </a:tabLst>
              <a:defRPr>
                <a:solidFill>
                  <a:srgbClr val="000000"/>
                </a:solidFill>
                <a:latin typeface="Arial" panose="020B0604020202020204" pitchFamily="34" charset="0"/>
                <a:cs typeface="Source Han Sans CN" charset="0"/>
              </a:defRPr>
            </a:lvl2pPr>
            <a:lvl3pPr>
              <a:tabLst>
                <a:tab pos="457200" algn="l"/>
                <a:tab pos="914400" algn="l"/>
                <a:tab pos="1371600" algn="l"/>
                <a:tab pos="1828800" algn="l"/>
                <a:tab pos="2286000" algn="l"/>
                <a:tab pos="2743200" algn="l"/>
                <a:tab pos="3200400" algn="l"/>
              </a:tabLst>
              <a:defRPr>
                <a:solidFill>
                  <a:srgbClr val="000000"/>
                </a:solidFill>
                <a:latin typeface="Arial" panose="020B0604020202020204" pitchFamily="34" charset="0"/>
                <a:cs typeface="Source Han Sans CN" charset="0"/>
              </a:defRPr>
            </a:lvl3pPr>
            <a:lvl4pPr>
              <a:tabLst>
                <a:tab pos="457200" algn="l"/>
                <a:tab pos="914400" algn="l"/>
                <a:tab pos="1371600" algn="l"/>
                <a:tab pos="1828800" algn="l"/>
                <a:tab pos="2286000" algn="l"/>
                <a:tab pos="2743200" algn="l"/>
                <a:tab pos="3200400" algn="l"/>
              </a:tabLst>
              <a:defRPr>
                <a:solidFill>
                  <a:srgbClr val="000000"/>
                </a:solidFill>
                <a:latin typeface="Arial" panose="020B0604020202020204" pitchFamily="34" charset="0"/>
                <a:cs typeface="Source Han Sans CN" charset="0"/>
              </a:defRPr>
            </a:lvl4pPr>
            <a:lvl5pPr>
              <a:tabLst>
                <a:tab pos="457200" algn="l"/>
                <a:tab pos="914400" algn="l"/>
                <a:tab pos="1371600" algn="l"/>
                <a:tab pos="1828800" algn="l"/>
                <a:tab pos="2286000" algn="l"/>
                <a:tab pos="2743200" algn="l"/>
                <a:tab pos="3200400" algn="l"/>
              </a:tabLst>
              <a:defRPr>
                <a:solidFill>
                  <a:srgbClr val="000000"/>
                </a:solidFill>
                <a:latin typeface="Arial" panose="020B0604020202020204" pitchFamily="34" charset="0"/>
                <a:cs typeface="Source Han Sans CN" charset="0"/>
              </a:defRPr>
            </a:lvl5pPr>
            <a:lvl6pPr marL="2514600" indent="-228600" defTabSz="457200" fontAlgn="base" hangingPunct="0">
              <a:lnSpc>
                <a:spcPct val="93000"/>
              </a:lnSpc>
              <a:spcBef>
                <a:spcPts val="13"/>
              </a:spcBef>
              <a:spcAft>
                <a:spcPts val="13"/>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a:solidFill>
                  <a:srgbClr val="000000"/>
                </a:solidFill>
                <a:latin typeface="Arial" panose="020B0604020202020204" pitchFamily="34" charset="0"/>
                <a:cs typeface="Source Han Sans CN" charset="0"/>
              </a:defRPr>
            </a:lvl6pPr>
            <a:lvl7pPr marL="2971800" indent="-228600" defTabSz="457200" fontAlgn="base" hangingPunct="0">
              <a:lnSpc>
                <a:spcPct val="93000"/>
              </a:lnSpc>
              <a:spcBef>
                <a:spcPts val="13"/>
              </a:spcBef>
              <a:spcAft>
                <a:spcPts val="13"/>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a:solidFill>
                  <a:srgbClr val="000000"/>
                </a:solidFill>
                <a:latin typeface="Arial" panose="020B0604020202020204" pitchFamily="34" charset="0"/>
                <a:cs typeface="Source Han Sans CN" charset="0"/>
              </a:defRPr>
            </a:lvl7pPr>
            <a:lvl8pPr marL="3429000" indent="-228600" defTabSz="457200" fontAlgn="base" hangingPunct="0">
              <a:lnSpc>
                <a:spcPct val="93000"/>
              </a:lnSpc>
              <a:spcBef>
                <a:spcPts val="13"/>
              </a:spcBef>
              <a:spcAft>
                <a:spcPts val="13"/>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a:solidFill>
                  <a:srgbClr val="000000"/>
                </a:solidFill>
                <a:latin typeface="Arial" panose="020B0604020202020204" pitchFamily="34" charset="0"/>
                <a:cs typeface="Source Han Sans CN" charset="0"/>
              </a:defRPr>
            </a:lvl8pPr>
            <a:lvl9pPr marL="3886200" indent="-228600" defTabSz="457200" fontAlgn="base" hangingPunct="0">
              <a:lnSpc>
                <a:spcPct val="93000"/>
              </a:lnSpc>
              <a:spcBef>
                <a:spcPts val="13"/>
              </a:spcBef>
              <a:spcAft>
                <a:spcPts val="13"/>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a:solidFill>
                  <a:srgbClr val="000000"/>
                </a:solidFill>
                <a:latin typeface="Arial" panose="020B0604020202020204" pitchFamily="34" charset="0"/>
                <a:cs typeface="Source Han Sans CN" charset="0"/>
              </a:defRPr>
            </a:lvl9pPr>
          </a:lstStyle>
          <a:p>
            <a:pPr algn="ctr"/>
            <a:r>
              <a:rPr lang="en-US" altLang="en-US" sz="2000" b="1" dirty="0">
                <a:solidFill>
                  <a:schemeClr val="bg1">
                    <a:lumMod val="85000"/>
                  </a:schemeClr>
                </a:solidFill>
                <a:latin typeface="HelveticaNeue-Bold" charset="0"/>
                <a:cs typeface="HelveticaNeue-Bold" charset="0"/>
              </a:rPr>
              <a:t>postprocess </a:t>
            </a:r>
          </a:p>
          <a:p>
            <a:pPr algn="ctr"/>
            <a:r>
              <a:rPr lang="en-US" altLang="en-US" sz="2000" dirty="0">
                <a:solidFill>
                  <a:schemeClr val="bg1">
                    <a:lumMod val="85000"/>
                  </a:schemeClr>
                </a:solidFill>
                <a:latin typeface="HelveticaNeue-Bold" charset="0"/>
                <a:cs typeface="HelveticaNeue-Bold" charset="0"/>
              </a:rPr>
              <a:t>(measure</a:t>
            </a:r>
          </a:p>
          <a:p>
            <a:pPr algn="ctr"/>
            <a:r>
              <a:rPr lang="en-US" altLang="en-US" sz="2000" dirty="0">
                <a:solidFill>
                  <a:schemeClr val="bg1">
                    <a:lumMod val="85000"/>
                  </a:schemeClr>
                </a:solidFill>
                <a:latin typeface="HelveticaNeue-Bold" charset="0"/>
                <a:cs typeface="HelveticaNeue-Bold" charset="0"/>
              </a:rPr>
              <a:t>results)</a:t>
            </a:r>
          </a:p>
          <a:p>
            <a:pPr algn="ctr"/>
            <a:endParaRPr lang="en-US" altLang="en-US" sz="2000" b="1" dirty="0">
              <a:solidFill>
                <a:srgbClr val="1CB100"/>
              </a:solidFill>
              <a:latin typeface="HelveticaNeue-Bold" charset="0"/>
              <a:cs typeface="HelveticaNeue-Bold" charset="0"/>
            </a:endParaRPr>
          </a:p>
        </p:txBody>
      </p:sp>
    </p:spTree>
    <p:extLst>
      <p:ext uri="{BB962C8B-B14F-4D97-AF65-F5344CB8AC3E}">
        <p14:creationId xmlns:p14="http://schemas.microsoft.com/office/powerpoint/2010/main" val="9214654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E03FB9-D4A4-4180-A36D-95D860D67CB2}"/>
              </a:ext>
            </a:extLst>
          </p:cNvPr>
          <p:cNvSpPr>
            <a:spLocks noGrp="1"/>
          </p:cNvSpPr>
          <p:nvPr>
            <p:ph type="title"/>
          </p:nvPr>
        </p:nvSpPr>
        <p:spPr/>
        <p:txBody>
          <a:bodyPr/>
          <a:lstStyle/>
          <a:p>
            <a:r>
              <a:rPr lang="en-US" dirty="0"/>
              <a:t>Quantum State Preparations</a:t>
            </a:r>
          </a:p>
        </p:txBody>
      </p:sp>
      <p:pic>
        <p:nvPicPr>
          <p:cNvPr id="7" name="Picture 2">
            <a:extLst>
              <a:ext uri="{FF2B5EF4-FFF2-40B4-BE49-F238E27FC236}">
                <a16:creationId xmlns:a16="http://schemas.microsoft.com/office/drawing/2014/main" id="{808584B7-9B30-4E3F-94DE-2628246B61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72475" y="1947477"/>
            <a:ext cx="6872861" cy="4311067"/>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8" name="Text Box 5">
            <a:extLst>
              <a:ext uri="{FF2B5EF4-FFF2-40B4-BE49-F238E27FC236}">
                <a16:creationId xmlns:a16="http://schemas.microsoft.com/office/drawing/2014/main" id="{B203961F-F1E7-41E6-9217-AF62447FECE9}"/>
              </a:ext>
            </a:extLst>
          </p:cNvPr>
          <p:cNvSpPr txBox="1">
            <a:spLocks noChangeArrowheads="1"/>
          </p:cNvSpPr>
          <p:nvPr/>
        </p:nvSpPr>
        <p:spPr bwMode="auto">
          <a:xfrm>
            <a:off x="823278" y="2937584"/>
            <a:ext cx="2406649" cy="1181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87672" rIns="90000" bIns="45000"/>
          <a:lstStyle>
            <a:lvl1pPr>
              <a:tabLst>
                <a:tab pos="457200" algn="l"/>
                <a:tab pos="914400" algn="l"/>
                <a:tab pos="1371600" algn="l"/>
                <a:tab pos="1828800" algn="l"/>
                <a:tab pos="2286000" algn="l"/>
                <a:tab pos="2743200" algn="l"/>
                <a:tab pos="3200400" algn="l"/>
                <a:tab pos="3657600" algn="l"/>
                <a:tab pos="4114800" algn="l"/>
              </a:tabLst>
              <a:defRPr>
                <a:solidFill>
                  <a:srgbClr val="000000"/>
                </a:solidFill>
                <a:latin typeface="Arial" panose="020B0604020202020204" pitchFamily="34" charset="0"/>
                <a:cs typeface="Source Han Sans CN" charset="0"/>
              </a:defRPr>
            </a:lvl1pPr>
            <a:lvl2pPr>
              <a:tabLst>
                <a:tab pos="457200" algn="l"/>
                <a:tab pos="914400" algn="l"/>
                <a:tab pos="1371600" algn="l"/>
                <a:tab pos="1828800" algn="l"/>
                <a:tab pos="2286000" algn="l"/>
                <a:tab pos="2743200" algn="l"/>
                <a:tab pos="3200400" algn="l"/>
                <a:tab pos="3657600" algn="l"/>
                <a:tab pos="4114800" algn="l"/>
              </a:tabLst>
              <a:defRPr>
                <a:solidFill>
                  <a:srgbClr val="000000"/>
                </a:solidFill>
                <a:latin typeface="Arial" panose="020B0604020202020204" pitchFamily="34" charset="0"/>
                <a:cs typeface="Source Han Sans CN" charset="0"/>
              </a:defRPr>
            </a:lvl2pPr>
            <a:lvl3pPr>
              <a:tabLst>
                <a:tab pos="457200" algn="l"/>
                <a:tab pos="914400" algn="l"/>
                <a:tab pos="1371600" algn="l"/>
                <a:tab pos="1828800" algn="l"/>
                <a:tab pos="2286000" algn="l"/>
                <a:tab pos="2743200" algn="l"/>
                <a:tab pos="3200400" algn="l"/>
                <a:tab pos="3657600" algn="l"/>
                <a:tab pos="4114800" algn="l"/>
              </a:tabLst>
              <a:defRPr>
                <a:solidFill>
                  <a:srgbClr val="000000"/>
                </a:solidFill>
                <a:latin typeface="Arial" panose="020B0604020202020204" pitchFamily="34" charset="0"/>
                <a:cs typeface="Source Han Sans CN" charset="0"/>
              </a:defRPr>
            </a:lvl3pPr>
            <a:lvl4pPr>
              <a:tabLst>
                <a:tab pos="457200" algn="l"/>
                <a:tab pos="914400" algn="l"/>
                <a:tab pos="1371600" algn="l"/>
                <a:tab pos="1828800" algn="l"/>
                <a:tab pos="2286000" algn="l"/>
                <a:tab pos="2743200" algn="l"/>
                <a:tab pos="3200400" algn="l"/>
                <a:tab pos="3657600" algn="l"/>
                <a:tab pos="4114800" algn="l"/>
              </a:tabLst>
              <a:defRPr>
                <a:solidFill>
                  <a:srgbClr val="000000"/>
                </a:solidFill>
                <a:latin typeface="Arial" panose="020B0604020202020204" pitchFamily="34" charset="0"/>
                <a:cs typeface="Source Han Sans CN" charset="0"/>
              </a:defRPr>
            </a:lvl4pPr>
            <a:lvl5pPr>
              <a:tabLst>
                <a:tab pos="457200" algn="l"/>
                <a:tab pos="914400" algn="l"/>
                <a:tab pos="1371600" algn="l"/>
                <a:tab pos="1828800" algn="l"/>
                <a:tab pos="2286000" algn="l"/>
                <a:tab pos="2743200" algn="l"/>
                <a:tab pos="3200400" algn="l"/>
                <a:tab pos="3657600" algn="l"/>
                <a:tab pos="4114800" algn="l"/>
              </a:tabLst>
              <a:defRPr>
                <a:solidFill>
                  <a:srgbClr val="000000"/>
                </a:solidFill>
                <a:latin typeface="Arial" panose="020B0604020202020204" pitchFamily="34" charset="0"/>
                <a:cs typeface="Source Han Sans CN" charset="0"/>
              </a:defRPr>
            </a:lvl5pPr>
            <a:lvl6pPr marL="2514600" indent="-228600" defTabSz="457200" fontAlgn="base" hangingPunct="0">
              <a:lnSpc>
                <a:spcPct val="93000"/>
              </a:lnSpc>
              <a:spcBef>
                <a:spcPts val="13"/>
              </a:spcBef>
              <a:spcAft>
                <a:spcPts val="13"/>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Lst>
              <a:defRPr>
                <a:solidFill>
                  <a:srgbClr val="000000"/>
                </a:solidFill>
                <a:latin typeface="Arial" panose="020B0604020202020204" pitchFamily="34" charset="0"/>
                <a:cs typeface="Source Han Sans CN" charset="0"/>
              </a:defRPr>
            </a:lvl6pPr>
            <a:lvl7pPr marL="2971800" indent="-228600" defTabSz="457200" fontAlgn="base" hangingPunct="0">
              <a:lnSpc>
                <a:spcPct val="93000"/>
              </a:lnSpc>
              <a:spcBef>
                <a:spcPts val="13"/>
              </a:spcBef>
              <a:spcAft>
                <a:spcPts val="13"/>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Lst>
              <a:defRPr>
                <a:solidFill>
                  <a:srgbClr val="000000"/>
                </a:solidFill>
                <a:latin typeface="Arial" panose="020B0604020202020204" pitchFamily="34" charset="0"/>
                <a:cs typeface="Source Han Sans CN" charset="0"/>
              </a:defRPr>
            </a:lvl7pPr>
            <a:lvl8pPr marL="3429000" indent="-228600" defTabSz="457200" fontAlgn="base" hangingPunct="0">
              <a:lnSpc>
                <a:spcPct val="93000"/>
              </a:lnSpc>
              <a:spcBef>
                <a:spcPts val="13"/>
              </a:spcBef>
              <a:spcAft>
                <a:spcPts val="13"/>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Lst>
              <a:defRPr>
                <a:solidFill>
                  <a:srgbClr val="000000"/>
                </a:solidFill>
                <a:latin typeface="Arial" panose="020B0604020202020204" pitchFamily="34" charset="0"/>
                <a:cs typeface="Source Han Sans CN" charset="0"/>
              </a:defRPr>
            </a:lvl8pPr>
            <a:lvl9pPr marL="3886200" indent="-228600" defTabSz="457200" fontAlgn="base" hangingPunct="0">
              <a:lnSpc>
                <a:spcPct val="93000"/>
              </a:lnSpc>
              <a:spcBef>
                <a:spcPts val="13"/>
              </a:spcBef>
              <a:spcAft>
                <a:spcPts val="13"/>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Lst>
              <a:defRPr>
                <a:solidFill>
                  <a:srgbClr val="000000"/>
                </a:solidFill>
                <a:latin typeface="Arial" panose="020B0604020202020204" pitchFamily="34" charset="0"/>
                <a:cs typeface="Source Han Sans CN" charset="0"/>
              </a:defRPr>
            </a:lvl9pPr>
          </a:lstStyle>
          <a:p>
            <a:pPr algn="ctr"/>
            <a:r>
              <a:rPr lang="en-US" altLang="en-US" sz="2000" b="1" dirty="0">
                <a:solidFill>
                  <a:srgbClr val="CB297B"/>
                </a:solidFill>
                <a:latin typeface="HelveticaNeue-Bold" charset="0"/>
                <a:cs typeface="HelveticaNeue-Bold" charset="0"/>
              </a:rPr>
              <a:t>prepare</a:t>
            </a:r>
            <a:r>
              <a:rPr lang="en-US" altLang="en-US" sz="2000" dirty="0">
                <a:solidFill>
                  <a:srgbClr val="CB297B"/>
                </a:solidFill>
                <a:latin typeface="HelveticaNeue-Bold" charset="0"/>
                <a:cs typeface="HelveticaNeue-Bold" charset="0"/>
              </a:rPr>
              <a:t> </a:t>
            </a:r>
          </a:p>
          <a:p>
            <a:pPr algn="ctr"/>
            <a:r>
              <a:rPr lang="en-US" altLang="en-US" sz="2000" dirty="0">
                <a:solidFill>
                  <a:srgbClr val="CB297B"/>
                </a:solidFill>
                <a:latin typeface="HelveticaNeue-Bold" charset="0"/>
                <a:cs typeface="HelveticaNeue-Bold" charset="0"/>
              </a:rPr>
              <a:t>initial state</a:t>
            </a:r>
          </a:p>
          <a:p>
            <a:pPr algn="ctr"/>
            <a:r>
              <a:rPr lang="en-US" altLang="en-US" sz="2000" dirty="0">
                <a:solidFill>
                  <a:srgbClr val="CB297B"/>
                </a:solidFill>
                <a:latin typeface="HelveticaNeue-Bold" charset="0"/>
                <a:cs typeface="HelveticaNeue-Bold" charset="0"/>
              </a:rPr>
              <a:t>(superposition)</a:t>
            </a:r>
          </a:p>
        </p:txBody>
      </p:sp>
      <p:sp>
        <p:nvSpPr>
          <p:cNvPr id="9" name="Freeform 4">
            <a:extLst>
              <a:ext uri="{FF2B5EF4-FFF2-40B4-BE49-F238E27FC236}">
                <a16:creationId xmlns:a16="http://schemas.microsoft.com/office/drawing/2014/main" id="{36A7A198-EFF0-474F-B5F6-1B2C5A9BF740}"/>
              </a:ext>
            </a:extLst>
          </p:cNvPr>
          <p:cNvSpPr>
            <a:spLocks noChangeArrowheads="1"/>
          </p:cNvSpPr>
          <p:nvPr/>
        </p:nvSpPr>
        <p:spPr bwMode="auto">
          <a:xfrm>
            <a:off x="4286250" y="1924050"/>
            <a:ext cx="685799" cy="4219298"/>
          </a:xfrm>
          <a:custGeom>
            <a:avLst/>
            <a:gdLst>
              <a:gd name="T0" fmla="*/ 0 w 7632"/>
              <a:gd name="T1" fmla="*/ 0 h 23003"/>
              <a:gd name="T2" fmla="*/ 7631 w 7632"/>
              <a:gd name="T3" fmla="*/ 0 h 23003"/>
              <a:gd name="T4" fmla="*/ 7631 w 7632"/>
              <a:gd name="T5" fmla="*/ 23002 h 23003"/>
              <a:gd name="T6" fmla="*/ 0 w 7632"/>
              <a:gd name="T7" fmla="*/ 23002 h 23003"/>
              <a:gd name="T8" fmla="*/ 0 w 7632"/>
              <a:gd name="T9" fmla="*/ 0 h 23003"/>
            </a:gdLst>
            <a:ahLst/>
            <a:cxnLst>
              <a:cxn ang="0">
                <a:pos x="T0" y="T1"/>
              </a:cxn>
              <a:cxn ang="0">
                <a:pos x="T2" y="T3"/>
              </a:cxn>
              <a:cxn ang="0">
                <a:pos x="T4" y="T5"/>
              </a:cxn>
              <a:cxn ang="0">
                <a:pos x="T6" y="T7"/>
              </a:cxn>
              <a:cxn ang="0">
                <a:pos x="T8" y="T9"/>
              </a:cxn>
            </a:cxnLst>
            <a:rect l="0" t="0" r="r" b="b"/>
            <a:pathLst>
              <a:path w="7632" h="23003">
                <a:moveTo>
                  <a:pt x="0" y="0"/>
                </a:moveTo>
                <a:lnTo>
                  <a:pt x="7631" y="0"/>
                </a:lnTo>
                <a:lnTo>
                  <a:pt x="7631" y="23002"/>
                </a:lnTo>
                <a:lnTo>
                  <a:pt x="0" y="23002"/>
                </a:lnTo>
                <a:lnTo>
                  <a:pt x="0" y="0"/>
                </a:lnTo>
              </a:path>
            </a:pathLst>
          </a:custGeom>
          <a:noFill/>
          <a:ln w="76320" cap="rnd">
            <a:solidFill>
              <a:srgbClr val="CB297B"/>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 name="Rectangle 2">
            <a:extLst>
              <a:ext uri="{FF2B5EF4-FFF2-40B4-BE49-F238E27FC236}">
                <a16:creationId xmlns:a16="http://schemas.microsoft.com/office/drawing/2014/main" id="{3BC4C9D8-D7C0-4CEC-A759-873FEE1D37CF}"/>
              </a:ext>
            </a:extLst>
          </p:cNvPr>
          <p:cNvSpPr/>
          <p:nvPr/>
        </p:nvSpPr>
        <p:spPr>
          <a:xfrm>
            <a:off x="5166804" y="1924049"/>
            <a:ext cx="4851591" cy="431106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793415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808584B7-9B30-4E3F-94DE-2628246B61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72475" y="1947477"/>
            <a:ext cx="6872861" cy="4311067"/>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 name="Freeform 4">
            <a:extLst>
              <a:ext uri="{FF2B5EF4-FFF2-40B4-BE49-F238E27FC236}">
                <a16:creationId xmlns:a16="http://schemas.microsoft.com/office/drawing/2014/main" id="{BA475197-6BBC-41B1-AF72-C5F7DD7528DF}"/>
              </a:ext>
            </a:extLst>
          </p:cNvPr>
          <p:cNvSpPr>
            <a:spLocks noChangeArrowheads="1"/>
          </p:cNvSpPr>
          <p:nvPr/>
        </p:nvSpPr>
        <p:spPr bwMode="auto">
          <a:xfrm>
            <a:off x="4286250" y="4171440"/>
            <a:ext cx="685799" cy="1963030"/>
          </a:xfrm>
          <a:custGeom>
            <a:avLst/>
            <a:gdLst>
              <a:gd name="T0" fmla="*/ 0 w 7632"/>
              <a:gd name="T1" fmla="*/ 0 h 23003"/>
              <a:gd name="T2" fmla="*/ 7631 w 7632"/>
              <a:gd name="T3" fmla="*/ 0 h 23003"/>
              <a:gd name="T4" fmla="*/ 7631 w 7632"/>
              <a:gd name="T5" fmla="*/ 23002 h 23003"/>
              <a:gd name="T6" fmla="*/ 0 w 7632"/>
              <a:gd name="T7" fmla="*/ 23002 h 23003"/>
              <a:gd name="T8" fmla="*/ 0 w 7632"/>
              <a:gd name="T9" fmla="*/ 0 h 23003"/>
            </a:gdLst>
            <a:ahLst/>
            <a:cxnLst>
              <a:cxn ang="0">
                <a:pos x="T0" y="T1"/>
              </a:cxn>
              <a:cxn ang="0">
                <a:pos x="T2" y="T3"/>
              </a:cxn>
              <a:cxn ang="0">
                <a:pos x="T4" y="T5"/>
              </a:cxn>
              <a:cxn ang="0">
                <a:pos x="T6" y="T7"/>
              </a:cxn>
              <a:cxn ang="0">
                <a:pos x="T8" y="T9"/>
              </a:cxn>
            </a:cxnLst>
            <a:rect l="0" t="0" r="r" b="b"/>
            <a:pathLst>
              <a:path w="7632" h="23003">
                <a:moveTo>
                  <a:pt x="0" y="0"/>
                </a:moveTo>
                <a:lnTo>
                  <a:pt x="7631" y="0"/>
                </a:lnTo>
                <a:lnTo>
                  <a:pt x="7631" y="23002"/>
                </a:lnTo>
                <a:lnTo>
                  <a:pt x="0" y="23002"/>
                </a:lnTo>
                <a:lnTo>
                  <a:pt x="0" y="0"/>
                </a:lnTo>
              </a:path>
            </a:pathLst>
          </a:custGeom>
          <a:noFill/>
          <a:ln w="76320" cap="rnd">
            <a:solidFill>
              <a:srgbClr val="00B0F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 name="Title 1">
            <a:extLst>
              <a:ext uri="{FF2B5EF4-FFF2-40B4-BE49-F238E27FC236}">
                <a16:creationId xmlns:a16="http://schemas.microsoft.com/office/drawing/2014/main" id="{41E03FB9-D4A4-4180-A36D-95D860D67CB2}"/>
              </a:ext>
            </a:extLst>
          </p:cNvPr>
          <p:cNvSpPr>
            <a:spLocks noGrp="1"/>
          </p:cNvSpPr>
          <p:nvPr>
            <p:ph type="title"/>
          </p:nvPr>
        </p:nvSpPr>
        <p:spPr/>
        <p:txBody>
          <a:bodyPr/>
          <a:lstStyle/>
          <a:p>
            <a:r>
              <a:rPr lang="en-US" dirty="0"/>
              <a:t>Applying H gates resulting in two forms.</a:t>
            </a:r>
          </a:p>
        </p:txBody>
      </p:sp>
      <p:sp>
        <p:nvSpPr>
          <p:cNvPr id="8" name="Text Box 5">
            <a:extLst>
              <a:ext uri="{FF2B5EF4-FFF2-40B4-BE49-F238E27FC236}">
                <a16:creationId xmlns:a16="http://schemas.microsoft.com/office/drawing/2014/main" id="{B203961F-F1E7-41E6-9217-AF62447FECE9}"/>
              </a:ext>
            </a:extLst>
          </p:cNvPr>
          <p:cNvSpPr txBox="1">
            <a:spLocks noChangeArrowheads="1"/>
          </p:cNvSpPr>
          <p:nvPr/>
        </p:nvSpPr>
        <p:spPr bwMode="auto">
          <a:xfrm>
            <a:off x="823278" y="2937584"/>
            <a:ext cx="2406649" cy="1181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87672" rIns="90000" bIns="45000"/>
          <a:lstStyle>
            <a:lvl1pPr>
              <a:tabLst>
                <a:tab pos="457200" algn="l"/>
                <a:tab pos="914400" algn="l"/>
                <a:tab pos="1371600" algn="l"/>
                <a:tab pos="1828800" algn="l"/>
                <a:tab pos="2286000" algn="l"/>
                <a:tab pos="2743200" algn="l"/>
                <a:tab pos="3200400" algn="l"/>
                <a:tab pos="3657600" algn="l"/>
                <a:tab pos="4114800" algn="l"/>
              </a:tabLst>
              <a:defRPr>
                <a:solidFill>
                  <a:srgbClr val="000000"/>
                </a:solidFill>
                <a:latin typeface="Arial" panose="020B0604020202020204" pitchFamily="34" charset="0"/>
                <a:cs typeface="Source Han Sans CN" charset="0"/>
              </a:defRPr>
            </a:lvl1pPr>
            <a:lvl2pPr>
              <a:tabLst>
                <a:tab pos="457200" algn="l"/>
                <a:tab pos="914400" algn="l"/>
                <a:tab pos="1371600" algn="l"/>
                <a:tab pos="1828800" algn="l"/>
                <a:tab pos="2286000" algn="l"/>
                <a:tab pos="2743200" algn="l"/>
                <a:tab pos="3200400" algn="l"/>
                <a:tab pos="3657600" algn="l"/>
                <a:tab pos="4114800" algn="l"/>
              </a:tabLst>
              <a:defRPr>
                <a:solidFill>
                  <a:srgbClr val="000000"/>
                </a:solidFill>
                <a:latin typeface="Arial" panose="020B0604020202020204" pitchFamily="34" charset="0"/>
                <a:cs typeface="Source Han Sans CN" charset="0"/>
              </a:defRPr>
            </a:lvl2pPr>
            <a:lvl3pPr>
              <a:tabLst>
                <a:tab pos="457200" algn="l"/>
                <a:tab pos="914400" algn="l"/>
                <a:tab pos="1371600" algn="l"/>
                <a:tab pos="1828800" algn="l"/>
                <a:tab pos="2286000" algn="l"/>
                <a:tab pos="2743200" algn="l"/>
                <a:tab pos="3200400" algn="l"/>
                <a:tab pos="3657600" algn="l"/>
                <a:tab pos="4114800" algn="l"/>
              </a:tabLst>
              <a:defRPr>
                <a:solidFill>
                  <a:srgbClr val="000000"/>
                </a:solidFill>
                <a:latin typeface="Arial" panose="020B0604020202020204" pitchFamily="34" charset="0"/>
                <a:cs typeface="Source Han Sans CN" charset="0"/>
              </a:defRPr>
            </a:lvl3pPr>
            <a:lvl4pPr>
              <a:tabLst>
                <a:tab pos="457200" algn="l"/>
                <a:tab pos="914400" algn="l"/>
                <a:tab pos="1371600" algn="l"/>
                <a:tab pos="1828800" algn="l"/>
                <a:tab pos="2286000" algn="l"/>
                <a:tab pos="2743200" algn="l"/>
                <a:tab pos="3200400" algn="l"/>
                <a:tab pos="3657600" algn="l"/>
                <a:tab pos="4114800" algn="l"/>
              </a:tabLst>
              <a:defRPr>
                <a:solidFill>
                  <a:srgbClr val="000000"/>
                </a:solidFill>
                <a:latin typeface="Arial" panose="020B0604020202020204" pitchFamily="34" charset="0"/>
                <a:cs typeface="Source Han Sans CN" charset="0"/>
              </a:defRPr>
            </a:lvl4pPr>
            <a:lvl5pPr>
              <a:tabLst>
                <a:tab pos="457200" algn="l"/>
                <a:tab pos="914400" algn="l"/>
                <a:tab pos="1371600" algn="l"/>
                <a:tab pos="1828800" algn="l"/>
                <a:tab pos="2286000" algn="l"/>
                <a:tab pos="2743200" algn="l"/>
                <a:tab pos="3200400" algn="l"/>
                <a:tab pos="3657600" algn="l"/>
                <a:tab pos="4114800" algn="l"/>
              </a:tabLst>
              <a:defRPr>
                <a:solidFill>
                  <a:srgbClr val="000000"/>
                </a:solidFill>
                <a:latin typeface="Arial" panose="020B0604020202020204" pitchFamily="34" charset="0"/>
                <a:cs typeface="Source Han Sans CN" charset="0"/>
              </a:defRPr>
            </a:lvl5pPr>
            <a:lvl6pPr marL="2514600" indent="-228600" defTabSz="457200" fontAlgn="base" hangingPunct="0">
              <a:lnSpc>
                <a:spcPct val="93000"/>
              </a:lnSpc>
              <a:spcBef>
                <a:spcPts val="13"/>
              </a:spcBef>
              <a:spcAft>
                <a:spcPts val="13"/>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Lst>
              <a:defRPr>
                <a:solidFill>
                  <a:srgbClr val="000000"/>
                </a:solidFill>
                <a:latin typeface="Arial" panose="020B0604020202020204" pitchFamily="34" charset="0"/>
                <a:cs typeface="Source Han Sans CN" charset="0"/>
              </a:defRPr>
            </a:lvl6pPr>
            <a:lvl7pPr marL="2971800" indent="-228600" defTabSz="457200" fontAlgn="base" hangingPunct="0">
              <a:lnSpc>
                <a:spcPct val="93000"/>
              </a:lnSpc>
              <a:spcBef>
                <a:spcPts val="13"/>
              </a:spcBef>
              <a:spcAft>
                <a:spcPts val="13"/>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Lst>
              <a:defRPr>
                <a:solidFill>
                  <a:srgbClr val="000000"/>
                </a:solidFill>
                <a:latin typeface="Arial" panose="020B0604020202020204" pitchFamily="34" charset="0"/>
                <a:cs typeface="Source Han Sans CN" charset="0"/>
              </a:defRPr>
            </a:lvl7pPr>
            <a:lvl8pPr marL="3429000" indent="-228600" defTabSz="457200" fontAlgn="base" hangingPunct="0">
              <a:lnSpc>
                <a:spcPct val="93000"/>
              </a:lnSpc>
              <a:spcBef>
                <a:spcPts val="13"/>
              </a:spcBef>
              <a:spcAft>
                <a:spcPts val="13"/>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Lst>
              <a:defRPr>
                <a:solidFill>
                  <a:srgbClr val="000000"/>
                </a:solidFill>
                <a:latin typeface="Arial" panose="020B0604020202020204" pitchFamily="34" charset="0"/>
                <a:cs typeface="Source Han Sans CN" charset="0"/>
              </a:defRPr>
            </a:lvl8pPr>
            <a:lvl9pPr marL="3886200" indent="-228600" defTabSz="457200" fontAlgn="base" hangingPunct="0">
              <a:lnSpc>
                <a:spcPct val="93000"/>
              </a:lnSpc>
              <a:spcBef>
                <a:spcPts val="13"/>
              </a:spcBef>
              <a:spcAft>
                <a:spcPts val="13"/>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Lst>
              <a:defRPr>
                <a:solidFill>
                  <a:srgbClr val="000000"/>
                </a:solidFill>
                <a:latin typeface="Arial" panose="020B0604020202020204" pitchFamily="34" charset="0"/>
                <a:cs typeface="Source Han Sans CN" charset="0"/>
              </a:defRPr>
            </a:lvl9pPr>
          </a:lstStyle>
          <a:p>
            <a:pPr algn="ctr"/>
            <a:r>
              <a:rPr lang="en-US" altLang="en-US" sz="2000" b="1" dirty="0">
                <a:solidFill>
                  <a:srgbClr val="CB297B"/>
                </a:solidFill>
                <a:latin typeface="HelveticaNeue-Bold" charset="0"/>
                <a:cs typeface="HelveticaNeue-Bold" charset="0"/>
              </a:rPr>
              <a:t>prepare</a:t>
            </a:r>
            <a:r>
              <a:rPr lang="en-US" altLang="en-US" sz="2000" dirty="0">
                <a:solidFill>
                  <a:srgbClr val="CB297B"/>
                </a:solidFill>
                <a:latin typeface="HelveticaNeue-Bold" charset="0"/>
                <a:cs typeface="HelveticaNeue-Bold" charset="0"/>
              </a:rPr>
              <a:t> </a:t>
            </a:r>
          </a:p>
          <a:p>
            <a:pPr algn="ctr"/>
            <a:r>
              <a:rPr lang="en-US" altLang="en-US" sz="2000" dirty="0">
                <a:solidFill>
                  <a:srgbClr val="CB297B"/>
                </a:solidFill>
                <a:latin typeface="HelveticaNeue-Bold" charset="0"/>
                <a:cs typeface="HelveticaNeue-Bold" charset="0"/>
              </a:rPr>
              <a:t>initial state</a:t>
            </a:r>
          </a:p>
          <a:p>
            <a:pPr algn="ctr"/>
            <a:r>
              <a:rPr lang="en-US" altLang="en-US" sz="2000" dirty="0">
                <a:solidFill>
                  <a:srgbClr val="CB297B"/>
                </a:solidFill>
                <a:latin typeface="HelveticaNeue-Bold" charset="0"/>
                <a:cs typeface="HelveticaNeue-Bold" charset="0"/>
              </a:rPr>
              <a:t>(superposition)</a:t>
            </a:r>
          </a:p>
        </p:txBody>
      </p:sp>
      <p:sp>
        <p:nvSpPr>
          <p:cNvPr id="9" name="Freeform 4">
            <a:extLst>
              <a:ext uri="{FF2B5EF4-FFF2-40B4-BE49-F238E27FC236}">
                <a16:creationId xmlns:a16="http://schemas.microsoft.com/office/drawing/2014/main" id="{36A7A198-EFF0-474F-B5F6-1B2C5A9BF740}"/>
              </a:ext>
            </a:extLst>
          </p:cNvPr>
          <p:cNvSpPr>
            <a:spLocks noChangeArrowheads="1"/>
          </p:cNvSpPr>
          <p:nvPr/>
        </p:nvSpPr>
        <p:spPr bwMode="auto">
          <a:xfrm>
            <a:off x="4286250" y="1924050"/>
            <a:ext cx="685799" cy="2194634"/>
          </a:xfrm>
          <a:custGeom>
            <a:avLst/>
            <a:gdLst>
              <a:gd name="T0" fmla="*/ 0 w 7632"/>
              <a:gd name="T1" fmla="*/ 0 h 23003"/>
              <a:gd name="T2" fmla="*/ 7631 w 7632"/>
              <a:gd name="T3" fmla="*/ 0 h 23003"/>
              <a:gd name="T4" fmla="*/ 7631 w 7632"/>
              <a:gd name="T5" fmla="*/ 23002 h 23003"/>
              <a:gd name="T6" fmla="*/ 0 w 7632"/>
              <a:gd name="T7" fmla="*/ 23002 h 23003"/>
              <a:gd name="T8" fmla="*/ 0 w 7632"/>
              <a:gd name="T9" fmla="*/ 0 h 23003"/>
            </a:gdLst>
            <a:ahLst/>
            <a:cxnLst>
              <a:cxn ang="0">
                <a:pos x="T0" y="T1"/>
              </a:cxn>
              <a:cxn ang="0">
                <a:pos x="T2" y="T3"/>
              </a:cxn>
              <a:cxn ang="0">
                <a:pos x="T4" y="T5"/>
              </a:cxn>
              <a:cxn ang="0">
                <a:pos x="T6" y="T7"/>
              </a:cxn>
              <a:cxn ang="0">
                <a:pos x="T8" y="T9"/>
              </a:cxn>
            </a:cxnLst>
            <a:rect l="0" t="0" r="r" b="b"/>
            <a:pathLst>
              <a:path w="7632" h="23003">
                <a:moveTo>
                  <a:pt x="0" y="0"/>
                </a:moveTo>
                <a:lnTo>
                  <a:pt x="7631" y="0"/>
                </a:lnTo>
                <a:lnTo>
                  <a:pt x="7631" y="23002"/>
                </a:lnTo>
                <a:lnTo>
                  <a:pt x="0" y="23002"/>
                </a:lnTo>
                <a:lnTo>
                  <a:pt x="0" y="0"/>
                </a:lnTo>
              </a:path>
            </a:pathLst>
          </a:custGeom>
          <a:noFill/>
          <a:ln w="76320" cap="rnd">
            <a:solidFill>
              <a:srgbClr val="CB297B"/>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 name="Rectangle 2">
            <a:extLst>
              <a:ext uri="{FF2B5EF4-FFF2-40B4-BE49-F238E27FC236}">
                <a16:creationId xmlns:a16="http://schemas.microsoft.com/office/drawing/2014/main" id="{3BC4C9D8-D7C0-4CEC-A759-873FEE1D37CF}"/>
              </a:ext>
            </a:extLst>
          </p:cNvPr>
          <p:cNvSpPr/>
          <p:nvPr/>
        </p:nvSpPr>
        <p:spPr>
          <a:xfrm>
            <a:off x="5176389" y="1760788"/>
            <a:ext cx="4851591" cy="44977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726C1164-20C1-4FA8-94BA-5120DE6CC1AF}"/>
                  </a:ext>
                </a:extLst>
              </p:cNvPr>
              <p:cNvSpPr txBox="1"/>
              <p:nvPr/>
            </p:nvSpPr>
            <p:spPr>
              <a:xfrm>
                <a:off x="5602611" y="1924049"/>
                <a:ext cx="6391922" cy="1987595"/>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Sup>
                        <m:sSubSupPr>
                          <m:ctrlPr>
                            <a:rPr lang="en-US" sz="2400" b="0" i="1" smtClean="0">
                              <a:solidFill>
                                <a:srgbClr val="FF0000"/>
                              </a:solidFill>
                              <a:latin typeface="Cambria Math" panose="02040503050406030204" pitchFamily="18" charset="0"/>
                            </a:rPr>
                          </m:ctrlPr>
                        </m:sSubSupPr>
                        <m:e>
                          <m:r>
                            <a:rPr lang="en-US" sz="2400" i="1" smtClean="0">
                              <a:solidFill>
                                <a:srgbClr val="FF0000"/>
                              </a:solidFill>
                              <a:latin typeface="Cambria Math" panose="02040503050406030204" pitchFamily="18" charset="0"/>
                            </a:rPr>
                            <m:t>⊗</m:t>
                          </m:r>
                        </m:e>
                        <m:sub>
                          <m:r>
                            <a:rPr lang="en-US" sz="2400" b="0" i="1" smtClean="0">
                              <a:solidFill>
                                <a:srgbClr val="FF0000"/>
                              </a:solidFill>
                              <a:latin typeface="Cambria Math" panose="02040503050406030204" pitchFamily="18" charset="0"/>
                            </a:rPr>
                            <m:t>𝑖</m:t>
                          </m:r>
                          <m:r>
                            <a:rPr lang="en-US" sz="2400" b="0" i="1" smtClean="0">
                              <a:solidFill>
                                <a:srgbClr val="FF0000"/>
                              </a:solidFill>
                              <a:latin typeface="Cambria Math" panose="02040503050406030204" pitchFamily="18" charset="0"/>
                            </a:rPr>
                            <m:t>=0</m:t>
                          </m:r>
                        </m:sub>
                        <m:sup>
                          <m:r>
                            <a:rPr lang="en-US" sz="2400" b="0" i="1" smtClean="0">
                              <a:solidFill>
                                <a:srgbClr val="FF0000"/>
                              </a:solidFill>
                              <a:latin typeface="Cambria Math" panose="02040503050406030204" pitchFamily="18" charset="0"/>
                            </a:rPr>
                            <m:t>𝑛</m:t>
                          </m:r>
                        </m:sup>
                      </m:sSubSup>
                      <m:r>
                        <a:rPr lang="en-US" sz="2400" i="1">
                          <a:solidFill>
                            <a:srgbClr val="FF0000"/>
                          </a:solidFill>
                          <a:latin typeface="Cambria Math" panose="02040503050406030204" pitchFamily="18" charset="0"/>
                        </a:rPr>
                        <m:t>(</m:t>
                      </m:r>
                      <m:f>
                        <m:fPr>
                          <m:ctrlPr>
                            <a:rPr lang="en-US" sz="2400" i="1">
                              <a:solidFill>
                                <a:srgbClr val="FF0000"/>
                              </a:solidFill>
                              <a:latin typeface="Cambria Math" panose="02040503050406030204" pitchFamily="18" charset="0"/>
                            </a:rPr>
                          </m:ctrlPr>
                        </m:fPr>
                        <m:num>
                          <m:r>
                            <a:rPr lang="en-US" sz="2400" i="1">
                              <a:solidFill>
                                <a:srgbClr val="FF0000"/>
                              </a:solidFill>
                              <a:latin typeface="Cambria Math" panose="02040503050406030204" pitchFamily="18" charset="0"/>
                            </a:rPr>
                            <m:t>1</m:t>
                          </m:r>
                        </m:num>
                        <m:den>
                          <m:rad>
                            <m:radPr>
                              <m:degHide m:val="on"/>
                              <m:ctrlPr>
                                <a:rPr lang="en-US" sz="2400" i="1">
                                  <a:solidFill>
                                    <a:srgbClr val="FF0000"/>
                                  </a:solidFill>
                                  <a:latin typeface="Cambria Math" panose="02040503050406030204" pitchFamily="18" charset="0"/>
                                </a:rPr>
                              </m:ctrlPr>
                            </m:radPr>
                            <m:deg/>
                            <m:e>
                              <m:r>
                                <a:rPr lang="en-US" sz="2400" i="1">
                                  <a:solidFill>
                                    <a:srgbClr val="FF0000"/>
                                  </a:solidFill>
                                  <a:latin typeface="Cambria Math" panose="02040503050406030204" pitchFamily="18" charset="0"/>
                                </a:rPr>
                                <m:t>2</m:t>
                              </m:r>
                            </m:e>
                          </m:rad>
                        </m:den>
                      </m:f>
                      <m:r>
                        <a:rPr lang="en-US" sz="2400" i="1">
                          <a:solidFill>
                            <a:srgbClr val="FF0000"/>
                          </a:solidFill>
                          <a:latin typeface="Cambria Math" panose="02040503050406030204" pitchFamily="18" charset="0"/>
                        </a:rPr>
                        <m:t>|0⟩</m:t>
                      </m:r>
                      <m:r>
                        <a:rPr lang="en-US" sz="2400">
                          <a:solidFill>
                            <a:srgbClr val="FF0000"/>
                          </a:solidFill>
                          <a:latin typeface="Cambria Math" panose="02040503050406030204" pitchFamily="18" charset="0"/>
                        </a:rPr>
                        <m:t>+</m:t>
                      </m:r>
                      <m:f>
                        <m:fPr>
                          <m:ctrlPr>
                            <a:rPr lang="en-US" sz="2400" i="1">
                              <a:solidFill>
                                <a:srgbClr val="FF0000"/>
                              </a:solidFill>
                              <a:latin typeface="Cambria Math" panose="02040503050406030204" pitchFamily="18" charset="0"/>
                            </a:rPr>
                          </m:ctrlPr>
                        </m:fPr>
                        <m:num>
                          <m:r>
                            <a:rPr lang="en-US" sz="2400" i="1">
                              <a:solidFill>
                                <a:srgbClr val="FF0000"/>
                              </a:solidFill>
                              <a:latin typeface="Cambria Math" panose="02040503050406030204" pitchFamily="18" charset="0"/>
                            </a:rPr>
                            <m:t>1</m:t>
                          </m:r>
                        </m:num>
                        <m:den>
                          <m:rad>
                            <m:radPr>
                              <m:degHide m:val="on"/>
                              <m:ctrlPr>
                                <a:rPr lang="en-US" sz="2400" i="1">
                                  <a:solidFill>
                                    <a:srgbClr val="FF0000"/>
                                  </a:solidFill>
                                  <a:latin typeface="Cambria Math" panose="02040503050406030204" pitchFamily="18" charset="0"/>
                                </a:rPr>
                              </m:ctrlPr>
                            </m:radPr>
                            <m:deg/>
                            <m:e>
                              <m:r>
                                <a:rPr lang="en-US" sz="2400" i="1">
                                  <a:solidFill>
                                    <a:srgbClr val="FF0000"/>
                                  </a:solidFill>
                                  <a:latin typeface="Cambria Math" panose="02040503050406030204" pitchFamily="18" charset="0"/>
                                </a:rPr>
                                <m:t>2</m:t>
                              </m:r>
                            </m:e>
                          </m:rad>
                        </m:den>
                      </m:f>
                      <m:r>
                        <a:rPr lang="en-US" sz="2400" i="1">
                          <a:solidFill>
                            <a:srgbClr val="FF0000"/>
                          </a:solidFill>
                          <a:latin typeface="Cambria Math" panose="02040503050406030204" pitchFamily="18" charset="0"/>
                        </a:rPr>
                        <m:t>|1⟩</m:t>
                      </m:r>
                      <m:r>
                        <a:rPr lang="en-US" sz="2400">
                          <a:solidFill>
                            <a:srgbClr val="FF0000"/>
                          </a:solidFill>
                          <a:latin typeface="Cambria Math" panose="02040503050406030204" pitchFamily="18" charset="0"/>
                        </a:rPr>
                        <m:t>)</m:t>
                      </m:r>
                    </m:oMath>
                  </m:oMathPara>
                </a14:m>
                <a:endParaRPr lang="en-US" sz="2400" dirty="0">
                  <a:solidFill>
                    <a:srgbClr val="FF0000"/>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m:t>
                          </m:r>
                        </m:num>
                        <m:den>
                          <m:rad>
                            <m:radPr>
                              <m:degHide m:val="on"/>
                              <m:ctrlPr>
                                <a:rPr lang="en-US" sz="2400" b="0" i="1" smtClean="0">
                                  <a:latin typeface="Cambria Math" panose="02040503050406030204" pitchFamily="18" charset="0"/>
                                </a:rPr>
                              </m:ctrlPr>
                            </m:radPr>
                            <m:deg/>
                            <m:e>
                              <m:r>
                                <a:rPr lang="en-US" sz="2400" b="0" i="1" smtClean="0">
                                  <a:latin typeface="Cambria Math" panose="02040503050406030204" pitchFamily="18" charset="0"/>
                                </a:rPr>
                                <m:t>2</m:t>
                              </m:r>
                            </m:e>
                          </m:rad>
                        </m:den>
                      </m:f>
                      <m:r>
                        <a:rPr lang="en-US" sz="2400" b="0" i="1" smtClean="0">
                          <a:latin typeface="Cambria Math" panose="02040503050406030204" pitchFamily="18" charset="0"/>
                        </a:rPr>
                        <m:t>|0⟩</m:t>
                      </m:r>
                      <m:r>
                        <a:rPr lang="en-US" sz="2400" b="0" i="0" smtClean="0">
                          <a:latin typeface="Cambria Math" panose="02040503050406030204" pitchFamily="18" charset="0"/>
                        </a:rPr>
                        <m:t>+</m:t>
                      </m:r>
                      <m:f>
                        <m:fPr>
                          <m:ctrlPr>
                            <a:rPr lang="en-US" sz="2400" i="1">
                              <a:latin typeface="Cambria Math" panose="02040503050406030204" pitchFamily="18" charset="0"/>
                            </a:rPr>
                          </m:ctrlPr>
                        </m:fPr>
                        <m:num>
                          <m:r>
                            <a:rPr lang="en-US" sz="2400" i="1">
                              <a:latin typeface="Cambria Math" panose="02040503050406030204" pitchFamily="18" charset="0"/>
                            </a:rPr>
                            <m:t>1</m:t>
                          </m:r>
                        </m:num>
                        <m:den>
                          <m:rad>
                            <m:radPr>
                              <m:degHide m:val="on"/>
                              <m:ctrlPr>
                                <a:rPr lang="en-US" sz="2400" i="1">
                                  <a:latin typeface="Cambria Math" panose="02040503050406030204" pitchFamily="18" charset="0"/>
                                </a:rPr>
                              </m:ctrlPr>
                            </m:radPr>
                            <m:deg/>
                            <m:e>
                              <m:r>
                                <a:rPr lang="en-US" sz="2400" i="1">
                                  <a:latin typeface="Cambria Math" panose="02040503050406030204" pitchFamily="18" charset="0"/>
                                </a:rPr>
                                <m:t>2</m:t>
                              </m:r>
                            </m:e>
                          </m:rad>
                        </m:den>
                      </m:f>
                      <m:r>
                        <a:rPr lang="en-US" sz="2400" i="1">
                          <a:latin typeface="Cambria Math" panose="02040503050406030204" pitchFamily="18" charset="0"/>
                        </a:rPr>
                        <m:t>|</m:t>
                      </m:r>
                      <m:r>
                        <a:rPr lang="en-US" sz="2400" b="0" i="1" smtClean="0">
                          <a:latin typeface="Cambria Math" panose="02040503050406030204" pitchFamily="18" charset="0"/>
                        </a:rPr>
                        <m:t>1</m:t>
                      </m:r>
                      <m:r>
                        <a:rPr lang="en-US" sz="2400" i="1">
                          <a:latin typeface="Cambria Math" panose="02040503050406030204" pitchFamily="18" charset="0"/>
                        </a:rPr>
                        <m:t>⟩</m:t>
                      </m:r>
                      <m:r>
                        <a:rPr lang="en-US" sz="2400" b="0" i="0" smtClean="0">
                          <a:latin typeface="Cambria Math" panose="02040503050406030204" pitchFamily="18" charset="0"/>
                        </a:rPr>
                        <m:t>)</m:t>
                      </m:r>
                      <m:r>
                        <a:rPr lang="en-US" sz="2400" b="0" i="1" smtClean="0">
                          <a:latin typeface="Cambria Math" panose="02040503050406030204" pitchFamily="18" charset="0"/>
                        </a:rPr>
                        <m:t>⊗</m:t>
                      </m:r>
                      <m:r>
                        <a:rPr lang="en-US" sz="2400" i="1">
                          <a:latin typeface="Cambria Math" panose="02040503050406030204" pitchFamily="18" charset="0"/>
                        </a:rPr>
                        <m:t>(</m:t>
                      </m:r>
                      <m:f>
                        <m:fPr>
                          <m:ctrlPr>
                            <a:rPr lang="en-US" sz="2400" i="1">
                              <a:latin typeface="Cambria Math" panose="02040503050406030204" pitchFamily="18" charset="0"/>
                            </a:rPr>
                          </m:ctrlPr>
                        </m:fPr>
                        <m:num>
                          <m:r>
                            <a:rPr lang="en-US" sz="2400" i="1">
                              <a:latin typeface="Cambria Math" panose="02040503050406030204" pitchFamily="18" charset="0"/>
                            </a:rPr>
                            <m:t>1</m:t>
                          </m:r>
                        </m:num>
                        <m:den>
                          <m:rad>
                            <m:radPr>
                              <m:degHide m:val="on"/>
                              <m:ctrlPr>
                                <a:rPr lang="en-US" sz="2400" i="1">
                                  <a:latin typeface="Cambria Math" panose="02040503050406030204" pitchFamily="18" charset="0"/>
                                </a:rPr>
                              </m:ctrlPr>
                            </m:radPr>
                            <m:deg/>
                            <m:e>
                              <m:r>
                                <a:rPr lang="en-US" sz="2400" i="1">
                                  <a:latin typeface="Cambria Math" panose="02040503050406030204" pitchFamily="18" charset="0"/>
                                </a:rPr>
                                <m:t>2</m:t>
                              </m:r>
                            </m:e>
                          </m:rad>
                        </m:den>
                      </m:f>
                      <m:r>
                        <a:rPr lang="en-US" sz="2400" i="1">
                          <a:latin typeface="Cambria Math" panose="02040503050406030204" pitchFamily="18" charset="0"/>
                        </a:rPr>
                        <m:t>|0⟩</m:t>
                      </m:r>
                      <m:r>
                        <a:rPr lang="en-US" sz="2400">
                          <a:latin typeface="Cambria Math" panose="02040503050406030204" pitchFamily="18" charset="0"/>
                        </a:rPr>
                        <m:t>+</m:t>
                      </m:r>
                      <m:f>
                        <m:fPr>
                          <m:ctrlPr>
                            <a:rPr lang="en-US" sz="2400" i="1">
                              <a:latin typeface="Cambria Math" panose="02040503050406030204" pitchFamily="18" charset="0"/>
                            </a:rPr>
                          </m:ctrlPr>
                        </m:fPr>
                        <m:num>
                          <m:r>
                            <a:rPr lang="en-US" sz="2400" i="1">
                              <a:latin typeface="Cambria Math" panose="02040503050406030204" pitchFamily="18" charset="0"/>
                            </a:rPr>
                            <m:t>1</m:t>
                          </m:r>
                        </m:num>
                        <m:den>
                          <m:rad>
                            <m:radPr>
                              <m:degHide m:val="on"/>
                              <m:ctrlPr>
                                <a:rPr lang="en-US" sz="2400" i="1">
                                  <a:latin typeface="Cambria Math" panose="02040503050406030204" pitchFamily="18" charset="0"/>
                                </a:rPr>
                              </m:ctrlPr>
                            </m:radPr>
                            <m:deg/>
                            <m:e>
                              <m:r>
                                <a:rPr lang="en-US" sz="2400" i="1">
                                  <a:latin typeface="Cambria Math" panose="02040503050406030204" pitchFamily="18" charset="0"/>
                                </a:rPr>
                                <m:t>2</m:t>
                              </m:r>
                            </m:e>
                          </m:rad>
                        </m:den>
                      </m:f>
                      <m:r>
                        <a:rPr lang="en-US" sz="2400" i="1">
                          <a:latin typeface="Cambria Math" panose="02040503050406030204" pitchFamily="18" charset="0"/>
                        </a:rPr>
                        <m:t>|1⟩</m:t>
                      </m:r>
                      <m:r>
                        <a:rPr lang="en-US" sz="2400">
                          <a:latin typeface="Cambria Math" panose="02040503050406030204" pitchFamily="18" charset="0"/>
                        </a:rPr>
                        <m:t>)</m:t>
                      </m:r>
                      <m:r>
                        <a:rPr lang="en-US" sz="2400" b="0" i="1" smtClean="0">
                          <a:latin typeface="Cambria Math" panose="02040503050406030204" pitchFamily="18" charset="0"/>
                        </a:rPr>
                        <m:t>⊗…</m:t>
                      </m:r>
                    </m:oMath>
                  </m:oMathPara>
                </a14:m>
                <a:endParaRPr lang="en-US" sz="2400" b="0" dirty="0"/>
              </a:p>
              <a:p>
                <a:endParaRPr lang="en-US" sz="2400" dirty="0"/>
              </a:p>
            </p:txBody>
          </p:sp>
        </mc:Choice>
        <mc:Fallback xmlns="">
          <p:sp>
            <p:nvSpPr>
              <p:cNvPr id="4" name="TextBox 3">
                <a:extLst>
                  <a:ext uri="{FF2B5EF4-FFF2-40B4-BE49-F238E27FC236}">
                    <a16:creationId xmlns:a16="http://schemas.microsoft.com/office/drawing/2014/main" id="{726C1164-20C1-4FA8-94BA-5120DE6CC1AF}"/>
                  </a:ext>
                </a:extLst>
              </p:cNvPr>
              <p:cNvSpPr txBox="1">
                <a:spLocks noRot="1" noChangeAspect="1" noMove="1" noResize="1" noEditPoints="1" noAdjustHandles="1" noChangeArrowheads="1" noChangeShapeType="1" noTextEdit="1"/>
              </p:cNvSpPr>
              <p:nvPr/>
            </p:nvSpPr>
            <p:spPr>
              <a:xfrm>
                <a:off x="5602611" y="1924049"/>
                <a:ext cx="6391922" cy="1987595"/>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2871DC66-F6BE-4AB4-A465-C7CDE7F6DB34}"/>
                  </a:ext>
                </a:extLst>
              </p:cNvPr>
              <p:cNvSpPr txBox="1"/>
              <p:nvPr/>
            </p:nvSpPr>
            <p:spPr>
              <a:xfrm>
                <a:off x="5602611" y="4294376"/>
                <a:ext cx="6391922" cy="1957780"/>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Sup>
                        <m:sSubSupPr>
                          <m:ctrlPr>
                            <a:rPr lang="en-US" sz="2400" b="0" i="1" smtClean="0">
                              <a:solidFill>
                                <a:srgbClr val="FF0000"/>
                              </a:solidFill>
                              <a:latin typeface="Cambria Math" panose="02040503050406030204" pitchFamily="18" charset="0"/>
                            </a:rPr>
                          </m:ctrlPr>
                        </m:sSubSupPr>
                        <m:e>
                          <m:r>
                            <m:rPr>
                              <m:sty m:val="p"/>
                            </m:rPr>
                            <a:rPr lang="en-US" sz="2400" b="0" i="0" smtClean="0">
                              <a:solidFill>
                                <a:srgbClr val="FF0000"/>
                              </a:solidFill>
                              <a:latin typeface="Cambria Math" panose="02040503050406030204" pitchFamily="18" charset="0"/>
                            </a:rPr>
                            <m:t>Σ</m:t>
                          </m:r>
                        </m:e>
                        <m:sub>
                          <m:r>
                            <a:rPr lang="en-US" sz="2400" b="0" i="1" smtClean="0">
                              <a:solidFill>
                                <a:srgbClr val="FF0000"/>
                              </a:solidFill>
                              <a:latin typeface="Cambria Math" panose="02040503050406030204" pitchFamily="18" charset="0"/>
                            </a:rPr>
                            <m:t>𝑖</m:t>
                          </m:r>
                          <m:r>
                            <a:rPr lang="en-US" sz="2400" b="0" i="1" smtClean="0">
                              <a:solidFill>
                                <a:srgbClr val="FF0000"/>
                              </a:solidFill>
                              <a:latin typeface="Cambria Math" panose="02040503050406030204" pitchFamily="18" charset="0"/>
                            </a:rPr>
                            <m:t>=0</m:t>
                          </m:r>
                        </m:sub>
                        <m:sup>
                          <m:sSup>
                            <m:sSupPr>
                              <m:ctrlPr>
                                <a:rPr lang="en-US" sz="2400" b="0" i="1" smtClean="0">
                                  <a:solidFill>
                                    <a:srgbClr val="FF0000"/>
                                  </a:solidFill>
                                  <a:latin typeface="Cambria Math" panose="02040503050406030204" pitchFamily="18" charset="0"/>
                                </a:rPr>
                              </m:ctrlPr>
                            </m:sSupPr>
                            <m:e>
                              <m:r>
                                <a:rPr lang="en-US" sz="2400" b="0" i="1" smtClean="0">
                                  <a:solidFill>
                                    <a:srgbClr val="FF0000"/>
                                  </a:solidFill>
                                  <a:latin typeface="Cambria Math" panose="02040503050406030204" pitchFamily="18" charset="0"/>
                                </a:rPr>
                                <m:t>2</m:t>
                              </m:r>
                            </m:e>
                            <m:sup>
                              <m:r>
                                <a:rPr lang="en-US" sz="2400" b="0" i="1" smtClean="0">
                                  <a:solidFill>
                                    <a:srgbClr val="FF0000"/>
                                  </a:solidFill>
                                  <a:latin typeface="Cambria Math" panose="02040503050406030204" pitchFamily="18" charset="0"/>
                                </a:rPr>
                                <m:t>𝑛</m:t>
                              </m:r>
                            </m:sup>
                          </m:sSup>
                        </m:sup>
                      </m:sSubSup>
                      <m:r>
                        <a:rPr lang="en-US" sz="2400" b="0" i="1" smtClean="0">
                          <a:solidFill>
                            <a:srgbClr val="FF0000"/>
                          </a:solidFill>
                          <a:latin typeface="Cambria Math" panose="02040503050406030204" pitchFamily="18" charset="0"/>
                        </a:rPr>
                        <m:t>𝛼</m:t>
                      </m:r>
                      <m:r>
                        <a:rPr lang="en-US" sz="2400" b="0" i="1" smtClean="0">
                          <a:solidFill>
                            <a:srgbClr val="FF0000"/>
                          </a:solidFill>
                          <a:latin typeface="Cambria Math" panose="02040503050406030204" pitchFamily="18" charset="0"/>
                        </a:rPr>
                        <m:t>|</m:t>
                      </m:r>
                      <m:r>
                        <a:rPr lang="en-US" sz="2400" b="0" i="1" smtClean="0">
                          <a:solidFill>
                            <a:srgbClr val="FF0000"/>
                          </a:solidFill>
                          <a:latin typeface="Cambria Math" panose="02040503050406030204" pitchFamily="18" charset="0"/>
                        </a:rPr>
                        <m:t>𝑖</m:t>
                      </m:r>
                      <m:r>
                        <a:rPr lang="en-US" sz="2400" b="0" i="1" smtClean="0">
                          <a:solidFill>
                            <a:srgbClr val="FF0000"/>
                          </a:solidFill>
                          <a:latin typeface="Cambria Math" panose="02040503050406030204" pitchFamily="18" charset="0"/>
                        </a:rPr>
                        <m:t>⟩</m:t>
                      </m:r>
                    </m:oMath>
                  </m:oMathPara>
                </a14:m>
                <a:endParaRPr lang="en-US" sz="2400" dirty="0">
                  <a:solidFill>
                    <a:srgbClr val="FF0000"/>
                  </a:solidFill>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sz="2400" b="0" i="1" smtClean="0">
                          <a:latin typeface="Cambria Math" panose="02040503050406030204" pitchFamily="18" charset="0"/>
                        </a:rPr>
                        <m:t>   =</m:t>
                      </m:r>
                      <m:r>
                        <a:rPr lang="en-US" sz="2400" i="1" smtClean="0">
                          <a:solidFill>
                            <a:schemeClr val="tx1"/>
                          </a:solidFill>
                          <a:latin typeface="Cambria Math" panose="02040503050406030204" pitchFamily="18" charset="0"/>
                        </a:rPr>
                        <m:t>𝛼</m:t>
                      </m:r>
                      <m:d>
                        <m:dPr>
                          <m:begChr m:val="|"/>
                          <m:endChr m:val="⟩"/>
                          <m:ctrlPr>
                            <a:rPr lang="en-US" sz="2400" b="0" i="1" smtClean="0">
                              <a:latin typeface="Cambria Math" panose="02040503050406030204" pitchFamily="18" charset="0"/>
                            </a:rPr>
                          </m:ctrlPr>
                        </m:dPr>
                        <m:e>
                          <m:r>
                            <a:rPr lang="en-US" sz="2400" b="0" i="1" smtClean="0">
                              <a:latin typeface="Cambria Math" panose="02040503050406030204" pitchFamily="18" charset="0"/>
                            </a:rPr>
                            <m:t>0</m:t>
                          </m:r>
                        </m:e>
                      </m:d>
                      <m:r>
                        <a:rPr lang="en-US" sz="2400" b="0" i="1" smtClean="0">
                          <a:latin typeface="Cambria Math" panose="02040503050406030204" pitchFamily="18" charset="0"/>
                        </a:rPr>
                        <m:t>+</m:t>
                      </m:r>
                      <m:r>
                        <a:rPr lang="en-US" sz="2400" i="1">
                          <a:latin typeface="Cambria Math" panose="02040503050406030204" pitchFamily="18" charset="0"/>
                        </a:rPr>
                        <m:t>𝛼</m:t>
                      </m:r>
                      <m:d>
                        <m:dPr>
                          <m:begChr m:val="|"/>
                          <m:endChr m:val="⟩"/>
                          <m:ctrlPr>
                            <a:rPr lang="en-US" sz="2400" b="0" i="1" smtClean="0">
                              <a:latin typeface="Cambria Math" panose="02040503050406030204" pitchFamily="18" charset="0"/>
                            </a:rPr>
                          </m:ctrlPr>
                        </m:dPr>
                        <m:e>
                          <m:r>
                            <a:rPr lang="en-US" sz="2400" b="0" i="1" smtClean="0">
                              <a:latin typeface="Cambria Math" panose="02040503050406030204" pitchFamily="18" charset="0"/>
                            </a:rPr>
                            <m:t>1</m:t>
                          </m:r>
                        </m:e>
                      </m:d>
                      <m:r>
                        <a:rPr lang="en-US" sz="2400" b="0" i="1" smtClean="0">
                          <a:latin typeface="Cambria Math" panose="02040503050406030204" pitchFamily="18" charset="0"/>
                        </a:rPr>
                        <m:t>+</m:t>
                      </m:r>
                      <m:r>
                        <a:rPr lang="en-US" sz="2400" i="1">
                          <a:latin typeface="Cambria Math" panose="02040503050406030204" pitchFamily="18" charset="0"/>
                        </a:rPr>
                        <m:t>𝛼</m:t>
                      </m:r>
                      <m:d>
                        <m:dPr>
                          <m:begChr m:val="|"/>
                          <m:endChr m:val="⟩"/>
                          <m:ctrlPr>
                            <a:rPr lang="en-US" sz="2400" b="0" i="1" smtClean="0">
                              <a:latin typeface="Cambria Math" panose="02040503050406030204" pitchFamily="18" charset="0"/>
                            </a:rPr>
                          </m:ctrlPr>
                        </m:dPr>
                        <m:e>
                          <m:r>
                            <a:rPr lang="en-US" sz="2400" b="0" i="1" smtClean="0">
                              <a:latin typeface="Cambria Math" panose="02040503050406030204" pitchFamily="18" charset="0"/>
                            </a:rPr>
                            <m:t>2</m:t>
                          </m:r>
                        </m:e>
                      </m:d>
                      <m:r>
                        <a:rPr lang="en-US" sz="2400" b="0" i="1" smtClean="0">
                          <a:latin typeface="Cambria Math" panose="02040503050406030204" pitchFamily="18" charset="0"/>
                        </a:rPr>
                        <m:t>+…</m:t>
                      </m:r>
                    </m:oMath>
                  </m:oMathPara>
                </a14:m>
                <a:endParaRPr lang="en-US" sz="2400" dirty="0"/>
              </a:p>
              <a:p>
                <a:endParaRPr lang="en-US" sz="2400" dirty="0"/>
              </a:p>
              <a:p>
                <a:pPr/>
                <a14:m>
                  <m:oMathPara xmlns:m="http://schemas.openxmlformats.org/officeDocument/2006/math">
                    <m:oMathParaPr>
                      <m:jc m:val="left"/>
                    </m:oMathParaPr>
                    <m:oMath xmlns:m="http://schemas.openxmlformats.org/officeDocument/2006/math">
                      <m:r>
                        <a:rPr lang="en-US" sz="2400" b="0" i="1" smtClean="0">
                          <a:latin typeface="Cambria Math" panose="02040503050406030204" pitchFamily="18" charset="0"/>
                        </a:rPr>
                        <m:t>   =</m:t>
                      </m:r>
                      <m:f>
                        <m:fPr>
                          <m:type m:val="noBar"/>
                          <m:ctrlPr>
                            <a:rPr lang="en-US" sz="2400" i="1">
                              <a:latin typeface="Cambria Math" panose="02040503050406030204" pitchFamily="18" charset="0"/>
                            </a:rPr>
                          </m:ctrlPr>
                        </m:fPr>
                        <m:num>
                          <m:r>
                            <a:rPr lang="en-US" sz="2400" i="1">
                              <a:latin typeface="Cambria Math" panose="02040503050406030204" pitchFamily="18" charset="0"/>
                            </a:rPr>
                            <m:t>𝛼</m:t>
                          </m:r>
                          <m:r>
                            <a:rPr lang="en-US" sz="2400" b="0" i="1" smtClean="0">
                              <a:latin typeface="Cambria Math" panose="02040503050406030204" pitchFamily="18" charset="0"/>
                            </a:rPr>
                            <m:t>|</m:t>
                          </m:r>
                          <m:groupChr>
                            <m:groupChrPr>
                              <m:chr m:val="⏟"/>
                              <m:ctrlPr>
                                <a:rPr lang="en-US" sz="2400" i="1">
                                  <a:latin typeface="Cambria Math" panose="02040503050406030204" pitchFamily="18" charset="0"/>
                                </a:rPr>
                              </m:ctrlPr>
                            </m:groupChrPr>
                            <m:e>
                              <m:r>
                                <a:rPr lang="en-US" sz="2400" i="1">
                                  <a:latin typeface="Cambria Math" panose="02040503050406030204" pitchFamily="18" charset="0"/>
                                </a:rPr>
                                <m:t>0…0</m:t>
                              </m:r>
                            </m:e>
                          </m:groupChr>
                          <m:r>
                            <a:rPr lang="en-US" sz="2400" b="0" i="1" smtClean="0">
                              <a:latin typeface="Cambria Math" panose="02040503050406030204" pitchFamily="18" charset="0"/>
                            </a:rPr>
                            <m:t>⟩</m:t>
                          </m:r>
                        </m:num>
                        <m:den>
                          <m:r>
                            <a:rPr lang="en-US" sz="2400" b="0" i="1" smtClean="0">
                              <a:latin typeface="Cambria Math" panose="02040503050406030204" pitchFamily="18" charset="0"/>
                            </a:rPr>
                            <m:t>  </m:t>
                          </m:r>
                          <m:r>
                            <a:rPr lang="en-US" sz="2400" i="1">
                              <a:latin typeface="Cambria Math" panose="02040503050406030204" pitchFamily="18" charset="0"/>
                            </a:rPr>
                            <m:t>𝑛</m:t>
                          </m:r>
                        </m:den>
                      </m:f>
                      <m:r>
                        <a:rPr lang="en-US" sz="2400" b="0" i="1" smtClean="0">
                          <a:latin typeface="Cambria Math" panose="02040503050406030204" pitchFamily="18" charset="0"/>
                        </a:rPr>
                        <m:t>+</m:t>
                      </m:r>
                      <m:f>
                        <m:fPr>
                          <m:type m:val="noBar"/>
                          <m:ctrlPr>
                            <a:rPr lang="en-US" sz="2400" i="1">
                              <a:latin typeface="Cambria Math" panose="02040503050406030204" pitchFamily="18" charset="0"/>
                            </a:rPr>
                          </m:ctrlPr>
                        </m:fPr>
                        <m:num>
                          <m:r>
                            <a:rPr lang="en-US" sz="2400" i="1">
                              <a:latin typeface="Cambria Math" panose="02040503050406030204" pitchFamily="18" charset="0"/>
                            </a:rPr>
                            <m:t>𝛼</m:t>
                          </m:r>
                          <m:r>
                            <a:rPr lang="en-US" sz="2400" i="1">
                              <a:latin typeface="Cambria Math" panose="02040503050406030204" pitchFamily="18" charset="0"/>
                            </a:rPr>
                            <m:t>|</m:t>
                          </m:r>
                          <m:groupChr>
                            <m:groupChrPr>
                              <m:chr m:val="⏟"/>
                              <m:ctrlPr>
                                <a:rPr lang="en-US" sz="2400" i="1" smtClean="0">
                                  <a:latin typeface="Cambria Math" panose="02040503050406030204" pitchFamily="18" charset="0"/>
                                </a:rPr>
                              </m:ctrlPr>
                            </m:groupChrPr>
                            <m:e>
                              <m:r>
                                <a:rPr lang="en-US" sz="2400" i="1">
                                  <a:latin typeface="Cambria Math" panose="02040503050406030204" pitchFamily="18" charset="0"/>
                                </a:rPr>
                                <m:t>0…</m:t>
                              </m:r>
                              <m:r>
                                <a:rPr lang="en-US" sz="2400" b="0" i="1" smtClean="0">
                                  <a:latin typeface="Cambria Math" panose="02040503050406030204" pitchFamily="18" charset="0"/>
                                </a:rPr>
                                <m:t>1</m:t>
                              </m:r>
                            </m:e>
                          </m:groupChr>
                          <m:r>
                            <a:rPr lang="en-US" sz="2400" i="1">
                              <a:latin typeface="Cambria Math" panose="02040503050406030204" pitchFamily="18" charset="0"/>
                            </a:rPr>
                            <m:t>⟩</m:t>
                          </m:r>
                        </m:num>
                        <m:den>
                          <m:r>
                            <a:rPr lang="en-US" sz="2400" b="0" i="1" smtClean="0">
                              <a:latin typeface="Cambria Math" panose="02040503050406030204" pitchFamily="18" charset="0"/>
                            </a:rPr>
                            <m:t>  </m:t>
                          </m:r>
                          <m:r>
                            <a:rPr lang="en-US" sz="2400" i="1">
                              <a:latin typeface="Cambria Math" panose="02040503050406030204" pitchFamily="18" charset="0"/>
                            </a:rPr>
                            <m:t>𝑛</m:t>
                          </m:r>
                        </m:den>
                      </m:f>
                      <m:r>
                        <a:rPr lang="en-US" sz="2400" b="0" i="1" smtClean="0">
                          <a:latin typeface="Cambria Math" panose="02040503050406030204" pitchFamily="18" charset="0"/>
                        </a:rPr>
                        <m:t>+</m:t>
                      </m:r>
                      <m:f>
                        <m:fPr>
                          <m:type m:val="noBar"/>
                          <m:ctrlPr>
                            <a:rPr lang="en-US" sz="2400" i="1">
                              <a:latin typeface="Cambria Math" panose="02040503050406030204" pitchFamily="18" charset="0"/>
                            </a:rPr>
                          </m:ctrlPr>
                        </m:fPr>
                        <m:num>
                          <m:r>
                            <a:rPr lang="en-US" sz="2400" i="1">
                              <a:latin typeface="Cambria Math" panose="02040503050406030204" pitchFamily="18" charset="0"/>
                            </a:rPr>
                            <m:t>𝛼</m:t>
                          </m:r>
                          <m:r>
                            <a:rPr lang="en-US" sz="2400" i="1">
                              <a:latin typeface="Cambria Math" panose="02040503050406030204" pitchFamily="18" charset="0"/>
                            </a:rPr>
                            <m:t>|</m:t>
                          </m:r>
                          <m:groupChr>
                            <m:groupChrPr>
                              <m:chr m:val="⏟"/>
                              <m:ctrlPr>
                                <a:rPr lang="en-US" sz="2400" i="1">
                                  <a:latin typeface="Cambria Math" panose="02040503050406030204" pitchFamily="18" charset="0"/>
                                </a:rPr>
                              </m:ctrlPr>
                            </m:groupChrPr>
                            <m:e>
                              <m:r>
                                <a:rPr lang="en-US" sz="2400" i="1">
                                  <a:latin typeface="Cambria Math" panose="02040503050406030204" pitchFamily="18" charset="0"/>
                                </a:rPr>
                                <m:t>0…</m:t>
                              </m:r>
                              <m:r>
                                <a:rPr lang="en-US" sz="2400" b="0" i="1" smtClean="0">
                                  <a:latin typeface="Cambria Math" panose="02040503050406030204" pitchFamily="18" charset="0"/>
                                </a:rPr>
                                <m:t>1</m:t>
                              </m:r>
                              <m:r>
                                <a:rPr lang="en-US" sz="2400" i="1">
                                  <a:latin typeface="Cambria Math" panose="02040503050406030204" pitchFamily="18" charset="0"/>
                                </a:rPr>
                                <m:t>0</m:t>
                              </m:r>
                            </m:e>
                          </m:groupChr>
                          <m:r>
                            <a:rPr lang="en-US" sz="2400" i="1">
                              <a:latin typeface="Cambria Math" panose="02040503050406030204" pitchFamily="18" charset="0"/>
                            </a:rPr>
                            <m:t>⟩</m:t>
                          </m:r>
                        </m:num>
                        <m:den>
                          <m:r>
                            <a:rPr lang="en-US" sz="2400" b="0" i="1" smtClean="0">
                              <a:latin typeface="Cambria Math" panose="02040503050406030204" pitchFamily="18" charset="0"/>
                            </a:rPr>
                            <m:t>  </m:t>
                          </m:r>
                          <m:r>
                            <a:rPr lang="en-US" sz="2400" i="1">
                              <a:latin typeface="Cambria Math" panose="02040503050406030204" pitchFamily="18" charset="0"/>
                            </a:rPr>
                            <m:t>𝑛</m:t>
                          </m:r>
                        </m:den>
                      </m:f>
                      <m:r>
                        <a:rPr lang="en-US" sz="2400" b="0" i="1" smtClean="0">
                          <a:latin typeface="Cambria Math" panose="02040503050406030204" pitchFamily="18" charset="0"/>
                        </a:rPr>
                        <m:t>+…</m:t>
                      </m:r>
                    </m:oMath>
                  </m:oMathPara>
                </a14:m>
                <a:endParaRPr lang="en-US" sz="2400" dirty="0"/>
              </a:p>
            </p:txBody>
          </p:sp>
        </mc:Choice>
        <mc:Fallback xmlns="">
          <p:sp>
            <p:nvSpPr>
              <p:cNvPr id="11" name="TextBox 10">
                <a:extLst>
                  <a:ext uri="{FF2B5EF4-FFF2-40B4-BE49-F238E27FC236}">
                    <a16:creationId xmlns:a16="http://schemas.microsoft.com/office/drawing/2014/main" id="{2871DC66-F6BE-4AB4-A465-C7CDE7F6DB34}"/>
                  </a:ext>
                </a:extLst>
              </p:cNvPr>
              <p:cNvSpPr txBox="1">
                <a:spLocks noRot="1" noChangeAspect="1" noMove="1" noResize="1" noEditPoints="1" noAdjustHandles="1" noChangeArrowheads="1" noChangeShapeType="1" noTextEdit="1"/>
              </p:cNvSpPr>
              <p:nvPr/>
            </p:nvSpPr>
            <p:spPr>
              <a:xfrm>
                <a:off x="5602611" y="4294376"/>
                <a:ext cx="6391922" cy="1957780"/>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865AF32D-4ED2-4250-85D6-5D7F0A1498A3}"/>
                  </a:ext>
                </a:extLst>
              </p:cNvPr>
              <p:cNvSpPr txBox="1"/>
              <p:nvPr/>
            </p:nvSpPr>
            <p:spPr>
              <a:xfrm>
                <a:off x="2704052" y="3523221"/>
                <a:ext cx="6094520" cy="55399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3000" b="0" i="1" smtClean="0">
                          <a:solidFill>
                            <a:srgbClr val="FF0000"/>
                          </a:solidFill>
                          <a:latin typeface="Cambria Math" panose="02040503050406030204" pitchFamily="18" charset="0"/>
                        </a:rPr>
                        <m:t>⇔</m:t>
                      </m:r>
                    </m:oMath>
                  </m:oMathPara>
                </a14:m>
                <a:endParaRPr lang="en-US" sz="3000" dirty="0"/>
              </a:p>
            </p:txBody>
          </p:sp>
        </mc:Choice>
        <mc:Fallback xmlns="">
          <p:sp>
            <p:nvSpPr>
              <p:cNvPr id="12" name="TextBox 11">
                <a:extLst>
                  <a:ext uri="{FF2B5EF4-FFF2-40B4-BE49-F238E27FC236}">
                    <a16:creationId xmlns:a16="http://schemas.microsoft.com/office/drawing/2014/main" id="{865AF32D-4ED2-4250-85D6-5D7F0A1498A3}"/>
                  </a:ext>
                </a:extLst>
              </p:cNvPr>
              <p:cNvSpPr txBox="1">
                <a:spLocks noRot="1" noChangeAspect="1" noMove="1" noResize="1" noEditPoints="1" noAdjustHandles="1" noChangeArrowheads="1" noChangeShapeType="1" noTextEdit="1"/>
              </p:cNvSpPr>
              <p:nvPr/>
            </p:nvSpPr>
            <p:spPr>
              <a:xfrm>
                <a:off x="2704052" y="3523221"/>
                <a:ext cx="6094520" cy="553998"/>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0AE4546A-CEA0-486A-A363-F93AE0FADE84}"/>
                  </a:ext>
                </a:extLst>
              </p:cNvPr>
              <p:cNvSpPr txBox="1"/>
              <p:nvPr/>
            </p:nvSpPr>
            <p:spPr>
              <a:xfrm>
                <a:off x="9783705" y="4608660"/>
                <a:ext cx="1749674" cy="66460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solidFill>
                            <a:srgbClr val="FF0000"/>
                          </a:solidFill>
                          <a:latin typeface="Cambria Math" panose="02040503050406030204" pitchFamily="18" charset="0"/>
                        </a:rPr>
                        <m:t>𝛼</m:t>
                      </m:r>
                      <m:r>
                        <a:rPr lang="en-US" sz="1800" b="0" i="1" smtClean="0">
                          <a:solidFill>
                            <a:srgbClr val="FF0000"/>
                          </a:solidFill>
                          <a:latin typeface="Cambria Math" panose="02040503050406030204" pitchFamily="18" charset="0"/>
                        </a:rPr>
                        <m:t>=</m:t>
                      </m:r>
                      <m:f>
                        <m:fPr>
                          <m:ctrlPr>
                            <a:rPr lang="en-US" sz="1800" b="0" i="1" smtClean="0">
                              <a:solidFill>
                                <a:srgbClr val="FF0000"/>
                              </a:solidFill>
                              <a:latin typeface="Cambria Math" panose="02040503050406030204" pitchFamily="18" charset="0"/>
                            </a:rPr>
                          </m:ctrlPr>
                        </m:fPr>
                        <m:num>
                          <m:r>
                            <a:rPr lang="en-US" sz="1800" b="0" i="1" smtClean="0">
                              <a:solidFill>
                                <a:srgbClr val="FF0000"/>
                              </a:solidFill>
                              <a:latin typeface="Cambria Math" panose="02040503050406030204" pitchFamily="18" charset="0"/>
                            </a:rPr>
                            <m:t>1</m:t>
                          </m:r>
                        </m:num>
                        <m:den>
                          <m:rad>
                            <m:radPr>
                              <m:degHide m:val="on"/>
                              <m:ctrlPr>
                                <a:rPr lang="en-US" sz="1800" b="0" i="1" smtClean="0">
                                  <a:solidFill>
                                    <a:srgbClr val="FF0000"/>
                                  </a:solidFill>
                                  <a:latin typeface="Cambria Math" panose="02040503050406030204" pitchFamily="18" charset="0"/>
                                </a:rPr>
                              </m:ctrlPr>
                            </m:radPr>
                            <m:deg/>
                            <m:e>
                              <m:sSup>
                                <m:sSupPr>
                                  <m:ctrlPr>
                                    <a:rPr lang="en-US" sz="1800" b="0" i="1" smtClean="0">
                                      <a:solidFill>
                                        <a:srgbClr val="FF0000"/>
                                      </a:solidFill>
                                      <a:latin typeface="Cambria Math" panose="02040503050406030204" pitchFamily="18" charset="0"/>
                                    </a:rPr>
                                  </m:ctrlPr>
                                </m:sSupPr>
                                <m:e>
                                  <m:r>
                                    <a:rPr lang="en-US" sz="1800" b="0" i="1" smtClean="0">
                                      <a:solidFill>
                                        <a:srgbClr val="FF0000"/>
                                      </a:solidFill>
                                      <a:latin typeface="Cambria Math" panose="02040503050406030204" pitchFamily="18" charset="0"/>
                                    </a:rPr>
                                    <m:t>2</m:t>
                                  </m:r>
                                </m:e>
                                <m:sup>
                                  <m:r>
                                    <a:rPr lang="en-US" sz="1800" b="0" i="1" smtClean="0">
                                      <a:solidFill>
                                        <a:srgbClr val="FF0000"/>
                                      </a:solidFill>
                                      <a:latin typeface="Cambria Math" panose="02040503050406030204" pitchFamily="18" charset="0"/>
                                    </a:rPr>
                                    <m:t>𝑛</m:t>
                                  </m:r>
                                </m:sup>
                              </m:sSup>
                            </m:e>
                          </m:rad>
                        </m:den>
                      </m:f>
                    </m:oMath>
                  </m:oMathPara>
                </a14:m>
                <a:endParaRPr lang="en-US" dirty="0"/>
              </a:p>
            </p:txBody>
          </p:sp>
        </mc:Choice>
        <mc:Fallback xmlns="">
          <p:sp>
            <p:nvSpPr>
              <p:cNvPr id="14" name="TextBox 13">
                <a:extLst>
                  <a:ext uri="{FF2B5EF4-FFF2-40B4-BE49-F238E27FC236}">
                    <a16:creationId xmlns:a16="http://schemas.microsoft.com/office/drawing/2014/main" id="{0AE4546A-CEA0-486A-A363-F93AE0FADE84}"/>
                  </a:ext>
                </a:extLst>
              </p:cNvPr>
              <p:cNvSpPr txBox="1">
                <a:spLocks noRot="1" noChangeAspect="1" noMove="1" noResize="1" noEditPoints="1" noAdjustHandles="1" noChangeArrowheads="1" noChangeShapeType="1" noTextEdit="1"/>
              </p:cNvSpPr>
              <p:nvPr/>
            </p:nvSpPr>
            <p:spPr>
              <a:xfrm>
                <a:off x="9783705" y="4608660"/>
                <a:ext cx="1749674" cy="664606"/>
              </a:xfrm>
              <a:prstGeom prst="rect">
                <a:avLst/>
              </a:prstGeom>
              <a:blipFill>
                <a:blip r:embed="rId8"/>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2388354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808584B7-9B30-4E3F-94DE-2628246B61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72475" y="1947477"/>
            <a:ext cx="6872861" cy="4311067"/>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0" name="Freeform 4">
            <a:extLst>
              <a:ext uri="{FF2B5EF4-FFF2-40B4-BE49-F238E27FC236}">
                <a16:creationId xmlns:a16="http://schemas.microsoft.com/office/drawing/2014/main" id="{2F18808B-C961-4ACF-8244-B64AAD665D9B}"/>
              </a:ext>
            </a:extLst>
          </p:cNvPr>
          <p:cNvSpPr>
            <a:spLocks noChangeArrowheads="1"/>
          </p:cNvSpPr>
          <p:nvPr/>
        </p:nvSpPr>
        <p:spPr bwMode="auto">
          <a:xfrm>
            <a:off x="4286250" y="4171440"/>
            <a:ext cx="685799" cy="1963030"/>
          </a:xfrm>
          <a:custGeom>
            <a:avLst/>
            <a:gdLst>
              <a:gd name="T0" fmla="*/ 0 w 7632"/>
              <a:gd name="T1" fmla="*/ 0 h 23003"/>
              <a:gd name="T2" fmla="*/ 7631 w 7632"/>
              <a:gd name="T3" fmla="*/ 0 h 23003"/>
              <a:gd name="T4" fmla="*/ 7631 w 7632"/>
              <a:gd name="T5" fmla="*/ 23002 h 23003"/>
              <a:gd name="T6" fmla="*/ 0 w 7632"/>
              <a:gd name="T7" fmla="*/ 23002 h 23003"/>
              <a:gd name="T8" fmla="*/ 0 w 7632"/>
              <a:gd name="T9" fmla="*/ 0 h 23003"/>
            </a:gdLst>
            <a:ahLst/>
            <a:cxnLst>
              <a:cxn ang="0">
                <a:pos x="T0" y="T1"/>
              </a:cxn>
              <a:cxn ang="0">
                <a:pos x="T2" y="T3"/>
              </a:cxn>
              <a:cxn ang="0">
                <a:pos x="T4" y="T5"/>
              </a:cxn>
              <a:cxn ang="0">
                <a:pos x="T6" y="T7"/>
              </a:cxn>
              <a:cxn ang="0">
                <a:pos x="T8" y="T9"/>
              </a:cxn>
            </a:cxnLst>
            <a:rect l="0" t="0" r="r" b="b"/>
            <a:pathLst>
              <a:path w="7632" h="23003">
                <a:moveTo>
                  <a:pt x="0" y="0"/>
                </a:moveTo>
                <a:lnTo>
                  <a:pt x="7631" y="0"/>
                </a:lnTo>
                <a:lnTo>
                  <a:pt x="7631" y="23002"/>
                </a:lnTo>
                <a:lnTo>
                  <a:pt x="0" y="23002"/>
                </a:lnTo>
                <a:lnTo>
                  <a:pt x="0" y="0"/>
                </a:lnTo>
              </a:path>
            </a:pathLst>
          </a:custGeom>
          <a:noFill/>
          <a:ln w="76320" cap="rnd">
            <a:solidFill>
              <a:srgbClr val="00B0F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 name="Title 1">
            <a:extLst>
              <a:ext uri="{FF2B5EF4-FFF2-40B4-BE49-F238E27FC236}">
                <a16:creationId xmlns:a16="http://schemas.microsoft.com/office/drawing/2014/main" id="{41E03FB9-D4A4-4180-A36D-95D860D67CB2}"/>
              </a:ext>
            </a:extLst>
          </p:cNvPr>
          <p:cNvSpPr>
            <a:spLocks noGrp="1"/>
          </p:cNvSpPr>
          <p:nvPr>
            <p:ph type="title"/>
          </p:nvPr>
        </p:nvSpPr>
        <p:spPr/>
        <p:txBody>
          <a:bodyPr/>
          <a:lstStyle/>
          <a:p>
            <a:r>
              <a:rPr lang="en-US" dirty="0"/>
              <a:t>Applying H gates resulting in two forms.</a:t>
            </a:r>
          </a:p>
        </p:txBody>
      </p:sp>
      <p:sp>
        <p:nvSpPr>
          <p:cNvPr id="8" name="Text Box 5">
            <a:extLst>
              <a:ext uri="{FF2B5EF4-FFF2-40B4-BE49-F238E27FC236}">
                <a16:creationId xmlns:a16="http://schemas.microsoft.com/office/drawing/2014/main" id="{B203961F-F1E7-41E6-9217-AF62447FECE9}"/>
              </a:ext>
            </a:extLst>
          </p:cNvPr>
          <p:cNvSpPr txBox="1">
            <a:spLocks noChangeArrowheads="1"/>
          </p:cNvSpPr>
          <p:nvPr/>
        </p:nvSpPr>
        <p:spPr bwMode="auto">
          <a:xfrm>
            <a:off x="823278" y="2937584"/>
            <a:ext cx="2406649" cy="1181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87672" rIns="90000" bIns="45000"/>
          <a:lstStyle>
            <a:lvl1pPr>
              <a:tabLst>
                <a:tab pos="457200" algn="l"/>
                <a:tab pos="914400" algn="l"/>
                <a:tab pos="1371600" algn="l"/>
                <a:tab pos="1828800" algn="l"/>
                <a:tab pos="2286000" algn="l"/>
                <a:tab pos="2743200" algn="l"/>
                <a:tab pos="3200400" algn="l"/>
                <a:tab pos="3657600" algn="l"/>
                <a:tab pos="4114800" algn="l"/>
              </a:tabLst>
              <a:defRPr>
                <a:solidFill>
                  <a:srgbClr val="000000"/>
                </a:solidFill>
                <a:latin typeface="Arial" panose="020B0604020202020204" pitchFamily="34" charset="0"/>
                <a:cs typeface="Source Han Sans CN" charset="0"/>
              </a:defRPr>
            </a:lvl1pPr>
            <a:lvl2pPr>
              <a:tabLst>
                <a:tab pos="457200" algn="l"/>
                <a:tab pos="914400" algn="l"/>
                <a:tab pos="1371600" algn="l"/>
                <a:tab pos="1828800" algn="l"/>
                <a:tab pos="2286000" algn="l"/>
                <a:tab pos="2743200" algn="l"/>
                <a:tab pos="3200400" algn="l"/>
                <a:tab pos="3657600" algn="l"/>
                <a:tab pos="4114800" algn="l"/>
              </a:tabLst>
              <a:defRPr>
                <a:solidFill>
                  <a:srgbClr val="000000"/>
                </a:solidFill>
                <a:latin typeface="Arial" panose="020B0604020202020204" pitchFamily="34" charset="0"/>
                <a:cs typeface="Source Han Sans CN" charset="0"/>
              </a:defRPr>
            </a:lvl2pPr>
            <a:lvl3pPr>
              <a:tabLst>
                <a:tab pos="457200" algn="l"/>
                <a:tab pos="914400" algn="l"/>
                <a:tab pos="1371600" algn="l"/>
                <a:tab pos="1828800" algn="l"/>
                <a:tab pos="2286000" algn="l"/>
                <a:tab pos="2743200" algn="l"/>
                <a:tab pos="3200400" algn="l"/>
                <a:tab pos="3657600" algn="l"/>
                <a:tab pos="4114800" algn="l"/>
              </a:tabLst>
              <a:defRPr>
                <a:solidFill>
                  <a:srgbClr val="000000"/>
                </a:solidFill>
                <a:latin typeface="Arial" panose="020B0604020202020204" pitchFamily="34" charset="0"/>
                <a:cs typeface="Source Han Sans CN" charset="0"/>
              </a:defRPr>
            </a:lvl3pPr>
            <a:lvl4pPr>
              <a:tabLst>
                <a:tab pos="457200" algn="l"/>
                <a:tab pos="914400" algn="l"/>
                <a:tab pos="1371600" algn="l"/>
                <a:tab pos="1828800" algn="l"/>
                <a:tab pos="2286000" algn="l"/>
                <a:tab pos="2743200" algn="l"/>
                <a:tab pos="3200400" algn="l"/>
                <a:tab pos="3657600" algn="l"/>
                <a:tab pos="4114800" algn="l"/>
              </a:tabLst>
              <a:defRPr>
                <a:solidFill>
                  <a:srgbClr val="000000"/>
                </a:solidFill>
                <a:latin typeface="Arial" panose="020B0604020202020204" pitchFamily="34" charset="0"/>
                <a:cs typeface="Source Han Sans CN" charset="0"/>
              </a:defRPr>
            </a:lvl4pPr>
            <a:lvl5pPr>
              <a:tabLst>
                <a:tab pos="457200" algn="l"/>
                <a:tab pos="914400" algn="l"/>
                <a:tab pos="1371600" algn="l"/>
                <a:tab pos="1828800" algn="l"/>
                <a:tab pos="2286000" algn="l"/>
                <a:tab pos="2743200" algn="l"/>
                <a:tab pos="3200400" algn="l"/>
                <a:tab pos="3657600" algn="l"/>
                <a:tab pos="4114800" algn="l"/>
              </a:tabLst>
              <a:defRPr>
                <a:solidFill>
                  <a:srgbClr val="000000"/>
                </a:solidFill>
                <a:latin typeface="Arial" panose="020B0604020202020204" pitchFamily="34" charset="0"/>
                <a:cs typeface="Source Han Sans CN" charset="0"/>
              </a:defRPr>
            </a:lvl5pPr>
            <a:lvl6pPr marL="2514600" indent="-228600" defTabSz="457200" fontAlgn="base" hangingPunct="0">
              <a:lnSpc>
                <a:spcPct val="93000"/>
              </a:lnSpc>
              <a:spcBef>
                <a:spcPts val="13"/>
              </a:spcBef>
              <a:spcAft>
                <a:spcPts val="13"/>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Lst>
              <a:defRPr>
                <a:solidFill>
                  <a:srgbClr val="000000"/>
                </a:solidFill>
                <a:latin typeface="Arial" panose="020B0604020202020204" pitchFamily="34" charset="0"/>
                <a:cs typeface="Source Han Sans CN" charset="0"/>
              </a:defRPr>
            </a:lvl6pPr>
            <a:lvl7pPr marL="2971800" indent="-228600" defTabSz="457200" fontAlgn="base" hangingPunct="0">
              <a:lnSpc>
                <a:spcPct val="93000"/>
              </a:lnSpc>
              <a:spcBef>
                <a:spcPts val="13"/>
              </a:spcBef>
              <a:spcAft>
                <a:spcPts val="13"/>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Lst>
              <a:defRPr>
                <a:solidFill>
                  <a:srgbClr val="000000"/>
                </a:solidFill>
                <a:latin typeface="Arial" panose="020B0604020202020204" pitchFamily="34" charset="0"/>
                <a:cs typeface="Source Han Sans CN" charset="0"/>
              </a:defRPr>
            </a:lvl7pPr>
            <a:lvl8pPr marL="3429000" indent="-228600" defTabSz="457200" fontAlgn="base" hangingPunct="0">
              <a:lnSpc>
                <a:spcPct val="93000"/>
              </a:lnSpc>
              <a:spcBef>
                <a:spcPts val="13"/>
              </a:spcBef>
              <a:spcAft>
                <a:spcPts val="13"/>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Lst>
              <a:defRPr>
                <a:solidFill>
                  <a:srgbClr val="000000"/>
                </a:solidFill>
                <a:latin typeface="Arial" panose="020B0604020202020204" pitchFamily="34" charset="0"/>
                <a:cs typeface="Source Han Sans CN" charset="0"/>
              </a:defRPr>
            </a:lvl8pPr>
            <a:lvl9pPr marL="3886200" indent="-228600" defTabSz="457200" fontAlgn="base" hangingPunct="0">
              <a:lnSpc>
                <a:spcPct val="93000"/>
              </a:lnSpc>
              <a:spcBef>
                <a:spcPts val="13"/>
              </a:spcBef>
              <a:spcAft>
                <a:spcPts val="13"/>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Lst>
              <a:defRPr>
                <a:solidFill>
                  <a:srgbClr val="000000"/>
                </a:solidFill>
                <a:latin typeface="Arial" panose="020B0604020202020204" pitchFamily="34" charset="0"/>
                <a:cs typeface="Source Han Sans CN" charset="0"/>
              </a:defRPr>
            </a:lvl9pPr>
          </a:lstStyle>
          <a:p>
            <a:pPr algn="ctr"/>
            <a:r>
              <a:rPr lang="en-US" altLang="en-US" sz="2000" b="1" dirty="0">
                <a:solidFill>
                  <a:srgbClr val="CB297B"/>
                </a:solidFill>
                <a:latin typeface="HelveticaNeue-Bold" charset="0"/>
                <a:cs typeface="HelveticaNeue-Bold" charset="0"/>
              </a:rPr>
              <a:t>prepare</a:t>
            </a:r>
            <a:r>
              <a:rPr lang="en-US" altLang="en-US" sz="2000" dirty="0">
                <a:solidFill>
                  <a:srgbClr val="CB297B"/>
                </a:solidFill>
                <a:latin typeface="HelveticaNeue-Bold" charset="0"/>
                <a:cs typeface="HelveticaNeue-Bold" charset="0"/>
              </a:rPr>
              <a:t> </a:t>
            </a:r>
          </a:p>
          <a:p>
            <a:pPr algn="ctr"/>
            <a:r>
              <a:rPr lang="en-US" altLang="en-US" sz="2000" dirty="0">
                <a:solidFill>
                  <a:srgbClr val="CB297B"/>
                </a:solidFill>
                <a:latin typeface="HelveticaNeue-Bold" charset="0"/>
                <a:cs typeface="HelveticaNeue-Bold" charset="0"/>
              </a:rPr>
              <a:t>initial state</a:t>
            </a:r>
          </a:p>
          <a:p>
            <a:pPr algn="ctr"/>
            <a:r>
              <a:rPr lang="en-US" altLang="en-US" sz="2000" dirty="0">
                <a:solidFill>
                  <a:srgbClr val="CB297B"/>
                </a:solidFill>
                <a:latin typeface="HelveticaNeue-Bold" charset="0"/>
                <a:cs typeface="HelveticaNeue-Bold" charset="0"/>
              </a:rPr>
              <a:t>(superposition)</a:t>
            </a:r>
          </a:p>
        </p:txBody>
      </p:sp>
      <p:sp>
        <p:nvSpPr>
          <p:cNvPr id="9" name="Freeform 4">
            <a:extLst>
              <a:ext uri="{FF2B5EF4-FFF2-40B4-BE49-F238E27FC236}">
                <a16:creationId xmlns:a16="http://schemas.microsoft.com/office/drawing/2014/main" id="{36A7A198-EFF0-474F-B5F6-1B2C5A9BF740}"/>
              </a:ext>
            </a:extLst>
          </p:cNvPr>
          <p:cNvSpPr>
            <a:spLocks noChangeArrowheads="1"/>
          </p:cNvSpPr>
          <p:nvPr/>
        </p:nvSpPr>
        <p:spPr bwMode="auto">
          <a:xfrm>
            <a:off x="4286250" y="1924050"/>
            <a:ext cx="685799" cy="2194634"/>
          </a:xfrm>
          <a:custGeom>
            <a:avLst/>
            <a:gdLst>
              <a:gd name="T0" fmla="*/ 0 w 7632"/>
              <a:gd name="T1" fmla="*/ 0 h 23003"/>
              <a:gd name="T2" fmla="*/ 7631 w 7632"/>
              <a:gd name="T3" fmla="*/ 0 h 23003"/>
              <a:gd name="T4" fmla="*/ 7631 w 7632"/>
              <a:gd name="T5" fmla="*/ 23002 h 23003"/>
              <a:gd name="T6" fmla="*/ 0 w 7632"/>
              <a:gd name="T7" fmla="*/ 23002 h 23003"/>
              <a:gd name="T8" fmla="*/ 0 w 7632"/>
              <a:gd name="T9" fmla="*/ 0 h 23003"/>
            </a:gdLst>
            <a:ahLst/>
            <a:cxnLst>
              <a:cxn ang="0">
                <a:pos x="T0" y="T1"/>
              </a:cxn>
              <a:cxn ang="0">
                <a:pos x="T2" y="T3"/>
              </a:cxn>
              <a:cxn ang="0">
                <a:pos x="T4" y="T5"/>
              </a:cxn>
              <a:cxn ang="0">
                <a:pos x="T6" y="T7"/>
              </a:cxn>
              <a:cxn ang="0">
                <a:pos x="T8" y="T9"/>
              </a:cxn>
            </a:cxnLst>
            <a:rect l="0" t="0" r="r" b="b"/>
            <a:pathLst>
              <a:path w="7632" h="23003">
                <a:moveTo>
                  <a:pt x="0" y="0"/>
                </a:moveTo>
                <a:lnTo>
                  <a:pt x="7631" y="0"/>
                </a:lnTo>
                <a:lnTo>
                  <a:pt x="7631" y="23002"/>
                </a:lnTo>
                <a:lnTo>
                  <a:pt x="0" y="23002"/>
                </a:lnTo>
                <a:lnTo>
                  <a:pt x="0" y="0"/>
                </a:lnTo>
              </a:path>
            </a:pathLst>
          </a:custGeom>
          <a:noFill/>
          <a:ln w="76320" cap="rnd">
            <a:solidFill>
              <a:srgbClr val="CB297B"/>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 name="Rectangle 2">
            <a:extLst>
              <a:ext uri="{FF2B5EF4-FFF2-40B4-BE49-F238E27FC236}">
                <a16:creationId xmlns:a16="http://schemas.microsoft.com/office/drawing/2014/main" id="{3BC4C9D8-D7C0-4CEC-A759-873FEE1D37CF}"/>
              </a:ext>
            </a:extLst>
          </p:cNvPr>
          <p:cNvSpPr/>
          <p:nvPr/>
        </p:nvSpPr>
        <p:spPr>
          <a:xfrm>
            <a:off x="5166804" y="1924049"/>
            <a:ext cx="4851591" cy="431106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726C1164-20C1-4FA8-94BA-5120DE6CC1AF}"/>
                  </a:ext>
                </a:extLst>
              </p:cNvPr>
              <p:cNvSpPr txBox="1"/>
              <p:nvPr/>
            </p:nvSpPr>
            <p:spPr>
              <a:xfrm>
                <a:off x="5602611" y="1924049"/>
                <a:ext cx="6391922" cy="1987595"/>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Sup>
                        <m:sSubSupPr>
                          <m:ctrlPr>
                            <a:rPr lang="en-US" sz="2400" b="0" i="1" smtClean="0">
                              <a:solidFill>
                                <a:srgbClr val="FF0000"/>
                              </a:solidFill>
                              <a:latin typeface="Cambria Math" panose="02040503050406030204" pitchFamily="18" charset="0"/>
                            </a:rPr>
                          </m:ctrlPr>
                        </m:sSubSupPr>
                        <m:e>
                          <m:r>
                            <a:rPr lang="en-US" sz="2400" i="1" smtClean="0">
                              <a:solidFill>
                                <a:srgbClr val="FF0000"/>
                              </a:solidFill>
                              <a:latin typeface="Cambria Math" panose="02040503050406030204" pitchFamily="18" charset="0"/>
                            </a:rPr>
                            <m:t>⊗</m:t>
                          </m:r>
                        </m:e>
                        <m:sub>
                          <m:r>
                            <a:rPr lang="en-US" sz="2400" b="0" i="1" smtClean="0">
                              <a:solidFill>
                                <a:srgbClr val="FF0000"/>
                              </a:solidFill>
                              <a:latin typeface="Cambria Math" panose="02040503050406030204" pitchFamily="18" charset="0"/>
                            </a:rPr>
                            <m:t>𝑖</m:t>
                          </m:r>
                          <m:r>
                            <a:rPr lang="en-US" sz="2400" b="0" i="1" smtClean="0">
                              <a:solidFill>
                                <a:srgbClr val="FF0000"/>
                              </a:solidFill>
                              <a:latin typeface="Cambria Math" panose="02040503050406030204" pitchFamily="18" charset="0"/>
                            </a:rPr>
                            <m:t>=0</m:t>
                          </m:r>
                        </m:sub>
                        <m:sup>
                          <m:r>
                            <a:rPr lang="en-US" sz="2400" b="0" i="1" smtClean="0">
                              <a:solidFill>
                                <a:srgbClr val="FF0000"/>
                              </a:solidFill>
                              <a:latin typeface="Cambria Math" panose="02040503050406030204" pitchFamily="18" charset="0"/>
                            </a:rPr>
                            <m:t>𝑛</m:t>
                          </m:r>
                        </m:sup>
                      </m:sSubSup>
                      <m:r>
                        <a:rPr lang="en-US" sz="2400" i="1">
                          <a:solidFill>
                            <a:srgbClr val="FF0000"/>
                          </a:solidFill>
                          <a:latin typeface="Cambria Math" panose="02040503050406030204" pitchFamily="18" charset="0"/>
                        </a:rPr>
                        <m:t>(</m:t>
                      </m:r>
                      <m:f>
                        <m:fPr>
                          <m:ctrlPr>
                            <a:rPr lang="en-US" sz="2400" i="1">
                              <a:solidFill>
                                <a:srgbClr val="FF0000"/>
                              </a:solidFill>
                              <a:latin typeface="Cambria Math" panose="02040503050406030204" pitchFamily="18" charset="0"/>
                            </a:rPr>
                          </m:ctrlPr>
                        </m:fPr>
                        <m:num>
                          <m:r>
                            <a:rPr lang="en-US" sz="2400" i="1">
                              <a:solidFill>
                                <a:srgbClr val="FF0000"/>
                              </a:solidFill>
                              <a:latin typeface="Cambria Math" panose="02040503050406030204" pitchFamily="18" charset="0"/>
                            </a:rPr>
                            <m:t>1</m:t>
                          </m:r>
                        </m:num>
                        <m:den>
                          <m:rad>
                            <m:radPr>
                              <m:degHide m:val="on"/>
                              <m:ctrlPr>
                                <a:rPr lang="en-US" sz="2400" i="1">
                                  <a:solidFill>
                                    <a:srgbClr val="FF0000"/>
                                  </a:solidFill>
                                  <a:latin typeface="Cambria Math" panose="02040503050406030204" pitchFamily="18" charset="0"/>
                                </a:rPr>
                              </m:ctrlPr>
                            </m:radPr>
                            <m:deg/>
                            <m:e>
                              <m:r>
                                <a:rPr lang="en-US" sz="2400" i="1">
                                  <a:solidFill>
                                    <a:srgbClr val="FF0000"/>
                                  </a:solidFill>
                                  <a:latin typeface="Cambria Math" panose="02040503050406030204" pitchFamily="18" charset="0"/>
                                </a:rPr>
                                <m:t>2</m:t>
                              </m:r>
                            </m:e>
                          </m:rad>
                        </m:den>
                      </m:f>
                      <m:r>
                        <a:rPr lang="en-US" sz="2400" i="1">
                          <a:solidFill>
                            <a:srgbClr val="FF0000"/>
                          </a:solidFill>
                          <a:latin typeface="Cambria Math" panose="02040503050406030204" pitchFamily="18" charset="0"/>
                        </a:rPr>
                        <m:t>|0⟩</m:t>
                      </m:r>
                      <m:r>
                        <a:rPr lang="en-US" sz="2400">
                          <a:solidFill>
                            <a:srgbClr val="FF0000"/>
                          </a:solidFill>
                          <a:latin typeface="Cambria Math" panose="02040503050406030204" pitchFamily="18" charset="0"/>
                        </a:rPr>
                        <m:t>+</m:t>
                      </m:r>
                      <m:f>
                        <m:fPr>
                          <m:ctrlPr>
                            <a:rPr lang="en-US" sz="2400" i="1">
                              <a:solidFill>
                                <a:srgbClr val="FF0000"/>
                              </a:solidFill>
                              <a:latin typeface="Cambria Math" panose="02040503050406030204" pitchFamily="18" charset="0"/>
                            </a:rPr>
                          </m:ctrlPr>
                        </m:fPr>
                        <m:num>
                          <m:r>
                            <a:rPr lang="en-US" sz="2400" i="1">
                              <a:solidFill>
                                <a:srgbClr val="FF0000"/>
                              </a:solidFill>
                              <a:latin typeface="Cambria Math" panose="02040503050406030204" pitchFamily="18" charset="0"/>
                            </a:rPr>
                            <m:t>1</m:t>
                          </m:r>
                        </m:num>
                        <m:den>
                          <m:rad>
                            <m:radPr>
                              <m:degHide m:val="on"/>
                              <m:ctrlPr>
                                <a:rPr lang="en-US" sz="2400" i="1">
                                  <a:solidFill>
                                    <a:srgbClr val="FF0000"/>
                                  </a:solidFill>
                                  <a:latin typeface="Cambria Math" panose="02040503050406030204" pitchFamily="18" charset="0"/>
                                </a:rPr>
                              </m:ctrlPr>
                            </m:radPr>
                            <m:deg/>
                            <m:e>
                              <m:r>
                                <a:rPr lang="en-US" sz="2400" i="1">
                                  <a:solidFill>
                                    <a:srgbClr val="FF0000"/>
                                  </a:solidFill>
                                  <a:latin typeface="Cambria Math" panose="02040503050406030204" pitchFamily="18" charset="0"/>
                                </a:rPr>
                                <m:t>2</m:t>
                              </m:r>
                            </m:e>
                          </m:rad>
                        </m:den>
                      </m:f>
                      <m:r>
                        <a:rPr lang="en-US" sz="2400" i="1">
                          <a:solidFill>
                            <a:srgbClr val="FF0000"/>
                          </a:solidFill>
                          <a:latin typeface="Cambria Math" panose="02040503050406030204" pitchFamily="18" charset="0"/>
                        </a:rPr>
                        <m:t>|1⟩</m:t>
                      </m:r>
                      <m:r>
                        <a:rPr lang="en-US" sz="2400">
                          <a:solidFill>
                            <a:srgbClr val="FF0000"/>
                          </a:solidFill>
                          <a:latin typeface="Cambria Math" panose="02040503050406030204" pitchFamily="18" charset="0"/>
                        </a:rPr>
                        <m:t>)</m:t>
                      </m:r>
                    </m:oMath>
                  </m:oMathPara>
                </a14:m>
                <a:endParaRPr lang="en-US" sz="2400" dirty="0">
                  <a:solidFill>
                    <a:srgbClr val="FF0000"/>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m:t>
                          </m:r>
                        </m:num>
                        <m:den>
                          <m:rad>
                            <m:radPr>
                              <m:degHide m:val="on"/>
                              <m:ctrlPr>
                                <a:rPr lang="en-US" sz="2400" b="0" i="1" smtClean="0">
                                  <a:latin typeface="Cambria Math" panose="02040503050406030204" pitchFamily="18" charset="0"/>
                                </a:rPr>
                              </m:ctrlPr>
                            </m:radPr>
                            <m:deg/>
                            <m:e>
                              <m:r>
                                <a:rPr lang="en-US" sz="2400" b="0" i="1" smtClean="0">
                                  <a:latin typeface="Cambria Math" panose="02040503050406030204" pitchFamily="18" charset="0"/>
                                </a:rPr>
                                <m:t>2</m:t>
                              </m:r>
                            </m:e>
                          </m:rad>
                        </m:den>
                      </m:f>
                      <m:r>
                        <a:rPr lang="en-US" sz="2400" b="0" i="1" smtClean="0">
                          <a:latin typeface="Cambria Math" panose="02040503050406030204" pitchFamily="18" charset="0"/>
                        </a:rPr>
                        <m:t>|0⟩</m:t>
                      </m:r>
                      <m:r>
                        <a:rPr lang="en-US" sz="2400" b="0" i="0" smtClean="0">
                          <a:latin typeface="Cambria Math" panose="02040503050406030204" pitchFamily="18" charset="0"/>
                        </a:rPr>
                        <m:t>+</m:t>
                      </m:r>
                      <m:f>
                        <m:fPr>
                          <m:ctrlPr>
                            <a:rPr lang="en-US" sz="2400" i="1">
                              <a:latin typeface="Cambria Math" panose="02040503050406030204" pitchFamily="18" charset="0"/>
                            </a:rPr>
                          </m:ctrlPr>
                        </m:fPr>
                        <m:num>
                          <m:r>
                            <a:rPr lang="en-US" sz="2400" i="1">
                              <a:latin typeface="Cambria Math" panose="02040503050406030204" pitchFamily="18" charset="0"/>
                            </a:rPr>
                            <m:t>1</m:t>
                          </m:r>
                        </m:num>
                        <m:den>
                          <m:rad>
                            <m:radPr>
                              <m:degHide m:val="on"/>
                              <m:ctrlPr>
                                <a:rPr lang="en-US" sz="2400" i="1">
                                  <a:latin typeface="Cambria Math" panose="02040503050406030204" pitchFamily="18" charset="0"/>
                                </a:rPr>
                              </m:ctrlPr>
                            </m:radPr>
                            <m:deg/>
                            <m:e>
                              <m:r>
                                <a:rPr lang="en-US" sz="2400" i="1">
                                  <a:latin typeface="Cambria Math" panose="02040503050406030204" pitchFamily="18" charset="0"/>
                                </a:rPr>
                                <m:t>2</m:t>
                              </m:r>
                            </m:e>
                          </m:rad>
                        </m:den>
                      </m:f>
                      <m:r>
                        <a:rPr lang="en-US" sz="2400" i="1">
                          <a:latin typeface="Cambria Math" panose="02040503050406030204" pitchFamily="18" charset="0"/>
                        </a:rPr>
                        <m:t>|</m:t>
                      </m:r>
                      <m:r>
                        <a:rPr lang="en-US" sz="2400" b="0" i="1" smtClean="0">
                          <a:latin typeface="Cambria Math" panose="02040503050406030204" pitchFamily="18" charset="0"/>
                        </a:rPr>
                        <m:t>1</m:t>
                      </m:r>
                      <m:r>
                        <a:rPr lang="en-US" sz="2400" i="1">
                          <a:latin typeface="Cambria Math" panose="02040503050406030204" pitchFamily="18" charset="0"/>
                        </a:rPr>
                        <m:t>⟩</m:t>
                      </m:r>
                      <m:r>
                        <a:rPr lang="en-US" sz="2400" b="0" i="0" smtClean="0">
                          <a:latin typeface="Cambria Math" panose="02040503050406030204" pitchFamily="18" charset="0"/>
                        </a:rPr>
                        <m:t>)</m:t>
                      </m:r>
                      <m:r>
                        <a:rPr lang="en-US" sz="2400" b="0" i="1" smtClean="0">
                          <a:latin typeface="Cambria Math" panose="02040503050406030204" pitchFamily="18" charset="0"/>
                        </a:rPr>
                        <m:t>⊗</m:t>
                      </m:r>
                      <m:r>
                        <a:rPr lang="en-US" sz="2400" i="1">
                          <a:latin typeface="Cambria Math" panose="02040503050406030204" pitchFamily="18" charset="0"/>
                        </a:rPr>
                        <m:t>(</m:t>
                      </m:r>
                      <m:f>
                        <m:fPr>
                          <m:ctrlPr>
                            <a:rPr lang="en-US" sz="2400" i="1">
                              <a:latin typeface="Cambria Math" panose="02040503050406030204" pitchFamily="18" charset="0"/>
                            </a:rPr>
                          </m:ctrlPr>
                        </m:fPr>
                        <m:num>
                          <m:r>
                            <a:rPr lang="en-US" sz="2400" i="1">
                              <a:latin typeface="Cambria Math" panose="02040503050406030204" pitchFamily="18" charset="0"/>
                            </a:rPr>
                            <m:t>1</m:t>
                          </m:r>
                        </m:num>
                        <m:den>
                          <m:rad>
                            <m:radPr>
                              <m:degHide m:val="on"/>
                              <m:ctrlPr>
                                <a:rPr lang="en-US" sz="2400" i="1">
                                  <a:latin typeface="Cambria Math" panose="02040503050406030204" pitchFamily="18" charset="0"/>
                                </a:rPr>
                              </m:ctrlPr>
                            </m:radPr>
                            <m:deg/>
                            <m:e>
                              <m:r>
                                <a:rPr lang="en-US" sz="2400" i="1">
                                  <a:latin typeface="Cambria Math" panose="02040503050406030204" pitchFamily="18" charset="0"/>
                                </a:rPr>
                                <m:t>2</m:t>
                              </m:r>
                            </m:e>
                          </m:rad>
                        </m:den>
                      </m:f>
                      <m:r>
                        <a:rPr lang="en-US" sz="2400" i="1">
                          <a:latin typeface="Cambria Math" panose="02040503050406030204" pitchFamily="18" charset="0"/>
                        </a:rPr>
                        <m:t>|0⟩</m:t>
                      </m:r>
                      <m:r>
                        <a:rPr lang="en-US" sz="2400">
                          <a:latin typeface="Cambria Math" panose="02040503050406030204" pitchFamily="18" charset="0"/>
                        </a:rPr>
                        <m:t>+</m:t>
                      </m:r>
                      <m:f>
                        <m:fPr>
                          <m:ctrlPr>
                            <a:rPr lang="en-US" sz="2400" i="1">
                              <a:latin typeface="Cambria Math" panose="02040503050406030204" pitchFamily="18" charset="0"/>
                            </a:rPr>
                          </m:ctrlPr>
                        </m:fPr>
                        <m:num>
                          <m:r>
                            <a:rPr lang="en-US" sz="2400" i="1">
                              <a:latin typeface="Cambria Math" panose="02040503050406030204" pitchFamily="18" charset="0"/>
                            </a:rPr>
                            <m:t>1</m:t>
                          </m:r>
                        </m:num>
                        <m:den>
                          <m:rad>
                            <m:radPr>
                              <m:degHide m:val="on"/>
                              <m:ctrlPr>
                                <a:rPr lang="en-US" sz="2400" i="1">
                                  <a:latin typeface="Cambria Math" panose="02040503050406030204" pitchFamily="18" charset="0"/>
                                </a:rPr>
                              </m:ctrlPr>
                            </m:radPr>
                            <m:deg/>
                            <m:e>
                              <m:r>
                                <a:rPr lang="en-US" sz="2400" i="1">
                                  <a:latin typeface="Cambria Math" panose="02040503050406030204" pitchFamily="18" charset="0"/>
                                </a:rPr>
                                <m:t>2</m:t>
                              </m:r>
                            </m:e>
                          </m:rad>
                        </m:den>
                      </m:f>
                      <m:r>
                        <a:rPr lang="en-US" sz="2400" i="1">
                          <a:latin typeface="Cambria Math" panose="02040503050406030204" pitchFamily="18" charset="0"/>
                        </a:rPr>
                        <m:t>|1⟩</m:t>
                      </m:r>
                      <m:r>
                        <a:rPr lang="en-US" sz="2400">
                          <a:latin typeface="Cambria Math" panose="02040503050406030204" pitchFamily="18" charset="0"/>
                        </a:rPr>
                        <m:t>)</m:t>
                      </m:r>
                      <m:r>
                        <a:rPr lang="en-US" sz="2400" b="0" i="1" smtClean="0">
                          <a:latin typeface="Cambria Math" panose="02040503050406030204" pitchFamily="18" charset="0"/>
                        </a:rPr>
                        <m:t>⊗…</m:t>
                      </m:r>
                    </m:oMath>
                  </m:oMathPara>
                </a14:m>
                <a:endParaRPr lang="en-US" sz="2400" b="0" dirty="0"/>
              </a:p>
              <a:p>
                <a:endParaRPr lang="en-US" sz="2400" dirty="0"/>
              </a:p>
            </p:txBody>
          </p:sp>
        </mc:Choice>
        <mc:Fallback xmlns="">
          <p:sp>
            <p:nvSpPr>
              <p:cNvPr id="4" name="TextBox 3">
                <a:extLst>
                  <a:ext uri="{FF2B5EF4-FFF2-40B4-BE49-F238E27FC236}">
                    <a16:creationId xmlns:a16="http://schemas.microsoft.com/office/drawing/2014/main" id="{726C1164-20C1-4FA8-94BA-5120DE6CC1AF}"/>
                  </a:ext>
                </a:extLst>
              </p:cNvPr>
              <p:cNvSpPr txBox="1">
                <a:spLocks noRot="1" noChangeAspect="1" noMove="1" noResize="1" noEditPoints="1" noAdjustHandles="1" noChangeArrowheads="1" noChangeShapeType="1" noTextEdit="1"/>
              </p:cNvSpPr>
              <p:nvPr/>
            </p:nvSpPr>
            <p:spPr>
              <a:xfrm>
                <a:off x="5602611" y="1924049"/>
                <a:ext cx="6391922" cy="1987595"/>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865AF32D-4ED2-4250-85D6-5D7F0A1498A3}"/>
                  </a:ext>
                </a:extLst>
              </p:cNvPr>
              <p:cNvSpPr txBox="1"/>
              <p:nvPr/>
            </p:nvSpPr>
            <p:spPr>
              <a:xfrm>
                <a:off x="2704052" y="3523221"/>
                <a:ext cx="6094520" cy="55399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3000" b="0" i="1" smtClean="0">
                          <a:solidFill>
                            <a:srgbClr val="FF0000"/>
                          </a:solidFill>
                          <a:latin typeface="Cambria Math" panose="02040503050406030204" pitchFamily="18" charset="0"/>
                        </a:rPr>
                        <m:t>⇔</m:t>
                      </m:r>
                    </m:oMath>
                  </m:oMathPara>
                </a14:m>
                <a:endParaRPr lang="en-US" sz="3000" dirty="0"/>
              </a:p>
            </p:txBody>
          </p:sp>
        </mc:Choice>
        <mc:Fallback xmlns="">
          <p:sp>
            <p:nvSpPr>
              <p:cNvPr id="12" name="TextBox 11">
                <a:extLst>
                  <a:ext uri="{FF2B5EF4-FFF2-40B4-BE49-F238E27FC236}">
                    <a16:creationId xmlns:a16="http://schemas.microsoft.com/office/drawing/2014/main" id="{865AF32D-4ED2-4250-85D6-5D7F0A1498A3}"/>
                  </a:ext>
                </a:extLst>
              </p:cNvPr>
              <p:cNvSpPr txBox="1">
                <a:spLocks noRot="1" noChangeAspect="1" noMove="1" noResize="1" noEditPoints="1" noAdjustHandles="1" noChangeArrowheads="1" noChangeShapeType="1" noTextEdit="1"/>
              </p:cNvSpPr>
              <p:nvPr/>
            </p:nvSpPr>
            <p:spPr>
              <a:xfrm>
                <a:off x="2704052" y="3523221"/>
                <a:ext cx="6094520" cy="553998"/>
              </a:xfrm>
              <a:prstGeom prst="rect">
                <a:avLst/>
              </a:prstGeom>
              <a:blipFill>
                <a:blip r:embed="rId6"/>
                <a:stretch>
                  <a:fillRect/>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21BEFFFA-FE7E-4AE7-8CA6-3300BF9EFFD8}"/>
              </a:ext>
            </a:extLst>
          </p:cNvPr>
          <p:cNvSpPr txBox="1"/>
          <p:nvPr/>
        </p:nvSpPr>
        <p:spPr>
          <a:xfrm>
            <a:off x="7791697" y="3835557"/>
            <a:ext cx="4107278" cy="923330"/>
          </a:xfrm>
          <a:prstGeom prst="rect">
            <a:avLst/>
          </a:prstGeom>
          <a:noFill/>
        </p:spPr>
        <p:txBody>
          <a:bodyPr wrap="none" rtlCol="0">
            <a:spAutoFit/>
          </a:bodyPr>
          <a:lstStyle/>
          <a:p>
            <a:r>
              <a:rPr lang="en-US" dirty="0">
                <a:solidFill>
                  <a:srgbClr val="00B050"/>
                </a:solidFill>
              </a:rPr>
              <a:t>Tensor product formula.</a:t>
            </a:r>
          </a:p>
          <a:p>
            <a:r>
              <a:rPr lang="en-US" dirty="0">
                <a:solidFill>
                  <a:srgbClr val="00B050"/>
                </a:solidFill>
              </a:rPr>
              <a:t>Easy to be viewed as a map of H gate app.</a:t>
            </a:r>
          </a:p>
          <a:p>
            <a:r>
              <a:rPr lang="en-US" dirty="0">
                <a:solidFill>
                  <a:srgbClr val="00B050"/>
                </a:solidFill>
              </a:rPr>
              <a:t>Use cases are limited.</a:t>
            </a:r>
          </a:p>
        </p:txBody>
      </p:sp>
      <p:cxnSp>
        <p:nvCxnSpPr>
          <p:cNvPr id="14" name="Straight Arrow Connector 13">
            <a:extLst>
              <a:ext uri="{FF2B5EF4-FFF2-40B4-BE49-F238E27FC236}">
                <a16:creationId xmlns:a16="http://schemas.microsoft.com/office/drawing/2014/main" id="{EF7FD668-FBCD-49F9-8683-55C0B0831F49}"/>
              </a:ext>
            </a:extLst>
          </p:cNvPr>
          <p:cNvCxnSpPr>
            <a:stCxn id="12" idx="3"/>
          </p:cNvCxnSpPr>
          <p:nvPr/>
        </p:nvCxnSpPr>
        <p:spPr>
          <a:xfrm flipH="1" flipV="1">
            <a:off x="8176334" y="3429000"/>
            <a:ext cx="622238" cy="37122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80BD72CC-7057-488C-ADC9-A6DE0E0B9252}"/>
                  </a:ext>
                </a:extLst>
              </p:cNvPr>
              <p:cNvSpPr txBox="1"/>
              <p:nvPr/>
            </p:nvSpPr>
            <p:spPr>
              <a:xfrm>
                <a:off x="5602611" y="4294376"/>
                <a:ext cx="6391922" cy="1957780"/>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Sup>
                        <m:sSubSupPr>
                          <m:ctrlPr>
                            <a:rPr lang="en-US" sz="2400" b="0" i="1" smtClean="0">
                              <a:solidFill>
                                <a:srgbClr val="FF0000"/>
                              </a:solidFill>
                              <a:latin typeface="Cambria Math" panose="02040503050406030204" pitchFamily="18" charset="0"/>
                            </a:rPr>
                          </m:ctrlPr>
                        </m:sSubSupPr>
                        <m:e>
                          <m:r>
                            <m:rPr>
                              <m:sty m:val="p"/>
                            </m:rPr>
                            <a:rPr lang="en-US" sz="2400" b="0" i="0" smtClean="0">
                              <a:solidFill>
                                <a:srgbClr val="FF0000"/>
                              </a:solidFill>
                              <a:latin typeface="Cambria Math" panose="02040503050406030204" pitchFamily="18" charset="0"/>
                            </a:rPr>
                            <m:t>Σ</m:t>
                          </m:r>
                        </m:e>
                        <m:sub>
                          <m:r>
                            <a:rPr lang="en-US" sz="2400" b="0" i="1" smtClean="0">
                              <a:solidFill>
                                <a:srgbClr val="FF0000"/>
                              </a:solidFill>
                              <a:latin typeface="Cambria Math" panose="02040503050406030204" pitchFamily="18" charset="0"/>
                            </a:rPr>
                            <m:t>𝑖</m:t>
                          </m:r>
                          <m:r>
                            <a:rPr lang="en-US" sz="2400" b="0" i="1" smtClean="0">
                              <a:solidFill>
                                <a:srgbClr val="FF0000"/>
                              </a:solidFill>
                              <a:latin typeface="Cambria Math" panose="02040503050406030204" pitchFamily="18" charset="0"/>
                            </a:rPr>
                            <m:t>=0</m:t>
                          </m:r>
                        </m:sub>
                        <m:sup>
                          <m:sSup>
                            <m:sSupPr>
                              <m:ctrlPr>
                                <a:rPr lang="en-US" sz="2400" b="0" i="1" smtClean="0">
                                  <a:solidFill>
                                    <a:srgbClr val="FF0000"/>
                                  </a:solidFill>
                                  <a:latin typeface="Cambria Math" panose="02040503050406030204" pitchFamily="18" charset="0"/>
                                </a:rPr>
                              </m:ctrlPr>
                            </m:sSupPr>
                            <m:e>
                              <m:r>
                                <a:rPr lang="en-US" sz="2400" b="0" i="1" smtClean="0">
                                  <a:solidFill>
                                    <a:srgbClr val="FF0000"/>
                                  </a:solidFill>
                                  <a:latin typeface="Cambria Math" panose="02040503050406030204" pitchFamily="18" charset="0"/>
                                </a:rPr>
                                <m:t>2</m:t>
                              </m:r>
                            </m:e>
                            <m:sup>
                              <m:r>
                                <a:rPr lang="en-US" sz="2400" b="0" i="1" smtClean="0">
                                  <a:solidFill>
                                    <a:srgbClr val="FF0000"/>
                                  </a:solidFill>
                                  <a:latin typeface="Cambria Math" panose="02040503050406030204" pitchFamily="18" charset="0"/>
                                </a:rPr>
                                <m:t>𝑛</m:t>
                              </m:r>
                            </m:sup>
                          </m:sSup>
                        </m:sup>
                      </m:sSubSup>
                      <m:r>
                        <a:rPr lang="en-US" sz="2400" b="0" i="1" smtClean="0">
                          <a:solidFill>
                            <a:srgbClr val="FF0000"/>
                          </a:solidFill>
                          <a:latin typeface="Cambria Math" panose="02040503050406030204" pitchFamily="18" charset="0"/>
                        </a:rPr>
                        <m:t>𝛼</m:t>
                      </m:r>
                      <m:r>
                        <a:rPr lang="en-US" sz="2400" b="0" i="1" smtClean="0">
                          <a:solidFill>
                            <a:srgbClr val="FF0000"/>
                          </a:solidFill>
                          <a:latin typeface="Cambria Math" panose="02040503050406030204" pitchFamily="18" charset="0"/>
                        </a:rPr>
                        <m:t>|</m:t>
                      </m:r>
                      <m:r>
                        <a:rPr lang="en-US" sz="2400" b="0" i="1" smtClean="0">
                          <a:solidFill>
                            <a:srgbClr val="FF0000"/>
                          </a:solidFill>
                          <a:latin typeface="Cambria Math" panose="02040503050406030204" pitchFamily="18" charset="0"/>
                        </a:rPr>
                        <m:t>𝑖</m:t>
                      </m:r>
                      <m:r>
                        <a:rPr lang="en-US" sz="2400" b="0" i="1" smtClean="0">
                          <a:solidFill>
                            <a:srgbClr val="FF0000"/>
                          </a:solidFill>
                          <a:latin typeface="Cambria Math" panose="02040503050406030204" pitchFamily="18" charset="0"/>
                        </a:rPr>
                        <m:t>⟩</m:t>
                      </m:r>
                    </m:oMath>
                  </m:oMathPara>
                </a14:m>
                <a:endParaRPr lang="en-US" sz="2400" dirty="0">
                  <a:solidFill>
                    <a:srgbClr val="FF0000"/>
                  </a:solidFill>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sz="2400" b="0" i="1" smtClean="0">
                          <a:latin typeface="Cambria Math" panose="02040503050406030204" pitchFamily="18" charset="0"/>
                        </a:rPr>
                        <m:t>   =</m:t>
                      </m:r>
                      <m:r>
                        <a:rPr lang="en-US" sz="2400" i="1" smtClean="0">
                          <a:solidFill>
                            <a:schemeClr val="tx1"/>
                          </a:solidFill>
                          <a:latin typeface="Cambria Math" panose="02040503050406030204" pitchFamily="18" charset="0"/>
                        </a:rPr>
                        <m:t>𝛼</m:t>
                      </m:r>
                      <m:d>
                        <m:dPr>
                          <m:begChr m:val="|"/>
                          <m:endChr m:val="⟩"/>
                          <m:ctrlPr>
                            <a:rPr lang="en-US" sz="2400" b="0" i="1" smtClean="0">
                              <a:latin typeface="Cambria Math" panose="02040503050406030204" pitchFamily="18" charset="0"/>
                            </a:rPr>
                          </m:ctrlPr>
                        </m:dPr>
                        <m:e>
                          <m:r>
                            <a:rPr lang="en-US" sz="2400" b="0" i="1" smtClean="0">
                              <a:latin typeface="Cambria Math" panose="02040503050406030204" pitchFamily="18" charset="0"/>
                            </a:rPr>
                            <m:t>0</m:t>
                          </m:r>
                        </m:e>
                      </m:d>
                      <m:r>
                        <a:rPr lang="en-US" sz="2400" b="0" i="1" smtClean="0">
                          <a:latin typeface="Cambria Math" panose="02040503050406030204" pitchFamily="18" charset="0"/>
                        </a:rPr>
                        <m:t>+</m:t>
                      </m:r>
                      <m:r>
                        <a:rPr lang="en-US" sz="2400" i="1">
                          <a:latin typeface="Cambria Math" panose="02040503050406030204" pitchFamily="18" charset="0"/>
                        </a:rPr>
                        <m:t>𝛼</m:t>
                      </m:r>
                      <m:d>
                        <m:dPr>
                          <m:begChr m:val="|"/>
                          <m:endChr m:val="⟩"/>
                          <m:ctrlPr>
                            <a:rPr lang="en-US" sz="2400" b="0" i="1" smtClean="0">
                              <a:latin typeface="Cambria Math" panose="02040503050406030204" pitchFamily="18" charset="0"/>
                            </a:rPr>
                          </m:ctrlPr>
                        </m:dPr>
                        <m:e>
                          <m:r>
                            <a:rPr lang="en-US" sz="2400" b="0" i="1" smtClean="0">
                              <a:latin typeface="Cambria Math" panose="02040503050406030204" pitchFamily="18" charset="0"/>
                            </a:rPr>
                            <m:t>1</m:t>
                          </m:r>
                        </m:e>
                      </m:d>
                      <m:r>
                        <a:rPr lang="en-US" sz="2400" b="0" i="1" smtClean="0">
                          <a:latin typeface="Cambria Math" panose="02040503050406030204" pitchFamily="18" charset="0"/>
                        </a:rPr>
                        <m:t>+</m:t>
                      </m:r>
                      <m:r>
                        <a:rPr lang="en-US" sz="2400" i="1">
                          <a:latin typeface="Cambria Math" panose="02040503050406030204" pitchFamily="18" charset="0"/>
                        </a:rPr>
                        <m:t>𝛼</m:t>
                      </m:r>
                      <m:d>
                        <m:dPr>
                          <m:begChr m:val="|"/>
                          <m:endChr m:val="⟩"/>
                          <m:ctrlPr>
                            <a:rPr lang="en-US" sz="2400" b="0" i="1" smtClean="0">
                              <a:latin typeface="Cambria Math" panose="02040503050406030204" pitchFamily="18" charset="0"/>
                            </a:rPr>
                          </m:ctrlPr>
                        </m:dPr>
                        <m:e>
                          <m:r>
                            <a:rPr lang="en-US" sz="2400" b="0" i="1" smtClean="0">
                              <a:latin typeface="Cambria Math" panose="02040503050406030204" pitchFamily="18" charset="0"/>
                            </a:rPr>
                            <m:t>2</m:t>
                          </m:r>
                        </m:e>
                      </m:d>
                      <m:r>
                        <a:rPr lang="en-US" sz="2400" b="0" i="1" smtClean="0">
                          <a:latin typeface="Cambria Math" panose="02040503050406030204" pitchFamily="18" charset="0"/>
                        </a:rPr>
                        <m:t>+…</m:t>
                      </m:r>
                    </m:oMath>
                  </m:oMathPara>
                </a14:m>
                <a:endParaRPr lang="en-US" sz="2400" dirty="0"/>
              </a:p>
              <a:p>
                <a:endParaRPr lang="en-US" sz="2400" dirty="0"/>
              </a:p>
              <a:p>
                <a:pPr/>
                <a14:m>
                  <m:oMathPara xmlns:m="http://schemas.openxmlformats.org/officeDocument/2006/math">
                    <m:oMathParaPr>
                      <m:jc m:val="left"/>
                    </m:oMathParaPr>
                    <m:oMath xmlns:m="http://schemas.openxmlformats.org/officeDocument/2006/math">
                      <m:r>
                        <a:rPr lang="en-US" sz="2400" b="0" i="1" smtClean="0">
                          <a:latin typeface="Cambria Math" panose="02040503050406030204" pitchFamily="18" charset="0"/>
                        </a:rPr>
                        <m:t>   =</m:t>
                      </m:r>
                      <m:f>
                        <m:fPr>
                          <m:type m:val="noBar"/>
                          <m:ctrlPr>
                            <a:rPr lang="en-US" sz="2400" i="1">
                              <a:latin typeface="Cambria Math" panose="02040503050406030204" pitchFamily="18" charset="0"/>
                            </a:rPr>
                          </m:ctrlPr>
                        </m:fPr>
                        <m:num>
                          <m:r>
                            <a:rPr lang="en-US" sz="2400" i="1">
                              <a:latin typeface="Cambria Math" panose="02040503050406030204" pitchFamily="18" charset="0"/>
                            </a:rPr>
                            <m:t>𝛼</m:t>
                          </m:r>
                          <m:r>
                            <a:rPr lang="en-US" sz="2400" b="0" i="1" smtClean="0">
                              <a:latin typeface="Cambria Math" panose="02040503050406030204" pitchFamily="18" charset="0"/>
                            </a:rPr>
                            <m:t>|</m:t>
                          </m:r>
                          <m:groupChr>
                            <m:groupChrPr>
                              <m:chr m:val="⏟"/>
                              <m:ctrlPr>
                                <a:rPr lang="en-US" sz="2400" i="1">
                                  <a:latin typeface="Cambria Math" panose="02040503050406030204" pitchFamily="18" charset="0"/>
                                </a:rPr>
                              </m:ctrlPr>
                            </m:groupChrPr>
                            <m:e>
                              <m:r>
                                <a:rPr lang="en-US" sz="2400" i="1">
                                  <a:latin typeface="Cambria Math" panose="02040503050406030204" pitchFamily="18" charset="0"/>
                                </a:rPr>
                                <m:t>0…0</m:t>
                              </m:r>
                            </m:e>
                          </m:groupChr>
                          <m:r>
                            <a:rPr lang="en-US" sz="2400" b="0" i="1" smtClean="0">
                              <a:latin typeface="Cambria Math" panose="02040503050406030204" pitchFamily="18" charset="0"/>
                            </a:rPr>
                            <m:t>⟩</m:t>
                          </m:r>
                        </m:num>
                        <m:den>
                          <m:r>
                            <a:rPr lang="en-US" sz="2400" b="0" i="1" smtClean="0">
                              <a:latin typeface="Cambria Math" panose="02040503050406030204" pitchFamily="18" charset="0"/>
                            </a:rPr>
                            <m:t>  </m:t>
                          </m:r>
                          <m:r>
                            <a:rPr lang="en-US" sz="2400" i="1">
                              <a:latin typeface="Cambria Math" panose="02040503050406030204" pitchFamily="18" charset="0"/>
                            </a:rPr>
                            <m:t>𝑛</m:t>
                          </m:r>
                        </m:den>
                      </m:f>
                      <m:r>
                        <a:rPr lang="en-US" sz="2400" b="0" i="1" smtClean="0">
                          <a:latin typeface="Cambria Math" panose="02040503050406030204" pitchFamily="18" charset="0"/>
                        </a:rPr>
                        <m:t>+</m:t>
                      </m:r>
                      <m:f>
                        <m:fPr>
                          <m:type m:val="noBar"/>
                          <m:ctrlPr>
                            <a:rPr lang="en-US" sz="2400" i="1">
                              <a:latin typeface="Cambria Math" panose="02040503050406030204" pitchFamily="18" charset="0"/>
                            </a:rPr>
                          </m:ctrlPr>
                        </m:fPr>
                        <m:num>
                          <m:r>
                            <a:rPr lang="en-US" sz="2400" i="1">
                              <a:latin typeface="Cambria Math" panose="02040503050406030204" pitchFamily="18" charset="0"/>
                            </a:rPr>
                            <m:t>𝛼</m:t>
                          </m:r>
                          <m:r>
                            <a:rPr lang="en-US" sz="2400" i="1">
                              <a:latin typeface="Cambria Math" panose="02040503050406030204" pitchFamily="18" charset="0"/>
                            </a:rPr>
                            <m:t>|</m:t>
                          </m:r>
                          <m:groupChr>
                            <m:groupChrPr>
                              <m:chr m:val="⏟"/>
                              <m:ctrlPr>
                                <a:rPr lang="en-US" sz="2400" i="1" smtClean="0">
                                  <a:latin typeface="Cambria Math" panose="02040503050406030204" pitchFamily="18" charset="0"/>
                                </a:rPr>
                              </m:ctrlPr>
                            </m:groupChrPr>
                            <m:e>
                              <m:r>
                                <a:rPr lang="en-US" sz="2400" i="1">
                                  <a:latin typeface="Cambria Math" panose="02040503050406030204" pitchFamily="18" charset="0"/>
                                </a:rPr>
                                <m:t>0…</m:t>
                              </m:r>
                              <m:r>
                                <a:rPr lang="en-US" sz="2400" b="0" i="1" smtClean="0">
                                  <a:latin typeface="Cambria Math" panose="02040503050406030204" pitchFamily="18" charset="0"/>
                                </a:rPr>
                                <m:t>1</m:t>
                              </m:r>
                            </m:e>
                          </m:groupChr>
                          <m:r>
                            <a:rPr lang="en-US" sz="2400" i="1">
                              <a:latin typeface="Cambria Math" panose="02040503050406030204" pitchFamily="18" charset="0"/>
                            </a:rPr>
                            <m:t>⟩</m:t>
                          </m:r>
                        </m:num>
                        <m:den>
                          <m:r>
                            <a:rPr lang="en-US" sz="2400" b="0" i="1" smtClean="0">
                              <a:latin typeface="Cambria Math" panose="02040503050406030204" pitchFamily="18" charset="0"/>
                            </a:rPr>
                            <m:t>  </m:t>
                          </m:r>
                          <m:r>
                            <a:rPr lang="en-US" sz="2400" i="1">
                              <a:latin typeface="Cambria Math" panose="02040503050406030204" pitchFamily="18" charset="0"/>
                            </a:rPr>
                            <m:t>𝑛</m:t>
                          </m:r>
                        </m:den>
                      </m:f>
                      <m:r>
                        <a:rPr lang="en-US" sz="2400" b="0" i="1" smtClean="0">
                          <a:latin typeface="Cambria Math" panose="02040503050406030204" pitchFamily="18" charset="0"/>
                        </a:rPr>
                        <m:t>+</m:t>
                      </m:r>
                      <m:f>
                        <m:fPr>
                          <m:type m:val="noBar"/>
                          <m:ctrlPr>
                            <a:rPr lang="en-US" sz="2400" i="1">
                              <a:latin typeface="Cambria Math" panose="02040503050406030204" pitchFamily="18" charset="0"/>
                            </a:rPr>
                          </m:ctrlPr>
                        </m:fPr>
                        <m:num>
                          <m:r>
                            <a:rPr lang="en-US" sz="2400" i="1">
                              <a:latin typeface="Cambria Math" panose="02040503050406030204" pitchFamily="18" charset="0"/>
                            </a:rPr>
                            <m:t>𝛼</m:t>
                          </m:r>
                          <m:r>
                            <a:rPr lang="en-US" sz="2400" i="1">
                              <a:latin typeface="Cambria Math" panose="02040503050406030204" pitchFamily="18" charset="0"/>
                            </a:rPr>
                            <m:t>|</m:t>
                          </m:r>
                          <m:groupChr>
                            <m:groupChrPr>
                              <m:chr m:val="⏟"/>
                              <m:ctrlPr>
                                <a:rPr lang="en-US" sz="2400" i="1">
                                  <a:latin typeface="Cambria Math" panose="02040503050406030204" pitchFamily="18" charset="0"/>
                                </a:rPr>
                              </m:ctrlPr>
                            </m:groupChrPr>
                            <m:e>
                              <m:r>
                                <a:rPr lang="en-US" sz="2400" i="1">
                                  <a:latin typeface="Cambria Math" panose="02040503050406030204" pitchFamily="18" charset="0"/>
                                </a:rPr>
                                <m:t>0…</m:t>
                              </m:r>
                              <m:r>
                                <a:rPr lang="en-US" sz="2400" b="0" i="1" smtClean="0">
                                  <a:latin typeface="Cambria Math" panose="02040503050406030204" pitchFamily="18" charset="0"/>
                                </a:rPr>
                                <m:t>1</m:t>
                              </m:r>
                              <m:r>
                                <a:rPr lang="en-US" sz="2400" i="1">
                                  <a:latin typeface="Cambria Math" panose="02040503050406030204" pitchFamily="18" charset="0"/>
                                </a:rPr>
                                <m:t>0</m:t>
                              </m:r>
                            </m:e>
                          </m:groupChr>
                          <m:r>
                            <a:rPr lang="en-US" sz="2400" i="1">
                              <a:latin typeface="Cambria Math" panose="02040503050406030204" pitchFamily="18" charset="0"/>
                            </a:rPr>
                            <m:t>⟩</m:t>
                          </m:r>
                        </m:num>
                        <m:den>
                          <m:r>
                            <a:rPr lang="en-US" sz="2400" b="0" i="1" smtClean="0">
                              <a:latin typeface="Cambria Math" panose="02040503050406030204" pitchFamily="18" charset="0"/>
                            </a:rPr>
                            <m:t>  </m:t>
                          </m:r>
                          <m:r>
                            <a:rPr lang="en-US" sz="2400" i="1">
                              <a:latin typeface="Cambria Math" panose="02040503050406030204" pitchFamily="18" charset="0"/>
                            </a:rPr>
                            <m:t>𝑛</m:t>
                          </m:r>
                        </m:den>
                      </m:f>
                      <m:r>
                        <a:rPr lang="en-US" sz="2400" b="0" i="1" smtClean="0">
                          <a:latin typeface="Cambria Math" panose="02040503050406030204" pitchFamily="18" charset="0"/>
                        </a:rPr>
                        <m:t>+…</m:t>
                      </m:r>
                    </m:oMath>
                  </m:oMathPara>
                </a14:m>
                <a:endParaRPr lang="en-US" sz="2400" dirty="0"/>
              </a:p>
            </p:txBody>
          </p:sp>
        </mc:Choice>
        <mc:Fallback xmlns="">
          <p:sp>
            <p:nvSpPr>
              <p:cNvPr id="13" name="TextBox 12">
                <a:extLst>
                  <a:ext uri="{FF2B5EF4-FFF2-40B4-BE49-F238E27FC236}">
                    <a16:creationId xmlns:a16="http://schemas.microsoft.com/office/drawing/2014/main" id="{80BD72CC-7057-488C-ADC9-A6DE0E0B9252}"/>
                  </a:ext>
                </a:extLst>
              </p:cNvPr>
              <p:cNvSpPr txBox="1">
                <a:spLocks noRot="1" noChangeAspect="1" noMove="1" noResize="1" noEditPoints="1" noAdjustHandles="1" noChangeArrowheads="1" noChangeShapeType="1" noTextEdit="1"/>
              </p:cNvSpPr>
              <p:nvPr/>
            </p:nvSpPr>
            <p:spPr>
              <a:xfrm>
                <a:off x="5602611" y="4294376"/>
                <a:ext cx="6391922" cy="1957780"/>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79A471DD-CD53-4B5E-89DC-BAE07A9F4862}"/>
                  </a:ext>
                </a:extLst>
              </p:cNvPr>
              <p:cNvSpPr txBox="1"/>
              <p:nvPr/>
            </p:nvSpPr>
            <p:spPr>
              <a:xfrm>
                <a:off x="9783705" y="4608660"/>
                <a:ext cx="1749674" cy="66460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solidFill>
                            <a:srgbClr val="FF0000"/>
                          </a:solidFill>
                          <a:latin typeface="Cambria Math" panose="02040503050406030204" pitchFamily="18" charset="0"/>
                        </a:rPr>
                        <m:t>𝛼</m:t>
                      </m:r>
                      <m:r>
                        <a:rPr lang="en-US" sz="1800" b="0" i="1" smtClean="0">
                          <a:solidFill>
                            <a:srgbClr val="FF0000"/>
                          </a:solidFill>
                          <a:latin typeface="Cambria Math" panose="02040503050406030204" pitchFamily="18" charset="0"/>
                        </a:rPr>
                        <m:t>=</m:t>
                      </m:r>
                      <m:f>
                        <m:fPr>
                          <m:ctrlPr>
                            <a:rPr lang="en-US" sz="1800" b="0" i="1" smtClean="0">
                              <a:solidFill>
                                <a:srgbClr val="FF0000"/>
                              </a:solidFill>
                              <a:latin typeface="Cambria Math" panose="02040503050406030204" pitchFamily="18" charset="0"/>
                            </a:rPr>
                          </m:ctrlPr>
                        </m:fPr>
                        <m:num>
                          <m:r>
                            <a:rPr lang="en-US" sz="1800" b="0" i="1" smtClean="0">
                              <a:solidFill>
                                <a:srgbClr val="FF0000"/>
                              </a:solidFill>
                              <a:latin typeface="Cambria Math" panose="02040503050406030204" pitchFamily="18" charset="0"/>
                            </a:rPr>
                            <m:t>1</m:t>
                          </m:r>
                        </m:num>
                        <m:den>
                          <m:rad>
                            <m:radPr>
                              <m:degHide m:val="on"/>
                              <m:ctrlPr>
                                <a:rPr lang="en-US" sz="1800" b="0" i="1" smtClean="0">
                                  <a:solidFill>
                                    <a:srgbClr val="FF0000"/>
                                  </a:solidFill>
                                  <a:latin typeface="Cambria Math" panose="02040503050406030204" pitchFamily="18" charset="0"/>
                                </a:rPr>
                              </m:ctrlPr>
                            </m:radPr>
                            <m:deg/>
                            <m:e>
                              <m:sSup>
                                <m:sSupPr>
                                  <m:ctrlPr>
                                    <a:rPr lang="en-US" sz="1800" b="0" i="1" smtClean="0">
                                      <a:solidFill>
                                        <a:srgbClr val="FF0000"/>
                                      </a:solidFill>
                                      <a:latin typeface="Cambria Math" panose="02040503050406030204" pitchFamily="18" charset="0"/>
                                    </a:rPr>
                                  </m:ctrlPr>
                                </m:sSupPr>
                                <m:e>
                                  <m:r>
                                    <a:rPr lang="en-US" sz="1800" b="0" i="1" smtClean="0">
                                      <a:solidFill>
                                        <a:srgbClr val="FF0000"/>
                                      </a:solidFill>
                                      <a:latin typeface="Cambria Math" panose="02040503050406030204" pitchFamily="18" charset="0"/>
                                    </a:rPr>
                                    <m:t>2</m:t>
                                  </m:r>
                                </m:e>
                                <m:sup>
                                  <m:r>
                                    <a:rPr lang="en-US" sz="1800" b="0" i="1" smtClean="0">
                                      <a:solidFill>
                                        <a:srgbClr val="FF0000"/>
                                      </a:solidFill>
                                      <a:latin typeface="Cambria Math" panose="02040503050406030204" pitchFamily="18" charset="0"/>
                                    </a:rPr>
                                    <m:t>𝑛</m:t>
                                  </m:r>
                                </m:sup>
                              </m:sSup>
                            </m:e>
                          </m:rad>
                        </m:den>
                      </m:f>
                    </m:oMath>
                  </m:oMathPara>
                </a14:m>
                <a:endParaRPr lang="en-US" dirty="0"/>
              </a:p>
            </p:txBody>
          </p:sp>
        </mc:Choice>
        <mc:Fallback xmlns="">
          <p:sp>
            <p:nvSpPr>
              <p:cNvPr id="15" name="TextBox 14">
                <a:extLst>
                  <a:ext uri="{FF2B5EF4-FFF2-40B4-BE49-F238E27FC236}">
                    <a16:creationId xmlns:a16="http://schemas.microsoft.com/office/drawing/2014/main" id="{79A471DD-CD53-4B5E-89DC-BAE07A9F4862}"/>
                  </a:ext>
                </a:extLst>
              </p:cNvPr>
              <p:cNvSpPr txBox="1">
                <a:spLocks noRot="1" noChangeAspect="1" noMove="1" noResize="1" noEditPoints="1" noAdjustHandles="1" noChangeArrowheads="1" noChangeShapeType="1" noTextEdit="1"/>
              </p:cNvSpPr>
              <p:nvPr/>
            </p:nvSpPr>
            <p:spPr>
              <a:xfrm>
                <a:off x="9783705" y="4608660"/>
                <a:ext cx="1749674" cy="664606"/>
              </a:xfrm>
              <a:prstGeom prst="rect">
                <a:avLst/>
              </a:prstGeom>
              <a:blipFill>
                <a:blip r:embed="rId8"/>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9302373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808584B7-9B30-4E3F-94DE-2628246B61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72475" y="1947477"/>
            <a:ext cx="6872861" cy="4311067"/>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6" name="Freeform 4">
            <a:extLst>
              <a:ext uri="{FF2B5EF4-FFF2-40B4-BE49-F238E27FC236}">
                <a16:creationId xmlns:a16="http://schemas.microsoft.com/office/drawing/2014/main" id="{F68CB5E6-7F63-4E38-A18C-8BA928184DBB}"/>
              </a:ext>
            </a:extLst>
          </p:cNvPr>
          <p:cNvSpPr>
            <a:spLocks noChangeArrowheads="1"/>
          </p:cNvSpPr>
          <p:nvPr/>
        </p:nvSpPr>
        <p:spPr bwMode="auto">
          <a:xfrm>
            <a:off x="4286250" y="4171440"/>
            <a:ext cx="685799" cy="1963030"/>
          </a:xfrm>
          <a:custGeom>
            <a:avLst/>
            <a:gdLst>
              <a:gd name="T0" fmla="*/ 0 w 7632"/>
              <a:gd name="T1" fmla="*/ 0 h 23003"/>
              <a:gd name="T2" fmla="*/ 7631 w 7632"/>
              <a:gd name="T3" fmla="*/ 0 h 23003"/>
              <a:gd name="T4" fmla="*/ 7631 w 7632"/>
              <a:gd name="T5" fmla="*/ 23002 h 23003"/>
              <a:gd name="T6" fmla="*/ 0 w 7632"/>
              <a:gd name="T7" fmla="*/ 23002 h 23003"/>
              <a:gd name="T8" fmla="*/ 0 w 7632"/>
              <a:gd name="T9" fmla="*/ 0 h 23003"/>
            </a:gdLst>
            <a:ahLst/>
            <a:cxnLst>
              <a:cxn ang="0">
                <a:pos x="T0" y="T1"/>
              </a:cxn>
              <a:cxn ang="0">
                <a:pos x="T2" y="T3"/>
              </a:cxn>
              <a:cxn ang="0">
                <a:pos x="T4" y="T5"/>
              </a:cxn>
              <a:cxn ang="0">
                <a:pos x="T6" y="T7"/>
              </a:cxn>
              <a:cxn ang="0">
                <a:pos x="T8" y="T9"/>
              </a:cxn>
            </a:cxnLst>
            <a:rect l="0" t="0" r="r" b="b"/>
            <a:pathLst>
              <a:path w="7632" h="23003">
                <a:moveTo>
                  <a:pt x="0" y="0"/>
                </a:moveTo>
                <a:lnTo>
                  <a:pt x="7631" y="0"/>
                </a:lnTo>
                <a:lnTo>
                  <a:pt x="7631" y="23002"/>
                </a:lnTo>
                <a:lnTo>
                  <a:pt x="0" y="23002"/>
                </a:lnTo>
                <a:lnTo>
                  <a:pt x="0" y="0"/>
                </a:lnTo>
              </a:path>
            </a:pathLst>
          </a:custGeom>
          <a:noFill/>
          <a:ln w="76320" cap="rnd">
            <a:solidFill>
              <a:srgbClr val="00B0F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 name="Title 1">
            <a:extLst>
              <a:ext uri="{FF2B5EF4-FFF2-40B4-BE49-F238E27FC236}">
                <a16:creationId xmlns:a16="http://schemas.microsoft.com/office/drawing/2014/main" id="{41E03FB9-D4A4-4180-A36D-95D860D67CB2}"/>
              </a:ext>
            </a:extLst>
          </p:cNvPr>
          <p:cNvSpPr>
            <a:spLocks noGrp="1"/>
          </p:cNvSpPr>
          <p:nvPr>
            <p:ph type="title"/>
          </p:nvPr>
        </p:nvSpPr>
        <p:spPr/>
        <p:txBody>
          <a:bodyPr/>
          <a:lstStyle/>
          <a:p>
            <a:r>
              <a:rPr lang="en-US" dirty="0" err="1"/>
              <a:t>Ket</a:t>
            </a:r>
            <a:r>
              <a:rPr lang="en-US" dirty="0"/>
              <a:t> state notation is universal.</a:t>
            </a:r>
          </a:p>
        </p:txBody>
      </p:sp>
      <p:sp>
        <p:nvSpPr>
          <p:cNvPr id="8" name="Text Box 5">
            <a:extLst>
              <a:ext uri="{FF2B5EF4-FFF2-40B4-BE49-F238E27FC236}">
                <a16:creationId xmlns:a16="http://schemas.microsoft.com/office/drawing/2014/main" id="{B203961F-F1E7-41E6-9217-AF62447FECE9}"/>
              </a:ext>
            </a:extLst>
          </p:cNvPr>
          <p:cNvSpPr txBox="1">
            <a:spLocks noChangeArrowheads="1"/>
          </p:cNvSpPr>
          <p:nvPr/>
        </p:nvSpPr>
        <p:spPr bwMode="auto">
          <a:xfrm>
            <a:off x="823278" y="2937584"/>
            <a:ext cx="2406649" cy="1181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87672" rIns="90000" bIns="45000"/>
          <a:lstStyle>
            <a:lvl1pPr>
              <a:tabLst>
                <a:tab pos="457200" algn="l"/>
                <a:tab pos="914400" algn="l"/>
                <a:tab pos="1371600" algn="l"/>
                <a:tab pos="1828800" algn="l"/>
                <a:tab pos="2286000" algn="l"/>
                <a:tab pos="2743200" algn="l"/>
                <a:tab pos="3200400" algn="l"/>
                <a:tab pos="3657600" algn="l"/>
                <a:tab pos="4114800" algn="l"/>
              </a:tabLst>
              <a:defRPr>
                <a:solidFill>
                  <a:srgbClr val="000000"/>
                </a:solidFill>
                <a:latin typeface="Arial" panose="020B0604020202020204" pitchFamily="34" charset="0"/>
                <a:cs typeface="Source Han Sans CN" charset="0"/>
              </a:defRPr>
            </a:lvl1pPr>
            <a:lvl2pPr>
              <a:tabLst>
                <a:tab pos="457200" algn="l"/>
                <a:tab pos="914400" algn="l"/>
                <a:tab pos="1371600" algn="l"/>
                <a:tab pos="1828800" algn="l"/>
                <a:tab pos="2286000" algn="l"/>
                <a:tab pos="2743200" algn="l"/>
                <a:tab pos="3200400" algn="l"/>
                <a:tab pos="3657600" algn="l"/>
                <a:tab pos="4114800" algn="l"/>
              </a:tabLst>
              <a:defRPr>
                <a:solidFill>
                  <a:srgbClr val="000000"/>
                </a:solidFill>
                <a:latin typeface="Arial" panose="020B0604020202020204" pitchFamily="34" charset="0"/>
                <a:cs typeface="Source Han Sans CN" charset="0"/>
              </a:defRPr>
            </a:lvl2pPr>
            <a:lvl3pPr>
              <a:tabLst>
                <a:tab pos="457200" algn="l"/>
                <a:tab pos="914400" algn="l"/>
                <a:tab pos="1371600" algn="l"/>
                <a:tab pos="1828800" algn="l"/>
                <a:tab pos="2286000" algn="l"/>
                <a:tab pos="2743200" algn="l"/>
                <a:tab pos="3200400" algn="l"/>
                <a:tab pos="3657600" algn="l"/>
                <a:tab pos="4114800" algn="l"/>
              </a:tabLst>
              <a:defRPr>
                <a:solidFill>
                  <a:srgbClr val="000000"/>
                </a:solidFill>
                <a:latin typeface="Arial" panose="020B0604020202020204" pitchFamily="34" charset="0"/>
                <a:cs typeface="Source Han Sans CN" charset="0"/>
              </a:defRPr>
            </a:lvl3pPr>
            <a:lvl4pPr>
              <a:tabLst>
                <a:tab pos="457200" algn="l"/>
                <a:tab pos="914400" algn="l"/>
                <a:tab pos="1371600" algn="l"/>
                <a:tab pos="1828800" algn="l"/>
                <a:tab pos="2286000" algn="l"/>
                <a:tab pos="2743200" algn="l"/>
                <a:tab pos="3200400" algn="l"/>
                <a:tab pos="3657600" algn="l"/>
                <a:tab pos="4114800" algn="l"/>
              </a:tabLst>
              <a:defRPr>
                <a:solidFill>
                  <a:srgbClr val="000000"/>
                </a:solidFill>
                <a:latin typeface="Arial" panose="020B0604020202020204" pitchFamily="34" charset="0"/>
                <a:cs typeface="Source Han Sans CN" charset="0"/>
              </a:defRPr>
            </a:lvl4pPr>
            <a:lvl5pPr>
              <a:tabLst>
                <a:tab pos="457200" algn="l"/>
                <a:tab pos="914400" algn="l"/>
                <a:tab pos="1371600" algn="l"/>
                <a:tab pos="1828800" algn="l"/>
                <a:tab pos="2286000" algn="l"/>
                <a:tab pos="2743200" algn="l"/>
                <a:tab pos="3200400" algn="l"/>
                <a:tab pos="3657600" algn="l"/>
                <a:tab pos="4114800" algn="l"/>
              </a:tabLst>
              <a:defRPr>
                <a:solidFill>
                  <a:srgbClr val="000000"/>
                </a:solidFill>
                <a:latin typeface="Arial" panose="020B0604020202020204" pitchFamily="34" charset="0"/>
                <a:cs typeface="Source Han Sans CN" charset="0"/>
              </a:defRPr>
            </a:lvl5pPr>
            <a:lvl6pPr marL="2514600" indent="-228600" defTabSz="457200" fontAlgn="base" hangingPunct="0">
              <a:lnSpc>
                <a:spcPct val="93000"/>
              </a:lnSpc>
              <a:spcBef>
                <a:spcPts val="13"/>
              </a:spcBef>
              <a:spcAft>
                <a:spcPts val="13"/>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Lst>
              <a:defRPr>
                <a:solidFill>
                  <a:srgbClr val="000000"/>
                </a:solidFill>
                <a:latin typeface="Arial" panose="020B0604020202020204" pitchFamily="34" charset="0"/>
                <a:cs typeface="Source Han Sans CN" charset="0"/>
              </a:defRPr>
            </a:lvl6pPr>
            <a:lvl7pPr marL="2971800" indent="-228600" defTabSz="457200" fontAlgn="base" hangingPunct="0">
              <a:lnSpc>
                <a:spcPct val="93000"/>
              </a:lnSpc>
              <a:spcBef>
                <a:spcPts val="13"/>
              </a:spcBef>
              <a:spcAft>
                <a:spcPts val="13"/>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Lst>
              <a:defRPr>
                <a:solidFill>
                  <a:srgbClr val="000000"/>
                </a:solidFill>
                <a:latin typeface="Arial" panose="020B0604020202020204" pitchFamily="34" charset="0"/>
                <a:cs typeface="Source Han Sans CN" charset="0"/>
              </a:defRPr>
            </a:lvl7pPr>
            <a:lvl8pPr marL="3429000" indent="-228600" defTabSz="457200" fontAlgn="base" hangingPunct="0">
              <a:lnSpc>
                <a:spcPct val="93000"/>
              </a:lnSpc>
              <a:spcBef>
                <a:spcPts val="13"/>
              </a:spcBef>
              <a:spcAft>
                <a:spcPts val="13"/>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Lst>
              <a:defRPr>
                <a:solidFill>
                  <a:srgbClr val="000000"/>
                </a:solidFill>
                <a:latin typeface="Arial" panose="020B0604020202020204" pitchFamily="34" charset="0"/>
                <a:cs typeface="Source Han Sans CN" charset="0"/>
              </a:defRPr>
            </a:lvl8pPr>
            <a:lvl9pPr marL="3886200" indent="-228600" defTabSz="457200" fontAlgn="base" hangingPunct="0">
              <a:lnSpc>
                <a:spcPct val="93000"/>
              </a:lnSpc>
              <a:spcBef>
                <a:spcPts val="13"/>
              </a:spcBef>
              <a:spcAft>
                <a:spcPts val="13"/>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Lst>
              <a:defRPr>
                <a:solidFill>
                  <a:srgbClr val="000000"/>
                </a:solidFill>
                <a:latin typeface="Arial" panose="020B0604020202020204" pitchFamily="34" charset="0"/>
                <a:cs typeface="Source Han Sans CN" charset="0"/>
              </a:defRPr>
            </a:lvl9pPr>
          </a:lstStyle>
          <a:p>
            <a:pPr algn="ctr"/>
            <a:r>
              <a:rPr lang="en-US" altLang="en-US" sz="2000" b="1" dirty="0">
                <a:solidFill>
                  <a:srgbClr val="CB297B"/>
                </a:solidFill>
                <a:latin typeface="HelveticaNeue-Bold" charset="0"/>
                <a:cs typeface="HelveticaNeue-Bold" charset="0"/>
              </a:rPr>
              <a:t>prepare</a:t>
            </a:r>
            <a:r>
              <a:rPr lang="en-US" altLang="en-US" sz="2000" dirty="0">
                <a:solidFill>
                  <a:srgbClr val="CB297B"/>
                </a:solidFill>
                <a:latin typeface="HelveticaNeue-Bold" charset="0"/>
                <a:cs typeface="HelveticaNeue-Bold" charset="0"/>
              </a:rPr>
              <a:t> </a:t>
            </a:r>
          </a:p>
          <a:p>
            <a:pPr algn="ctr"/>
            <a:r>
              <a:rPr lang="en-US" altLang="en-US" sz="2000" dirty="0">
                <a:solidFill>
                  <a:srgbClr val="CB297B"/>
                </a:solidFill>
                <a:latin typeface="HelveticaNeue-Bold" charset="0"/>
                <a:cs typeface="HelveticaNeue-Bold" charset="0"/>
              </a:rPr>
              <a:t>initial state</a:t>
            </a:r>
          </a:p>
          <a:p>
            <a:pPr algn="ctr"/>
            <a:r>
              <a:rPr lang="en-US" altLang="en-US" sz="2000" dirty="0">
                <a:solidFill>
                  <a:srgbClr val="CB297B"/>
                </a:solidFill>
                <a:latin typeface="HelveticaNeue-Bold" charset="0"/>
                <a:cs typeface="HelveticaNeue-Bold" charset="0"/>
              </a:rPr>
              <a:t>(superposition)</a:t>
            </a:r>
          </a:p>
        </p:txBody>
      </p:sp>
      <p:sp>
        <p:nvSpPr>
          <p:cNvPr id="9" name="Freeform 4">
            <a:extLst>
              <a:ext uri="{FF2B5EF4-FFF2-40B4-BE49-F238E27FC236}">
                <a16:creationId xmlns:a16="http://schemas.microsoft.com/office/drawing/2014/main" id="{36A7A198-EFF0-474F-B5F6-1B2C5A9BF740}"/>
              </a:ext>
            </a:extLst>
          </p:cNvPr>
          <p:cNvSpPr>
            <a:spLocks noChangeArrowheads="1"/>
          </p:cNvSpPr>
          <p:nvPr/>
        </p:nvSpPr>
        <p:spPr bwMode="auto">
          <a:xfrm>
            <a:off x="4286250" y="1924050"/>
            <a:ext cx="685799" cy="2194634"/>
          </a:xfrm>
          <a:custGeom>
            <a:avLst/>
            <a:gdLst>
              <a:gd name="T0" fmla="*/ 0 w 7632"/>
              <a:gd name="T1" fmla="*/ 0 h 23003"/>
              <a:gd name="T2" fmla="*/ 7631 w 7632"/>
              <a:gd name="T3" fmla="*/ 0 h 23003"/>
              <a:gd name="T4" fmla="*/ 7631 w 7632"/>
              <a:gd name="T5" fmla="*/ 23002 h 23003"/>
              <a:gd name="T6" fmla="*/ 0 w 7632"/>
              <a:gd name="T7" fmla="*/ 23002 h 23003"/>
              <a:gd name="T8" fmla="*/ 0 w 7632"/>
              <a:gd name="T9" fmla="*/ 0 h 23003"/>
            </a:gdLst>
            <a:ahLst/>
            <a:cxnLst>
              <a:cxn ang="0">
                <a:pos x="T0" y="T1"/>
              </a:cxn>
              <a:cxn ang="0">
                <a:pos x="T2" y="T3"/>
              </a:cxn>
              <a:cxn ang="0">
                <a:pos x="T4" y="T5"/>
              </a:cxn>
              <a:cxn ang="0">
                <a:pos x="T6" y="T7"/>
              </a:cxn>
              <a:cxn ang="0">
                <a:pos x="T8" y="T9"/>
              </a:cxn>
            </a:cxnLst>
            <a:rect l="0" t="0" r="r" b="b"/>
            <a:pathLst>
              <a:path w="7632" h="23003">
                <a:moveTo>
                  <a:pt x="0" y="0"/>
                </a:moveTo>
                <a:lnTo>
                  <a:pt x="7631" y="0"/>
                </a:lnTo>
                <a:lnTo>
                  <a:pt x="7631" y="23002"/>
                </a:lnTo>
                <a:lnTo>
                  <a:pt x="0" y="23002"/>
                </a:lnTo>
                <a:lnTo>
                  <a:pt x="0" y="0"/>
                </a:lnTo>
              </a:path>
            </a:pathLst>
          </a:custGeom>
          <a:noFill/>
          <a:ln w="76320" cap="rnd">
            <a:solidFill>
              <a:srgbClr val="CB297B"/>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 name="Rectangle 2">
            <a:extLst>
              <a:ext uri="{FF2B5EF4-FFF2-40B4-BE49-F238E27FC236}">
                <a16:creationId xmlns:a16="http://schemas.microsoft.com/office/drawing/2014/main" id="{3BC4C9D8-D7C0-4CEC-A759-873FEE1D37CF}"/>
              </a:ext>
            </a:extLst>
          </p:cNvPr>
          <p:cNvSpPr/>
          <p:nvPr/>
        </p:nvSpPr>
        <p:spPr>
          <a:xfrm>
            <a:off x="5166804" y="1924049"/>
            <a:ext cx="4851591" cy="431106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726C1164-20C1-4FA8-94BA-5120DE6CC1AF}"/>
                  </a:ext>
                </a:extLst>
              </p:cNvPr>
              <p:cNvSpPr txBox="1"/>
              <p:nvPr/>
            </p:nvSpPr>
            <p:spPr>
              <a:xfrm>
                <a:off x="5602611" y="1924049"/>
                <a:ext cx="6391922" cy="1987595"/>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Sup>
                        <m:sSubSupPr>
                          <m:ctrlPr>
                            <a:rPr lang="en-US" sz="2400" b="0" i="1" smtClean="0">
                              <a:solidFill>
                                <a:srgbClr val="FF0000"/>
                              </a:solidFill>
                              <a:latin typeface="Cambria Math" panose="02040503050406030204" pitchFamily="18" charset="0"/>
                            </a:rPr>
                          </m:ctrlPr>
                        </m:sSubSupPr>
                        <m:e>
                          <m:r>
                            <a:rPr lang="en-US" sz="2400" i="1" smtClean="0">
                              <a:solidFill>
                                <a:srgbClr val="FF0000"/>
                              </a:solidFill>
                              <a:latin typeface="Cambria Math" panose="02040503050406030204" pitchFamily="18" charset="0"/>
                            </a:rPr>
                            <m:t>⊗</m:t>
                          </m:r>
                        </m:e>
                        <m:sub>
                          <m:r>
                            <a:rPr lang="en-US" sz="2400" b="0" i="1" smtClean="0">
                              <a:solidFill>
                                <a:srgbClr val="FF0000"/>
                              </a:solidFill>
                              <a:latin typeface="Cambria Math" panose="02040503050406030204" pitchFamily="18" charset="0"/>
                            </a:rPr>
                            <m:t>𝑖</m:t>
                          </m:r>
                          <m:r>
                            <a:rPr lang="en-US" sz="2400" b="0" i="1" smtClean="0">
                              <a:solidFill>
                                <a:srgbClr val="FF0000"/>
                              </a:solidFill>
                              <a:latin typeface="Cambria Math" panose="02040503050406030204" pitchFamily="18" charset="0"/>
                            </a:rPr>
                            <m:t>=0</m:t>
                          </m:r>
                        </m:sub>
                        <m:sup>
                          <m:r>
                            <a:rPr lang="en-US" sz="2400" b="0" i="1" smtClean="0">
                              <a:solidFill>
                                <a:srgbClr val="FF0000"/>
                              </a:solidFill>
                              <a:latin typeface="Cambria Math" panose="02040503050406030204" pitchFamily="18" charset="0"/>
                            </a:rPr>
                            <m:t>𝑛</m:t>
                          </m:r>
                        </m:sup>
                      </m:sSubSup>
                      <m:r>
                        <a:rPr lang="en-US" sz="2400" i="1">
                          <a:solidFill>
                            <a:srgbClr val="FF0000"/>
                          </a:solidFill>
                          <a:latin typeface="Cambria Math" panose="02040503050406030204" pitchFamily="18" charset="0"/>
                        </a:rPr>
                        <m:t>(</m:t>
                      </m:r>
                      <m:f>
                        <m:fPr>
                          <m:ctrlPr>
                            <a:rPr lang="en-US" sz="2400" i="1">
                              <a:solidFill>
                                <a:srgbClr val="FF0000"/>
                              </a:solidFill>
                              <a:latin typeface="Cambria Math" panose="02040503050406030204" pitchFamily="18" charset="0"/>
                            </a:rPr>
                          </m:ctrlPr>
                        </m:fPr>
                        <m:num>
                          <m:r>
                            <a:rPr lang="en-US" sz="2400" i="1">
                              <a:solidFill>
                                <a:srgbClr val="FF0000"/>
                              </a:solidFill>
                              <a:latin typeface="Cambria Math" panose="02040503050406030204" pitchFamily="18" charset="0"/>
                            </a:rPr>
                            <m:t>1</m:t>
                          </m:r>
                        </m:num>
                        <m:den>
                          <m:rad>
                            <m:radPr>
                              <m:degHide m:val="on"/>
                              <m:ctrlPr>
                                <a:rPr lang="en-US" sz="2400" i="1">
                                  <a:solidFill>
                                    <a:srgbClr val="FF0000"/>
                                  </a:solidFill>
                                  <a:latin typeface="Cambria Math" panose="02040503050406030204" pitchFamily="18" charset="0"/>
                                </a:rPr>
                              </m:ctrlPr>
                            </m:radPr>
                            <m:deg/>
                            <m:e>
                              <m:r>
                                <a:rPr lang="en-US" sz="2400" i="1">
                                  <a:solidFill>
                                    <a:srgbClr val="FF0000"/>
                                  </a:solidFill>
                                  <a:latin typeface="Cambria Math" panose="02040503050406030204" pitchFamily="18" charset="0"/>
                                </a:rPr>
                                <m:t>2</m:t>
                              </m:r>
                            </m:e>
                          </m:rad>
                        </m:den>
                      </m:f>
                      <m:r>
                        <a:rPr lang="en-US" sz="2400" i="1">
                          <a:solidFill>
                            <a:srgbClr val="FF0000"/>
                          </a:solidFill>
                          <a:latin typeface="Cambria Math" panose="02040503050406030204" pitchFamily="18" charset="0"/>
                        </a:rPr>
                        <m:t>|0⟩</m:t>
                      </m:r>
                      <m:r>
                        <a:rPr lang="en-US" sz="2400">
                          <a:solidFill>
                            <a:srgbClr val="FF0000"/>
                          </a:solidFill>
                          <a:latin typeface="Cambria Math" panose="02040503050406030204" pitchFamily="18" charset="0"/>
                        </a:rPr>
                        <m:t>+</m:t>
                      </m:r>
                      <m:f>
                        <m:fPr>
                          <m:ctrlPr>
                            <a:rPr lang="en-US" sz="2400" i="1">
                              <a:solidFill>
                                <a:srgbClr val="FF0000"/>
                              </a:solidFill>
                              <a:latin typeface="Cambria Math" panose="02040503050406030204" pitchFamily="18" charset="0"/>
                            </a:rPr>
                          </m:ctrlPr>
                        </m:fPr>
                        <m:num>
                          <m:r>
                            <a:rPr lang="en-US" sz="2400" i="1">
                              <a:solidFill>
                                <a:srgbClr val="FF0000"/>
                              </a:solidFill>
                              <a:latin typeface="Cambria Math" panose="02040503050406030204" pitchFamily="18" charset="0"/>
                            </a:rPr>
                            <m:t>1</m:t>
                          </m:r>
                        </m:num>
                        <m:den>
                          <m:rad>
                            <m:radPr>
                              <m:degHide m:val="on"/>
                              <m:ctrlPr>
                                <a:rPr lang="en-US" sz="2400" i="1">
                                  <a:solidFill>
                                    <a:srgbClr val="FF0000"/>
                                  </a:solidFill>
                                  <a:latin typeface="Cambria Math" panose="02040503050406030204" pitchFamily="18" charset="0"/>
                                </a:rPr>
                              </m:ctrlPr>
                            </m:radPr>
                            <m:deg/>
                            <m:e>
                              <m:r>
                                <a:rPr lang="en-US" sz="2400" i="1">
                                  <a:solidFill>
                                    <a:srgbClr val="FF0000"/>
                                  </a:solidFill>
                                  <a:latin typeface="Cambria Math" panose="02040503050406030204" pitchFamily="18" charset="0"/>
                                </a:rPr>
                                <m:t>2</m:t>
                              </m:r>
                            </m:e>
                          </m:rad>
                        </m:den>
                      </m:f>
                      <m:r>
                        <a:rPr lang="en-US" sz="2400" i="1">
                          <a:solidFill>
                            <a:srgbClr val="FF0000"/>
                          </a:solidFill>
                          <a:latin typeface="Cambria Math" panose="02040503050406030204" pitchFamily="18" charset="0"/>
                        </a:rPr>
                        <m:t>|1⟩</m:t>
                      </m:r>
                      <m:r>
                        <a:rPr lang="en-US" sz="2400">
                          <a:solidFill>
                            <a:srgbClr val="FF0000"/>
                          </a:solidFill>
                          <a:latin typeface="Cambria Math" panose="02040503050406030204" pitchFamily="18" charset="0"/>
                        </a:rPr>
                        <m:t>)</m:t>
                      </m:r>
                    </m:oMath>
                  </m:oMathPara>
                </a14:m>
                <a:endParaRPr lang="en-US" sz="2400" dirty="0">
                  <a:solidFill>
                    <a:srgbClr val="FF0000"/>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m:t>
                          </m:r>
                        </m:num>
                        <m:den>
                          <m:rad>
                            <m:radPr>
                              <m:degHide m:val="on"/>
                              <m:ctrlPr>
                                <a:rPr lang="en-US" sz="2400" b="0" i="1" smtClean="0">
                                  <a:latin typeface="Cambria Math" panose="02040503050406030204" pitchFamily="18" charset="0"/>
                                </a:rPr>
                              </m:ctrlPr>
                            </m:radPr>
                            <m:deg/>
                            <m:e>
                              <m:r>
                                <a:rPr lang="en-US" sz="2400" b="0" i="1" smtClean="0">
                                  <a:latin typeface="Cambria Math" panose="02040503050406030204" pitchFamily="18" charset="0"/>
                                </a:rPr>
                                <m:t>2</m:t>
                              </m:r>
                            </m:e>
                          </m:rad>
                        </m:den>
                      </m:f>
                      <m:r>
                        <a:rPr lang="en-US" sz="2400" b="0" i="1" smtClean="0">
                          <a:latin typeface="Cambria Math" panose="02040503050406030204" pitchFamily="18" charset="0"/>
                        </a:rPr>
                        <m:t>|0⟩</m:t>
                      </m:r>
                      <m:r>
                        <a:rPr lang="en-US" sz="2400" b="0" i="0" smtClean="0">
                          <a:latin typeface="Cambria Math" panose="02040503050406030204" pitchFamily="18" charset="0"/>
                        </a:rPr>
                        <m:t>+</m:t>
                      </m:r>
                      <m:f>
                        <m:fPr>
                          <m:ctrlPr>
                            <a:rPr lang="en-US" sz="2400" i="1">
                              <a:latin typeface="Cambria Math" panose="02040503050406030204" pitchFamily="18" charset="0"/>
                            </a:rPr>
                          </m:ctrlPr>
                        </m:fPr>
                        <m:num>
                          <m:r>
                            <a:rPr lang="en-US" sz="2400" i="1">
                              <a:latin typeface="Cambria Math" panose="02040503050406030204" pitchFamily="18" charset="0"/>
                            </a:rPr>
                            <m:t>1</m:t>
                          </m:r>
                        </m:num>
                        <m:den>
                          <m:rad>
                            <m:radPr>
                              <m:degHide m:val="on"/>
                              <m:ctrlPr>
                                <a:rPr lang="en-US" sz="2400" i="1">
                                  <a:latin typeface="Cambria Math" panose="02040503050406030204" pitchFamily="18" charset="0"/>
                                </a:rPr>
                              </m:ctrlPr>
                            </m:radPr>
                            <m:deg/>
                            <m:e>
                              <m:r>
                                <a:rPr lang="en-US" sz="2400" i="1">
                                  <a:latin typeface="Cambria Math" panose="02040503050406030204" pitchFamily="18" charset="0"/>
                                </a:rPr>
                                <m:t>2</m:t>
                              </m:r>
                            </m:e>
                          </m:rad>
                        </m:den>
                      </m:f>
                      <m:r>
                        <a:rPr lang="en-US" sz="2400" i="1">
                          <a:latin typeface="Cambria Math" panose="02040503050406030204" pitchFamily="18" charset="0"/>
                        </a:rPr>
                        <m:t>|</m:t>
                      </m:r>
                      <m:r>
                        <a:rPr lang="en-US" sz="2400" b="0" i="1" smtClean="0">
                          <a:latin typeface="Cambria Math" panose="02040503050406030204" pitchFamily="18" charset="0"/>
                        </a:rPr>
                        <m:t>1</m:t>
                      </m:r>
                      <m:r>
                        <a:rPr lang="en-US" sz="2400" i="1">
                          <a:latin typeface="Cambria Math" panose="02040503050406030204" pitchFamily="18" charset="0"/>
                        </a:rPr>
                        <m:t>⟩</m:t>
                      </m:r>
                      <m:r>
                        <a:rPr lang="en-US" sz="2400" b="0" i="0" smtClean="0">
                          <a:latin typeface="Cambria Math" panose="02040503050406030204" pitchFamily="18" charset="0"/>
                        </a:rPr>
                        <m:t>)</m:t>
                      </m:r>
                      <m:r>
                        <a:rPr lang="en-US" sz="2400" b="0" i="1" smtClean="0">
                          <a:latin typeface="Cambria Math" panose="02040503050406030204" pitchFamily="18" charset="0"/>
                        </a:rPr>
                        <m:t>⊗</m:t>
                      </m:r>
                      <m:r>
                        <a:rPr lang="en-US" sz="2400" i="1">
                          <a:latin typeface="Cambria Math" panose="02040503050406030204" pitchFamily="18" charset="0"/>
                        </a:rPr>
                        <m:t>(</m:t>
                      </m:r>
                      <m:f>
                        <m:fPr>
                          <m:ctrlPr>
                            <a:rPr lang="en-US" sz="2400" i="1">
                              <a:latin typeface="Cambria Math" panose="02040503050406030204" pitchFamily="18" charset="0"/>
                            </a:rPr>
                          </m:ctrlPr>
                        </m:fPr>
                        <m:num>
                          <m:r>
                            <a:rPr lang="en-US" sz="2400" i="1">
                              <a:latin typeface="Cambria Math" panose="02040503050406030204" pitchFamily="18" charset="0"/>
                            </a:rPr>
                            <m:t>1</m:t>
                          </m:r>
                        </m:num>
                        <m:den>
                          <m:rad>
                            <m:radPr>
                              <m:degHide m:val="on"/>
                              <m:ctrlPr>
                                <a:rPr lang="en-US" sz="2400" i="1">
                                  <a:latin typeface="Cambria Math" panose="02040503050406030204" pitchFamily="18" charset="0"/>
                                </a:rPr>
                              </m:ctrlPr>
                            </m:radPr>
                            <m:deg/>
                            <m:e>
                              <m:r>
                                <a:rPr lang="en-US" sz="2400" i="1">
                                  <a:latin typeface="Cambria Math" panose="02040503050406030204" pitchFamily="18" charset="0"/>
                                </a:rPr>
                                <m:t>2</m:t>
                              </m:r>
                            </m:e>
                          </m:rad>
                        </m:den>
                      </m:f>
                      <m:r>
                        <a:rPr lang="en-US" sz="2400" i="1">
                          <a:latin typeface="Cambria Math" panose="02040503050406030204" pitchFamily="18" charset="0"/>
                        </a:rPr>
                        <m:t>|0⟩</m:t>
                      </m:r>
                      <m:r>
                        <a:rPr lang="en-US" sz="2400">
                          <a:latin typeface="Cambria Math" panose="02040503050406030204" pitchFamily="18" charset="0"/>
                        </a:rPr>
                        <m:t>+</m:t>
                      </m:r>
                      <m:f>
                        <m:fPr>
                          <m:ctrlPr>
                            <a:rPr lang="en-US" sz="2400" i="1">
                              <a:latin typeface="Cambria Math" panose="02040503050406030204" pitchFamily="18" charset="0"/>
                            </a:rPr>
                          </m:ctrlPr>
                        </m:fPr>
                        <m:num>
                          <m:r>
                            <a:rPr lang="en-US" sz="2400" i="1">
                              <a:latin typeface="Cambria Math" panose="02040503050406030204" pitchFamily="18" charset="0"/>
                            </a:rPr>
                            <m:t>1</m:t>
                          </m:r>
                        </m:num>
                        <m:den>
                          <m:rad>
                            <m:radPr>
                              <m:degHide m:val="on"/>
                              <m:ctrlPr>
                                <a:rPr lang="en-US" sz="2400" i="1">
                                  <a:latin typeface="Cambria Math" panose="02040503050406030204" pitchFamily="18" charset="0"/>
                                </a:rPr>
                              </m:ctrlPr>
                            </m:radPr>
                            <m:deg/>
                            <m:e>
                              <m:r>
                                <a:rPr lang="en-US" sz="2400" i="1">
                                  <a:latin typeface="Cambria Math" panose="02040503050406030204" pitchFamily="18" charset="0"/>
                                </a:rPr>
                                <m:t>2</m:t>
                              </m:r>
                            </m:e>
                          </m:rad>
                        </m:den>
                      </m:f>
                      <m:r>
                        <a:rPr lang="en-US" sz="2400" i="1">
                          <a:latin typeface="Cambria Math" panose="02040503050406030204" pitchFamily="18" charset="0"/>
                        </a:rPr>
                        <m:t>|1⟩</m:t>
                      </m:r>
                      <m:r>
                        <a:rPr lang="en-US" sz="2400">
                          <a:latin typeface="Cambria Math" panose="02040503050406030204" pitchFamily="18" charset="0"/>
                        </a:rPr>
                        <m:t>)</m:t>
                      </m:r>
                      <m:r>
                        <a:rPr lang="en-US" sz="2400" b="0" i="1" smtClean="0">
                          <a:latin typeface="Cambria Math" panose="02040503050406030204" pitchFamily="18" charset="0"/>
                        </a:rPr>
                        <m:t>⊗…</m:t>
                      </m:r>
                    </m:oMath>
                  </m:oMathPara>
                </a14:m>
                <a:endParaRPr lang="en-US" sz="2400" b="0" dirty="0"/>
              </a:p>
              <a:p>
                <a:endParaRPr lang="en-US" sz="2400" dirty="0"/>
              </a:p>
            </p:txBody>
          </p:sp>
        </mc:Choice>
        <mc:Fallback xmlns="">
          <p:sp>
            <p:nvSpPr>
              <p:cNvPr id="4" name="TextBox 3">
                <a:extLst>
                  <a:ext uri="{FF2B5EF4-FFF2-40B4-BE49-F238E27FC236}">
                    <a16:creationId xmlns:a16="http://schemas.microsoft.com/office/drawing/2014/main" id="{726C1164-20C1-4FA8-94BA-5120DE6CC1AF}"/>
                  </a:ext>
                </a:extLst>
              </p:cNvPr>
              <p:cNvSpPr txBox="1">
                <a:spLocks noRot="1" noChangeAspect="1" noMove="1" noResize="1" noEditPoints="1" noAdjustHandles="1" noChangeArrowheads="1" noChangeShapeType="1" noTextEdit="1"/>
              </p:cNvSpPr>
              <p:nvPr/>
            </p:nvSpPr>
            <p:spPr>
              <a:xfrm>
                <a:off x="5602611" y="1924049"/>
                <a:ext cx="6391922" cy="1987595"/>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865AF32D-4ED2-4250-85D6-5D7F0A1498A3}"/>
                  </a:ext>
                </a:extLst>
              </p:cNvPr>
              <p:cNvSpPr txBox="1"/>
              <p:nvPr/>
            </p:nvSpPr>
            <p:spPr>
              <a:xfrm>
                <a:off x="2704052" y="3523221"/>
                <a:ext cx="6094520" cy="55399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3000" b="0" i="1" smtClean="0">
                          <a:solidFill>
                            <a:srgbClr val="FF0000"/>
                          </a:solidFill>
                          <a:latin typeface="Cambria Math" panose="02040503050406030204" pitchFamily="18" charset="0"/>
                        </a:rPr>
                        <m:t>⇔</m:t>
                      </m:r>
                    </m:oMath>
                  </m:oMathPara>
                </a14:m>
                <a:endParaRPr lang="en-US" sz="3000" dirty="0"/>
              </a:p>
            </p:txBody>
          </p:sp>
        </mc:Choice>
        <mc:Fallback xmlns="">
          <p:sp>
            <p:nvSpPr>
              <p:cNvPr id="12" name="TextBox 11">
                <a:extLst>
                  <a:ext uri="{FF2B5EF4-FFF2-40B4-BE49-F238E27FC236}">
                    <a16:creationId xmlns:a16="http://schemas.microsoft.com/office/drawing/2014/main" id="{865AF32D-4ED2-4250-85D6-5D7F0A1498A3}"/>
                  </a:ext>
                </a:extLst>
              </p:cNvPr>
              <p:cNvSpPr txBox="1">
                <a:spLocks noRot="1" noChangeAspect="1" noMove="1" noResize="1" noEditPoints="1" noAdjustHandles="1" noChangeArrowheads="1" noChangeShapeType="1" noTextEdit="1"/>
              </p:cNvSpPr>
              <p:nvPr/>
            </p:nvSpPr>
            <p:spPr>
              <a:xfrm>
                <a:off x="2704052" y="3523221"/>
                <a:ext cx="6094520" cy="553998"/>
              </a:xfrm>
              <a:prstGeom prst="rect">
                <a:avLst/>
              </a:prstGeom>
              <a:blipFill>
                <a:blip r:embed="rId6"/>
                <a:stretch>
                  <a:fillRect/>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21BEFFFA-FE7E-4AE7-8CA6-3300BF9EFFD8}"/>
              </a:ext>
            </a:extLst>
          </p:cNvPr>
          <p:cNvSpPr txBox="1"/>
          <p:nvPr/>
        </p:nvSpPr>
        <p:spPr>
          <a:xfrm>
            <a:off x="7866853" y="3572915"/>
            <a:ext cx="4063420" cy="646331"/>
          </a:xfrm>
          <a:prstGeom prst="rect">
            <a:avLst/>
          </a:prstGeom>
          <a:noFill/>
        </p:spPr>
        <p:txBody>
          <a:bodyPr wrap="none" rtlCol="0">
            <a:spAutoFit/>
          </a:bodyPr>
          <a:lstStyle/>
          <a:p>
            <a:r>
              <a:rPr lang="en-US" dirty="0">
                <a:solidFill>
                  <a:srgbClr val="00B050"/>
                </a:solidFill>
              </a:rPr>
              <a:t>General enough, but hard to think of it as</a:t>
            </a:r>
          </a:p>
          <a:p>
            <a:r>
              <a:rPr lang="en-US" dirty="0">
                <a:solidFill>
                  <a:srgbClr val="00B050"/>
                </a:solidFill>
              </a:rPr>
              <a:t>classical map op.</a:t>
            </a:r>
          </a:p>
        </p:txBody>
      </p:sp>
      <p:cxnSp>
        <p:nvCxnSpPr>
          <p:cNvPr id="14" name="Straight Arrow Connector 13">
            <a:extLst>
              <a:ext uri="{FF2B5EF4-FFF2-40B4-BE49-F238E27FC236}">
                <a16:creationId xmlns:a16="http://schemas.microsoft.com/office/drawing/2014/main" id="{EF7FD668-FBCD-49F9-8683-55C0B0831F49}"/>
              </a:ext>
            </a:extLst>
          </p:cNvPr>
          <p:cNvCxnSpPr>
            <a:cxnSpLocks/>
          </p:cNvCxnSpPr>
          <p:nvPr/>
        </p:nvCxnSpPr>
        <p:spPr>
          <a:xfrm flipH="1">
            <a:off x="6809173" y="4108968"/>
            <a:ext cx="1048802" cy="36537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69A6FBF9-DE6B-4682-B70A-CAFE168C9C74}"/>
                  </a:ext>
                </a:extLst>
              </p:cNvPr>
              <p:cNvSpPr txBox="1"/>
              <p:nvPr/>
            </p:nvSpPr>
            <p:spPr>
              <a:xfrm>
                <a:off x="5602611" y="4294376"/>
                <a:ext cx="6391922" cy="1957780"/>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Sup>
                        <m:sSubSupPr>
                          <m:ctrlPr>
                            <a:rPr lang="en-US" sz="2400" b="0" i="1" smtClean="0">
                              <a:solidFill>
                                <a:srgbClr val="FF0000"/>
                              </a:solidFill>
                              <a:latin typeface="Cambria Math" panose="02040503050406030204" pitchFamily="18" charset="0"/>
                            </a:rPr>
                          </m:ctrlPr>
                        </m:sSubSupPr>
                        <m:e>
                          <m:r>
                            <m:rPr>
                              <m:sty m:val="p"/>
                            </m:rPr>
                            <a:rPr lang="en-US" sz="2400" b="0" i="0" smtClean="0">
                              <a:solidFill>
                                <a:srgbClr val="FF0000"/>
                              </a:solidFill>
                              <a:latin typeface="Cambria Math" panose="02040503050406030204" pitchFamily="18" charset="0"/>
                            </a:rPr>
                            <m:t>Σ</m:t>
                          </m:r>
                        </m:e>
                        <m:sub>
                          <m:r>
                            <a:rPr lang="en-US" sz="2400" b="0" i="1" smtClean="0">
                              <a:solidFill>
                                <a:srgbClr val="FF0000"/>
                              </a:solidFill>
                              <a:latin typeface="Cambria Math" panose="02040503050406030204" pitchFamily="18" charset="0"/>
                            </a:rPr>
                            <m:t>𝑖</m:t>
                          </m:r>
                          <m:r>
                            <a:rPr lang="en-US" sz="2400" b="0" i="1" smtClean="0">
                              <a:solidFill>
                                <a:srgbClr val="FF0000"/>
                              </a:solidFill>
                              <a:latin typeface="Cambria Math" panose="02040503050406030204" pitchFamily="18" charset="0"/>
                            </a:rPr>
                            <m:t>=0</m:t>
                          </m:r>
                        </m:sub>
                        <m:sup>
                          <m:sSup>
                            <m:sSupPr>
                              <m:ctrlPr>
                                <a:rPr lang="en-US" sz="2400" b="0" i="1" smtClean="0">
                                  <a:solidFill>
                                    <a:srgbClr val="FF0000"/>
                                  </a:solidFill>
                                  <a:latin typeface="Cambria Math" panose="02040503050406030204" pitchFamily="18" charset="0"/>
                                </a:rPr>
                              </m:ctrlPr>
                            </m:sSupPr>
                            <m:e>
                              <m:r>
                                <a:rPr lang="en-US" sz="2400" b="0" i="1" smtClean="0">
                                  <a:solidFill>
                                    <a:srgbClr val="FF0000"/>
                                  </a:solidFill>
                                  <a:latin typeface="Cambria Math" panose="02040503050406030204" pitchFamily="18" charset="0"/>
                                </a:rPr>
                                <m:t>2</m:t>
                              </m:r>
                            </m:e>
                            <m:sup>
                              <m:r>
                                <a:rPr lang="en-US" sz="2400" b="0" i="1" smtClean="0">
                                  <a:solidFill>
                                    <a:srgbClr val="FF0000"/>
                                  </a:solidFill>
                                  <a:latin typeface="Cambria Math" panose="02040503050406030204" pitchFamily="18" charset="0"/>
                                </a:rPr>
                                <m:t>𝑛</m:t>
                              </m:r>
                            </m:sup>
                          </m:sSup>
                        </m:sup>
                      </m:sSubSup>
                      <m:r>
                        <a:rPr lang="en-US" sz="2400" b="0" i="1" smtClean="0">
                          <a:solidFill>
                            <a:srgbClr val="FF0000"/>
                          </a:solidFill>
                          <a:latin typeface="Cambria Math" panose="02040503050406030204" pitchFamily="18" charset="0"/>
                        </a:rPr>
                        <m:t>𝛼</m:t>
                      </m:r>
                      <m:r>
                        <a:rPr lang="en-US" sz="2400" b="0" i="1" smtClean="0">
                          <a:solidFill>
                            <a:srgbClr val="FF0000"/>
                          </a:solidFill>
                          <a:latin typeface="Cambria Math" panose="02040503050406030204" pitchFamily="18" charset="0"/>
                        </a:rPr>
                        <m:t>|</m:t>
                      </m:r>
                      <m:r>
                        <a:rPr lang="en-US" sz="2400" b="0" i="1" smtClean="0">
                          <a:solidFill>
                            <a:srgbClr val="FF0000"/>
                          </a:solidFill>
                          <a:latin typeface="Cambria Math" panose="02040503050406030204" pitchFamily="18" charset="0"/>
                        </a:rPr>
                        <m:t>𝑖</m:t>
                      </m:r>
                      <m:r>
                        <a:rPr lang="en-US" sz="2400" b="0" i="1" smtClean="0">
                          <a:solidFill>
                            <a:srgbClr val="FF0000"/>
                          </a:solidFill>
                          <a:latin typeface="Cambria Math" panose="02040503050406030204" pitchFamily="18" charset="0"/>
                        </a:rPr>
                        <m:t>⟩</m:t>
                      </m:r>
                    </m:oMath>
                  </m:oMathPara>
                </a14:m>
                <a:endParaRPr lang="en-US" sz="2400" dirty="0">
                  <a:solidFill>
                    <a:srgbClr val="FF0000"/>
                  </a:solidFill>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sz="2400" b="0" i="1" smtClean="0">
                          <a:latin typeface="Cambria Math" panose="02040503050406030204" pitchFamily="18" charset="0"/>
                        </a:rPr>
                        <m:t>   =</m:t>
                      </m:r>
                      <m:r>
                        <a:rPr lang="en-US" sz="2400" i="1" smtClean="0">
                          <a:solidFill>
                            <a:schemeClr val="tx1"/>
                          </a:solidFill>
                          <a:latin typeface="Cambria Math" panose="02040503050406030204" pitchFamily="18" charset="0"/>
                        </a:rPr>
                        <m:t>𝛼</m:t>
                      </m:r>
                      <m:d>
                        <m:dPr>
                          <m:begChr m:val="|"/>
                          <m:endChr m:val="⟩"/>
                          <m:ctrlPr>
                            <a:rPr lang="en-US" sz="2400" b="0" i="1" smtClean="0">
                              <a:latin typeface="Cambria Math" panose="02040503050406030204" pitchFamily="18" charset="0"/>
                            </a:rPr>
                          </m:ctrlPr>
                        </m:dPr>
                        <m:e>
                          <m:r>
                            <a:rPr lang="en-US" sz="2400" b="0" i="1" smtClean="0">
                              <a:latin typeface="Cambria Math" panose="02040503050406030204" pitchFamily="18" charset="0"/>
                            </a:rPr>
                            <m:t>0</m:t>
                          </m:r>
                        </m:e>
                      </m:d>
                      <m:r>
                        <a:rPr lang="en-US" sz="2400" b="0" i="1" smtClean="0">
                          <a:latin typeface="Cambria Math" panose="02040503050406030204" pitchFamily="18" charset="0"/>
                        </a:rPr>
                        <m:t>+</m:t>
                      </m:r>
                      <m:r>
                        <a:rPr lang="en-US" sz="2400" i="1">
                          <a:latin typeface="Cambria Math" panose="02040503050406030204" pitchFamily="18" charset="0"/>
                        </a:rPr>
                        <m:t>𝛼</m:t>
                      </m:r>
                      <m:d>
                        <m:dPr>
                          <m:begChr m:val="|"/>
                          <m:endChr m:val="⟩"/>
                          <m:ctrlPr>
                            <a:rPr lang="en-US" sz="2400" b="0" i="1" smtClean="0">
                              <a:latin typeface="Cambria Math" panose="02040503050406030204" pitchFamily="18" charset="0"/>
                            </a:rPr>
                          </m:ctrlPr>
                        </m:dPr>
                        <m:e>
                          <m:r>
                            <a:rPr lang="en-US" sz="2400" b="0" i="1" smtClean="0">
                              <a:latin typeface="Cambria Math" panose="02040503050406030204" pitchFamily="18" charset="0"/>
                            </a:rPr>
                            <m:t>1</m:t>
                          </m:r>
                        </m:e>
                      </m:d>
                      <m:r>
                        <a:rPr lang="en-US" sz="2400" b="0" i="1" smtClean="0">
                          <a:latin typeface="Cambria Math" panose="02040503050406030204" pitchFamily="18" charset="0"/>
                        </a:rPr>
                        <m:t>+</m:t>
                      </m:r>
                      <m:r>
                        <a:rPr lang="en-US" sz="2400" i="1">
                          <a:latin typeface="Cambria Math" panose="02040503050406030204" pitchFamily="18" charset="0"/>
                        </a:rPr>
                        <m:t>𝛼</m:t>
                      </m:r>
                      <m:d>
                        <m:dPr>
                          <m:begChr m:val="|"/>
                          <m:endChr m:val="⟩"/>
                          <m:ctrlPr>
                            <a:rPr lang="en-US" sz="2400" b="0" i="1" smtClean="0">
                              <a:latin typeface="Cambria Math" panose="02040503050406030204" pitchFamily="18" charset="0"/>
                            </a:rPr>
                          </m:ctrlPr>
                        </m:dPr>
                        <m:e>
                          <m:r>
                            <a:rPr lang="en-US" sz="2400" b="0" i="1" smtClean="0">
                              <a:latin typeface="Cambria Math" panose="02040503050406030204" pitchFamily="18" charset="0"/>
                            </a:rPr>
                            <m:t>2</m:t>
                          </m:r>
                        </m:e>
                      </m:d>
                      <m:r>
                        <a:rPr lang="en-US" sz="2400" b="0" i="1" smtClean="0">
                          <a:latin typeface="Cambria Math" panose="02040503050406030204" pitchFamily="18" charset="0"/>
                        </a:rPr>
                        <m:t>+…</m:t>
                      </m:r>
                    </m:oMath>
                  </m:oMathPara>
                </a14:m>
                <a:endParaRPr lang="en-US" sz="2400" dirty="0"/>
              </a:p>
              <a:p>
                <a:endParaRPr lang="en-US" sz="2400" dirty="0"/>
              </a:p>
              <a:p>
                <a:pPr/>
                <a14:m>
                  <m:oMathPara xmlns:m="http://schemas.openxmlformats.org/officeDocument/2006/math">
                    <m:oMathParaPr>
                      <m:jc m:val="left"/>
                    </m:oMathParaPr>
                    <m:oMath xmlns:m="http://schemas.openxmlformats.org/officeDocument/2006/math">
                      <m:r>
                        <a:rPr lang="en-US" sz="2400" b="0" i="1" smtClean="0">
                          <a:latin typeface="Cambria Math" panose="02040503050406030204" pitchFamily="18" charset="0"/>
                        </a:rPr>
                        <m:t>   =</m:t>
                      </m:r>
                      <m:f>
                        <m:fPr>
                          <m:type m:val="noBar"/>
                          <m:ctrlPr>
                            <a:rPr lang="en-US" sz="2400" i="1">
                              <a:latin typeface="Cambria Math" panose="02040503050406030204" pitchFamily="18" charset="0"/>
                            </a:rPr>
                          </m:ctrlPr>
                        </m:fPr>
                        <m:num>
                          <m:r>
                            <a:rPr lang="en-US" sz="2400" i="1">
                              <a:latin typeface="Cambria Math" panose="02040503050406030204" pitchFamily="18" charset="0"/>
                            </a:rPr>
                            <m:t>𝛼</m:t>
                          </m:r>
                          <m:r>
                            <a:rPr lang="en-US" sz="2400" b="0" i="1" smtClean="0">
                              <a:latin typeface="Cambria Math" panose="02040503050406030204" pitchFamily="18" charset="0"/>
                            </a:rPr>
                            <m:t>|</m:t>
                          </m:r>
                          <m:groupChr>
                            <m:groupChrPr>
                              <m:chr m:val="⏟"/>
                              <m:ctrlPr>
                                <a:rPr lang="en-US" sz="2400" i="1">
                                  <a:latin typeface="Cambria Math" panose="02040503050406030204" pitchFamily="18" charset="0"/>
                                </a:rPr>
                              </m:ctrlPr>
                            </m:groupChrPr>
                            <m:e>
                              <m:r>
                                <a:rPr lang="en-US" sz="2400" i="1">
                                  <a:latin typeface="Cambria Math" panose="02040503050406030204" pitchFamily="18" charset="0"/>
                                </a:rPr>
                                <m:t>0…0</m:t>
                              </m:r>
                            </m:e>
                          </m:groupChr>
                          <m:r>
                            <a:rPr lang="en-US" sz="2400" b="0" i="1" smtClean="0">
                              <a:latin typeface="Cambria Math" panose="02040503050406030204" pitchFamily="18" charset="0"/>
                            </a:rPr>
                            <m:t>⟩</m:t>
                          </m:r>
                        </m:num>
                        <m:den>
                          <m:r>
                            <a:rPr lang="en-US" sz="2400" b="0" i="1" smtClean="0">
                              <a:latin typeface="Cambria Math" panose="02040503050406030204" pitchFamily="18" charset="0"/>
                            </a:rPr>
                            <m:t>  </m:t>
                          </m:r>
                          <m:r>
                            <a:rPr lang="en-US" sz="2400" i="1">
                              <a:latin typeface="Cambria Math" panose="02040503050406030204" pitchFamily="18" charset="0"/>
                            </a:rPr>
                            <m:t>𝑛</m:t>
                          </m:r>
                        </m:den>
                      </m:f>
                      <m:r>
                        <a:rPr lang="en-US" sz="2400" b="0" i="1" smtClean="0">
                          <a:latin typeface="Cambria Math" panose="02040503050406030204" pitchFamily="18" charset="0"/>
                        </a:rPr>
                        <m:t>+</m:t>
                      </m:r>
                      <m:f>
                        <m:fPr>
                          <m:type m:val="noBar"/>
                          <m:ctrlPr>
                            <a:rPr lang="en-US" sz="2400" i="1">
                              <a:latin typeface="Cambria Math" panose="02040503050406030204" pitchFamily="18" charset="0"/>
                            </a:rPr>
                          </m:ctrlPr>
                        </m:fPr>
                        <m:num>
                          <m:r>
                            <a:rPr lang="en-US" sz="2400" i="1">
                              <a:latin typeface="Cambria Math" panose="02040503050406030204" pitchFamily="18" charset="0"/>
                            </a:rPr>
                            <m:t>𝛼</m:t>
                          </m:r>
                          <m:r>
                            <a:rPr lang="en-US" sz="2400" i="1">
                              <a:latin typeface="Cambria Math" panose="02040503050406030204" pitchFamily="18" charset="0"/>
                            </a:rPr>
                            <m:t>|</m:t>
                          </m:r>
                          <m:groupChr>
                            <m:groupChrPr>
                              <m:chr m:val="⏟"/>
                              <m:ctrlPr>
                                <a:rPr lang="en-US" sz="2400" i="1" smtClean="0">
                                  <a:latin typeface="Cambria Math" panose="02040503050406030204" pitchFamily="18" charset="0"/>
                                </a:rPr>
                              </m:ctrlPr>
                            </m:groupChrPr>
                            <m:e>
                              <m:r>
                                <a:rPr lang="en-US" sz="2400" i="1">
                                  <a:latin typeface="Cambria Math" panose="02040503050406030204" pitchFamily="18" charset="0"/>
                                </a:rPr>
                                <m:t>0…</m:t>
                              </m:r>
                              <m:r>
                                <a:rPr lang="en-US" sz="2400" b="0" i="1" smtClean="0">
                                  <a:latin typeface="Cambria Math" panose="02040503050406030204" pitchFamily="18" charset="0"/>
                                </a:rPr>
                                <m:t>1</m:t>
                              </m:r>
                            </m:e>
                          </m:groupChr>
                          <m:r>
                            <a:rPr lang="en-US" sz="2400" i="1">
                              <a:latin typeface="Cambria Math" panose="02040503050406030204" pitchFamily="18" charset="0"/>
                            </a:rPr>
                            <m:t>⟩</m:t>
                          </m:r>
                        </m:num>
                        <m:den>
                          <m:r>
                            <a:rPr lang="en-US" sz="2400" b="0" i="1" smtClean="0">
                              <a:latin typeface="Cambria Math" panose="02040503050406030204" pitchFamily="18" charset="0"/>
                            </a:rPr>
                            <m:t>  </m:t>
                          </m:r>
                          <m:r>
                            <a:rPr lang="en-US" sz="2400" i="1">
                              <a:latin typeface="Cambria Math" panose="02040503050406030204" pitchFamily="18" charset="0"/>
                            </a:rPr>
                            <m:t>𝑛</m:t>
                          </m:r>
                        </m:den>
                      </m:f>
                      <m:r>
                        <a:rPr lang="en-US" sz="2400" b="0" i="1" smtClean="0">
                          <a:latin typeface="Cambria Math" panose="02040503050406030204" pitchFamily="18" charset="0"/>
                        </a:rPr>
                        <m:t>+</m:t>
                      </m:r>
                      <m:f>
                        <m:fPr>
                          <m:type m:val="noBar"/>
                          <m:ctrlPr>
                            <a:rPr lang="en-US" sz="2400" i="1">
                              <a:latin typeface="Cambria Math" panose="02040503050406030204" pitchFamily="18" charset="0"/>
                            </a:rPr>
                          </m:ctrlPr>
                        </m:fPr>
                        <m:num>
                          <m:r>
                            <a:rPr lang="en-US" sz="2400" i="1">
                              <a:latin typeface="Cambria Math" panose="02040503050406030204" pitchFamily="18" charset="0"/>
                            </a:rPr>
                            <m:t>𝛼</m:t>
                          </m:r>
                          <m:r>
                            <a:rPr lang="en-US" sz="2400" i="1">
                              <a:latin typeface="Cambria Math" panose="02040503050406030204" pitchFamily="18" charset="0"/>
                            </a:rPr>
                            <m:t>|</m:t>
                          </m:r>
                          <m:groupChr>
                            <m:groupChrPr>
                              <m:chr m:val="⏟"/>
                              <m:ctrlPr>
                                <a:rPr lang="en-US" sz="2400" i="1">
                                  <a:latin typeface="Cambria Math" panose="02040503050406030204" pitchFamily="18" charset="0"/>
                                </a:rPr>
                              </m:ctrlPr>
                            </m:groupChrPr>
                            <m:e>
                              <m:r>
                                <a:rPr lang="en-US" sz="2400" i="1">
                                  <a:latin typeface="Cambria Math" panose="02040503050406030204" pitchFamily="18" charset="0"/>
                                </a:rPr>
                                <m:t>0…</m:t>
                              </m:r>
                              <m:r>
                                <a:rPr lang="en-US" sz="2400" b="0" i="1" smtClean="0">
                                  <a:latin typeface="Cambria Math" panose="02040503050406030204" pitchFamily="18" charset="0"/>
                                </a:rPr>
                                <m:t>1</m:t>
                              </m:r>
                              <m:r>
                                <a:rPr lang="en-US" sz="2400" i="1">
                                  <a:latin typeface="Cambria Math" panose="02040503050406030204" pitchFamily="18" charset="0"/>
                                </a:rPr>
                                <m:t>0</m:t>
                              </m:r>
                            </m:e>
                          </m:groupChr>
                          <m:r>
                            <a:rPr lang="en-US" sz="2400" i="1">
                              <a:latin typeface="Cambria Math" panose="02040503050406030204" pitchFamily="18" charset="0"/>
                            </a:rPr>
                            <m:t>⟩</m:t>
                          </m:r>
                        </m:num>
                        <m:den>
                          <m:r>
                            <a:rPr lang="en-US" sz="2400" b="0" i="1" smtClean="0">
                              <a:latin typeface="Cambria Math" panose="02040503050406030204" pitchFamily="18" charset="0"/>
                            </a:rPr>
                            <m:t>  </m:t>
                          </m:r>
                          <m:r>
                            <a:rPr lang="en-US" sz="2400" i="1">
                              <a:latin typeface="Cambria Math" panose="02040503050406030204" pitchFamily="18" charset="0"/>
                            </a:rPr>
                            <m:t>𝑛</m:t>
                          </m:r>
                        </m:den>
                      </m:f>
                      <m:r>
                        <a:rPr lang="en-US" sz="2400" b="0" i="1" smtClean="0">
                          <a:latin typeface="Cambria Math" panose="02040503050406030204" pitchFamily="18" charset="0"/>
                        </a:rPr>
                        <m:t>+…</m:t>
                      </m:r>
                    </m:oMath>
                  </m:oMathPara>
                </a14:m>
                <a:endParaRPr lang="en-US" sz="2400" dirty="0"/>
              </a:p>
            </p:txBody>
          </p:sp>
        </mc:Choice>
        <mc:Fallback xmlns="">
          <p:sp>
            <p:nvSpPr>
              <p:cNvPr id="13" name="TextBox 12">
                <a:extLst>
                  <a:ext uri="{FF2B5EF4-FFF2-40B4-BE49-F238E27FC236}">
                    <a16:creationId xmlns:a16="http://schemas.microsoft.com/office/drawing/2014/main" id="{69A6FBF9-DE6B-4682-B70A-CAFE168C9C74}"/>
                  </a:ext>
                </a:extLst>
              </p:cNvPr>
              <p:cNvSpPr txBox="1">
                <a:spLocks noRot="1" noChangeAspect="1" noMove="1" noResize="1" noEditPoints="1" noAdjustHandles="1" noChangeArrowheads="1" noChangeShapeType="1" noTextEdit="1"/>
              </p:cNvSpPr>
              <p:nvPr/>
            </p:nvSpPr>
            <p:spPr>
              <a:xfrm>
                <a:off x="5602611" y="4294376"/>
                <a:ext cx="6391922" cy="1957780"/>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F10308E9-D9CD-4566-9115-3B4BA14E2BD3}"/>
                  </a:ext>
                </a:extLst>
              </p:cNvPr>
              <p:cNvSpPr txBox="1"/>
              <p:nvPr/>
            </p:nvSpPr>
            <p:spPr>
              <a:xfrm>
                <a:off x="9783705" y="4608660"/>
                <a:ext cx="1749674" cy="66460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solidFill>
                            <a:srgbClr val="FF0000"/>
                          </a:solidFill>
                          <a:latin typeface="Cambria Math" panose="02040503050406030204" pitchFamily="18" charset="0"/>
                        </a:rPr>
                        <m:t>𝛼</m:t>
                      </m:r>
                      <m:r>
                        <a:rPr lang="en-US" sz="1800" b="0" i="1" smtClean="0">
                          <a:solidFill>
                            <a:srgbClr val="FF0000"/>
                          </a:solidFill>
                          <a:latin typeface="Cambria Math" panose="02040503050406030204" pitchFamily="18" charset="0"/>
                        </a:rPr>
                        <m:t>=</m:t>
                      </m:r>
                      <m:f>
                        <m:fPr>
                          <m:ctrlPr>
                            <a:rPr lang="en-US" sz="1800" b="0" i="1" smtClean="0">
                              <a:solidFill>
                                <a:srgbClr val="FF0000"/>
                              </a:solidFill>
                              <a:latin typeface="Cambria Math" panose="02040503050406030204" pitchFamily="18" charset="0"/>
                            </a:rPr>
                          </m:ctrlPr>
                        </m:fPr>
                        <m:num>
                          <m:r>
                            <a:rPr lang="en-US" sz="1800" b="0" i="1" smtClean="0">
                              <a:solidFill>
                                <a:srgbClr val="FF0000"/>
                              </a:solidFill>
                              <a:latin typeface="Cambria Math" panose="02040503050406030204" pitchFamily="18" charset="0"/>
                            </a:rPr>
                            <m:t>1</m:t>
                          </m:r>
                        </m:num>
                        <m:den>
                          <m:rad>
                            <m:radPr>
                              <m:degHide m:val="on"/>
                              <m:ctrlPr>
                                <a:rPr lang="en-US" sz="1800" b="0" i="1" smtClean="0">
                                  <a:solidFill>
                                    <a:srgbClr val="FF0000"/>
                                  </a:solidFill>
                                  <a:latin typeface="Cambria Math" panose="02040503050406030204" pitchFamily="18" charset="0"/>
                                </a:rPr>
                              </m:ctrlPr>
                            </m:radPr>
                            <m:deg/>
                            <m:e>
                              <m:sSup>
                                <m:sSupPr>
                                  <m:ctrlPr>
                                    <a:rPr lang="en-US" sz="1800" b="0" i="1" smtClean="0">
                                      <a:solidFill>
                                        <a:srgbClr val="FF0000"/>
                                      </a:solidFill>
                                      <a:latin typeface="Cambria Math" panose="02040503050406030204" pitchFamily="18" charset="0"/>
                                    </a:rPr>
                                  </m:ctrlPr>
                                </m:sSupPr>
                                <m:e>
                                  <m:r>
                                    <a:rPr lang="en-US" sz="1800" b="0" i="1" smtClean="0">
                                      <a:solidFill>
                                        <a:srgbClr val="FF0000"/>
                                      </a:solidFill>
                                      <a:latin typeface="Cambria Math" panose="02040503050406030204" pitchFamily="18" charset="0"/>
                                    </a:rPr>
                                    <m:t>2</m:t>
                                  </m:r>
                                </m:e>
                                <m:sup>
                                  <m:r>
                                    <a:rPr lang="en-US" sz="1800" b="0" i="1" smtClean="0">
                                      <a:solidFill>
                                        <a:srgbClr val="FF0000"/>
                                      </a:solidFill>
                                      <a:latin typeface="Cambria Math" panose="02040503050406030204" pitchFamily="18" charset="0"/>
                                    </a:rPr>
                                    <m:t>𝑛</m:t>
                                  </m:r>
                                </m:sup>
                              </m:sSup>
                            </m:e>
                          </m:rad>
                        </m:den>
                      </m:f>
                    </m:oMath>
                  </m:oMathPara>
                </a14:m>
                <a:endParaRPr lang="en-US" dirty="0"/>
              </a:p>
            </p:txBody>
          </p:sp>
        </mc:Choice>
        <mc:Fallback xmlns="">
          <p:sp>
            <p:nvSpPr>
              <p:cNvPr id="15" name="TextBox 14">
                <a:extLst>
                  <a:ext uri="{FF2B5EF4-FFF2-40B4-BE49-F238E27FC236}">
                    <a16:creationId xmlns:a16="http://schemas.microsoft.com/office/drawing/2014/main" id="{F10308E9-D9CD-4566-9115-3B4BA14E2BD3}"/>
                  </a:ext>
                </a:extLst>
              </p:cNvPr>
              <p:cNvSpPr txBox="1">
                <a:spLocks noRot="1" noChangeAspect="1" noMove="1" noResize="1" noEditPoints="1" noAdjustHandles="1" noChangeArrowheads="1" noChangeShapeType="1" noTextEdit="1"/>
              </p:cNvSpPr>
              <p:nvPr/>
            </p:nvSpPr>
            <p:spPr>
              <a:xfrm>
                <a:off x="9783705" y="4608660"/>
                <a:ext cx="1749674" cy="664606"/>
              </a:xfrm>
              <a:prstGeom prst="rect">
                <a:avLst/>
              </a:prstGeom>
              <a:blipFill>
                <a:blip r:embed="rId8"/>
                <a:stretch>
                  <a:fillRect/>
                </a:stretch>
              </a:blipFill>
            </p:spPr>
            <p:txBody>
              <a:bodyPr/>
              <a:lstStyle/>
              <a:p>
                <a:r>
                  <a:rPr lang="en-US">
                    <a:noFill/>
                  </a:rPr>
                  <a:t> </a:t>
                </a:r>
              </a:p>
            </p:txBody>
          </p:sp>
        </mc:Fallback>
      </mc:AlternateContent>
      <p:sp>
        <p:nvSpPr>
          <p:cNvPr id="5" name="Rectangle 4">
            <a:extLst>
              <a:ext uri="{FF2B5EF4-FFF2-40B4-BE49-F238E27FC236}">
                <a16:creationId xmlns:a16="http://schemas.microsoft.com/office/drawing/2014/main" id="{4F9E5C87-3A0C-E897-951D-D4EDC407E75B}"/>
              </a:ext>
            </a:extLst>
          </p:cNvPr>
          <p:cNvSpPr/>
          <p:nvPr/>
        </p:nvSpPr>
        <p:spPr>
          <a:xfrm>
            <a:off x="7051014" y="4719086"/>
            <a:ext cx="666536" cy="443753"/>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00CEA2B0-C39D-CF60-C211-C4014A5500A2}"/>
              </a:ext>
            </a:extLst>
          </p:cNvPr>
          <p:cNvCxnSpPr/>
          <p:nvPr/>
        </p:nvCxnSpPr>
        <p:spPr>
          <a:xfrm flipV="1">
            <a:off x="7602185" y="4459951"/>
            <a:ext cx="666536" cy="23155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04645427-3166-EA54-BD69-68A3632F9508}"/>
                  </a:ext>
                </a:extLst>
              </p:cNvPr>
              <p:cNvSpPr txBox="1"/>
              <p:nvPr/>
            </p:nvSpPr>
            <p:spPr>
              <a:xfrm>
                <a:off x="8311976" y="4258245"/>
                <a:ext cx="3218766" cy="369332"/>
              </a:xfrm>
              <a:prstGeom prst="rect">
                <a:avLst/>
              </a:prstGeom>
              <a:noFill/>
            </p:spPr>
            <p:txBody>
              <a:bodyPr wrap="none" rtlCol="0">
                <a:spAutoFit/>
              </a:bodyPr>
              <a:lstStyle/>
              <a:p>
                <a:r>
                  <a:rPr lang="en-US" dirty="0">
                    <a:solidFill>
                      <a:srgbClr val="7030A0"/>
                    </a:solidFill>
                  </a:rPr>
                  <a:t>Ket state, </a:t>
                </a:r>
                <a14:m>
                  <m:oMath xmlns:m="http://schemas.openxmlformats.org/officeDocument/2006/math">
                    <m:r>
                      <a:rPr lang="en-US" b="0" i="1" smtClean="0">
                        <a:solidFill>
                          <a:srgbClr val="7030A0"/>
                        </a:solidFill>
                        <a:latin typeface="Cambria Math" panose="02040503050406030204" pitchFamily="18" charset="0"/>
                      </a:rPr>
                      <m:t>𝛼</m:t>
                    </m:r>
                  </m:oMath>
                </a14:m>
                <a:r>
                  <a:rPr lang="en-US" dirty="0">
                    <a:solidFill>
                      <a:srgbClr val="7030A0"/>
                    </a:solidFill>
                  </a:rPr>
                  <a:t>: amplitude, </a:t>
                </a:r>
                <a14:m>
                  <m:oMath xmlns:m="http://schemas.openxmlformats.org/officeDocument/2006/math">
                    <m:r>
                      <a:rPr lang="en-US" b="0" i="0" smtClean="0">
                        <a:solidFill>
                          <a:srgbClr val="7030A0"/>
                        </a:solidFill>
                        <a:latin typeface="Cambria Math" panose="02040503050406030204" pitchFamily="18" charset="0"/>
                      </a:rPr>
                      <m:t>|</m:t>
                    </m:r>
                    <m:r>
                      <m:rPr>
                        <m:sty m:val="p"/>
                      </m:rPr>
                      <a:rPr lang="en-US" b="0" i="0" smtClean="0">
                        <a:solidFill>
                          <a:srgbClr val="7030A0"/>
                        </a:solidFill>
                        <a:latin typeface="Cambria Math" panose="02040503050406030204" pitchFamily="18" charset="0"/>
                      </a:rPr>
                      <m:t>i</m:t>
                    </m:r>
                    <m:r>
                      <a:rPr lang="en-US" b="0" i="1" smtClean="0">
                        <a:solidFill>
                          <a:srgbClr val="7030A0"/>
                        </a:solidFill>
                        <a:latin typeface="Cambria Math" panose="02040503050406030204" pitchFamily="18" charset="0"/>
                      </a:rPr>
                      <m:t>⟩</m:t>
                    </m:r>
                  </m:oMath>
                </a14:m>
                <a:r>
                  <a:rPr lang="en-US" dirty="0">
                    <a:solidFill>
                      <a:srgbClr val="7030A0"/>
                    </a:solidFill>
                  </a:rPr>
                  <a:t>: base</a:t>
                </a:r>
              </a:p>
            </p:txBody>
          </p:sp>
        </mc:Choice>
        <mc:Fallback xmlns="">
          <p:sp>
            <p:nvSpPr>
              <p:cNvPr id="17" name="TextBox 16">
                <a:extLst>
                  <a:ext uri="{FF2B5EF4-FFF2-40B4-BE49-F238E27FC236}">
                    <a16:creationId xmlns:a16="http://schemas.microsoft.com/office/drawing/2014/main" id="{04645427-3166-EA54-BD69-68A3632F9508}"/>
                  </a:ext>
                </a:extLst>
              </p:cNvPr>
              <p:cNvSpPr txBox="1">
                <a:spLocks noRot="1" noChangeAspect="1" noMove="1" noResize="1" noEditPoints="1" noAdjustHandles="1" noChangeArrowheads="1" noChangeShapeType="1" noTextEdit="1"/>
              </p:cNvSpPr>
              <p:nvPr/>
            </p:nvSpPr>
            <p:spPr>
              <a:xfrm>
                <a:off x="8311976" y="4258245"/>
                <a:ext cx="3218766" cy="369332"/>
              </a:xfrm>
              <a:prstGeom prst="rect">
                <a:avLst/>
              </a:prstGeom>
              <a:blipFill>
                <a:blip r:embed="rId9"/>
                <a:stretch>
                  <a:fillRect l="-1705" t="-10000" r="-758" b="-26667"/>
                </a:stretch>
              </a:blipFill>
            </p:spPr>
            <p:txBody>
              <a:bodyPr/>
              <a:lstStyle/>
              <a:p>
                <a:r>
                  <a:rPr lang="en-US">
                    <a:noFill/>
                  </a:rPr>
                  <a:t> </a:t>
                </a:r>
              </a:p>
            </p:txBody>
          </p:sp>
        </mc:Fallback>
      </mc:AlternateContent>
    </p:spTree>
    <p:extLst>
      <p:ext uri="{BB962C8B-B14F-4D97-AF65-F5344CB8AC3E}">
        <p14:creationId xmlns:p14="http://schemas.microsoft.com/office/powerpoint/2010/main" val="15821164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808584B7-9B30-4E3F-94DE-2628246B61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72475" y="1947477"/>
            <a:ext cx="6872861" cy="4311067"/>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7" name="Freeform 4">
            <a:extLst>
              <a:ext uri="{FF2B5EF4-FFF2-40B4-BE49-F238E27FC236}">
                <a16:creationId xmlns:a16="http://schemas.microsoft.com/office/drawing/2014/main" id="{2DF77F7D-C489-484A-B026-FEF5F1BCBC33}"/>
              </a:ext>
            </a:extLst>
          </p:cNvPr>
          <p:cNvSpPr>
            <a:spLocks noChangeArrowheads="1"/>
          </p:cNvSpPr>
          <p:nvPr/>
        </p:nvSpPr>
        <p:spPr bwMode="auto">
          <a:xfrm>
            <a:off x="4286250" y="4171440"/>
            <a:ext cx="685799" cy="1963030"/>
          </a:xfrm>
          <a:custGeom>
            <a:avLst/>
            <a:gdLst>
              <a:gd name="T0" fmla="*/ 0 w 7632"/>
              <a:gd name="T1" fmla="*/ 0 h 23003"/>
              <a:gd name="T2" fmla="*/ 7631 w 7632"/>
              <a:gd name="T3" fmla="*/ 0 h 23003"/>
              <a:gd name="T4" fmla="*/ 7631 w 7632"/>
              <a:gd name="T5" fmla="*/ 23002 h 23003"/>
              <a:gd name="T6" fmla="*/ 0 w 7632"/>
              <a:gd name="T7" fmla="*/ 23002 h 23003"/>
              <a:gd name="T8" fmla="*/ 0 w 7632"/>
              <a:gd name="T9" fmla="*/ 0 h 23003"/>
            </a:gdLst>
            <a:ahLst/>
            <a:cxnLst>
              <a:cxn ang="0">
                <a:pos x="T0" y="T1"/>
              </a:cxn>
              <a:cxn ang="0">
                <a:pos x="T2" y="T3"/>
              </a:cxn>
              <a:cxn ang="0">
                <a:pos x="T4" y="T5"/>
              </a:cxn>
              <a:cxn ang="0">
                <a:pos x="T6" y="T7"/>
              </a:cxn>
              <a:cxn ang="0">
                <a:pos x="T8" y="T9"/>
              </a:cxn>
            </a:cxnLst>
            <a:rect l="0" t="0" r="r" b="b"/>
            <a:pathLst>
              <a:path w="7632" h="23003">
                <a:moveTo>
                  <a:pt x="0" y="0"/>
                </a:moveTo>
                <a:lnTo>
                  <a:pt x="7631" y="0"/>
                </a:lnTo>
                <a:lnTo>
                  <a:pt x="7631" y="23002"/>
                </a:lnTo>
                <a:lnTo>
                  <a:pt x="0" y="23002"/>
                </a:lnTo>
                <a:lnTo>
                  <a:pt x="0" y="0"/>
                </a:lnTo>
              </a:path>
            </a:pathLst>
          </a:custGeom>
          <a:noFill/>
          <a:ln w="76320" cap="rnd">
            <a:solidFill>
              <a:srgbClr val="00B0F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 name="Title 1">
            <a:extLst>
              <a:ext uri="{FF2B5EF4-FFF2-40B4-BE49-F238E27FC236}">
                <a16:creationId xmlns:a16="http://schemas.microsoft.com/office/drawing/2014/main" id="{41E03FB9-D4A4-4180-A36D-95D860D67CB2}"/>
              </a:ext>
            </a:extLst>
          </p:cNvPr>
          <p:cNvSpPr>
            <a:spLocks noGrp="1"/>
          </p:cNvSpPr>
          <p:nvPr>
            <p:ph type="title"/>
          </p:nvPr>
        </p:nvSpPr>
        <p:spPr/>
        <p:txBody>
          <a:bodyPr/>
          <a:lstStyle/>
          <a:p>
            <a:r>
              <a:rPr lang="en-US" dirty="0" err="1"/>
              <a:t>Ket</a:t>
            </a:r>
            <a:r>
              <a:rPr lang="en-US" dirty="0"/>
              <a:t> state notation is universal.</a:t>
            </a:r>
          </a:p>
        </p:txBody>
      </p:sp>
      <p:sp>
        <p:nvSpPr>
          <p:cNvPr id="8" name="Text Box 5">
            <a:extLst>
              <a:ext uri="{FF2B5EF4-FFF2-40B4-BE49-F238E27FC236}">
                <a16:creationId xmlns:a16="http://schemas.microsoft.com/office/drawing/2014/main" id="{B203961F-F1E7-41E6-9217-AF62447FECE9}"/>
              </a:ext>
            </a:extLst>
          </p:cNvPr>
          <p:cNvSpPr txBox="1">
            <a:spLocks noChangeArrowheads="1"/>
          </p:cNvSpPr>
          <p:nvPr/>
        </p:nvSpPr>
        <p:spPr bwMode="auto">
          <a:xfrm>
            <a:off x="823278" y="2937584"/>
            <a:ext cx="2406649" cy="1181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87672" rIns="90000" bIns="45000"/>
          <a:lstStyle>
            <a:lvl1pPr>
              <a:tabLst>
                <a:tab pos="457200" algn="l"/>
                <a:tab pos="914400" algn="l"/>
                <a:tab pos="1371600" algn="l"/>
                <a:tab pos="1828800" algn="l"/>
                <a:tab pos="2286000" algn="l"/>
                <a:tab pos="2743200" algn="l"/>
                <a:tab pos="3200400" algn="l"/>
                <a:tab pos="3657600" algn="l"/>
                <a:tab pos="4114800" algn="l"/>
              </a:tabLst>
              <a:defRPr>
                <a:solidFill>
                  <a:srgbClr val="000000"/>
                </a:solidFill>
                <a:latin typeface="Arial" panose="020B0604020202020204" pitchFamily="34" charset="0"/>
                <a:cs typeface="Source Han Sans CN" charset="0"/>
              </a:defRPr>
            </a:lvl1pPr>
            <a:lvl2pPr>
              <a:tabLst>
                <a:tab pos="457200" algn="l"/>
                <a:tab pos="914400" algn="l"/>
                <a:tab pos="1371600" algn="l"/>
                <a:tab pos="1828800" algn="l"/>
                <a:tab pos="2286000" algn="l"/>
                <a:tab pos="2743200" algn="l"/>
                <a:tab pos="3200400" algn="l"/>
                <a:tab pos="3657600" algn="l"/>
                <a:tab pos="4114800" algn="l"/>
              </a:tabLst>
              <a:defRPr>
                <a:solidFill>
                  <a:srgbClr val="000000"/>
                </a:solidFill>
                <a:latin typeface="Arial" panose="020B0604020202020204" pitchFamily="34" charset="0"/>
                <a:cs typeface="Source Han Sans CN" charset="0"/>
              </a:defRPr>
            </a:lvl2pPr>
            <a:lvl3pPr>
              <a:tabLst>
                <a:tab pos="457200" algn="l"/>
                <a:tab pos="914400" algn="l"/>
                <a:tab pos="1371600" algn="l"/>
                <a:tab pos="1828800" algn="l"/>
                <a:tab pos="2286000" algn="l"/>
                <a:tab pos="2743200" algn="l"/>
                <a:tab pos="3200400" algn="l"/>
                <a:tab pos="3657600" algn="l"/>
                <a:tab pos="4114800" algn="l"/>
              </a:tabLst>
              <a:defRPr>
                <a:solidFill>
                  <a:srgbClr val="000000"/>
                </a:solidFill>
                <a:latin typeface="Arial" panose="020B0604020202020204" pitchFamily="34" charset="0"/>
                <a:cs typeface="Source Han Sans CN" charset="0"/>
              </a:defRPr>
            </a:lvl3pPr>
            <a:lvl4pPr>
              <a:tabLst>
                <a:tab pos="457200" algn="l"/>
                <a:tab pos="914400" algn="l"/>
                <a:tab pos="1371600" algn="l"/>
                <a:tab pos="1828800" algn="l"/>
                <a:tab pos="2286000" algn="l"/>
                <a:tab pos="2743200" algn="l"/>
                <a:tab pos="3200400" algn="l"/>
                <a:tab pos="3657600" algn="l"/>
                <a:tab pos="4114800" algn="l"/>
              </a:tabLst>
              <a:defRPr>
                <a:solidFill>
                  <a:srgbClr val="000000"/>
                </a:solidFill>
                <a:latin typeface="Arial" panose="020B0604020202020204" pitchFamily="34" charset="0"/>
                <a:cs typeface="Source Han Sans CN" charset="0"/>
              </a:defRPr>
            </a:lvl4pPr>
            <a:lvl5pPr>
              <a:tabLst>
                <a:tab pos="457200" algn="l"/>
                <a:tab pos="914400" algn="l"/>
                <a:tab pos="1371600" algn="l"/>
                <a:tab pos="1828800" algn="l"/>
                <a:tab pos="2286000" algn="l"/>
                <a:tab pos="2743200" algn="l"/>
                <a:tab pos="3200400" algn="l"/>
                <a:tab pos="3657600" algn="l"/>
                <a:tab pos="4114800" algn="l"/>
              </a:tabLst>
              <a:defRPr>
                <a:solidFill>
                  <a:srgbClr val="000000"/>
                </a:solidFill>
                <a:latin typeface="Arial" panose="020B0604020202020204" pitchFamily="34" charset="0"/>
                <a:cs typeface="Source Han Sans CN" charset="0"/>
              </a:defRPr>
            </a:lvl5pPr>
            <a:lvl6pPr marL="2514600" indent="-228600" defTabSz="457200" fontAlgn="base" hangingPunct="0">
              <a:lnSpc>
                <a:spcPct val="93000"/>
              </a:lnSpc>
              <a:spcBef>
                <a:spcPts val="13"/>
              </a:spcBef>
              <a:spcAft>
                <a:spcPts val="13"/>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Lst>
              <a:defRPr>
                <a:solidFill>
                  <a:srgbClr val="000000"/>
                </a:solidFill>
                <a:latin typeface="Arial" panose="020B0604020202020204" pitchFamily="34" charset="0"/>
                <a:cs typeface="Source Han Sans CN" charset="0"/>
              </a:defRPr>
            </a:lvl6pPr>
            <a:lvl7pPr marL="2971800" indent="-228600" defTabSz="457200" fontAlgn="base" hangingPunct="0">
              <a:lnSpc>
                <a:spcPct val="93000"/>
              </a:lnSpc>
              <a:spcBef>
                <a:spcPts val="13"/>
              </a:spcBef>
              <a:spcAft>
                <a:spcPts val="13"/>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Lst>
              <a:defRPr>
                <a:solidFill>
                  <a:srgbClr val="000000"/>
                </a:solidFill>
                <a:latin typeface="Arial" panose="020B0604020202020204" pitchFamily="34" charset="0"/>
                <a:cs typeface="Source Han Sans CN" charset="0"/>
              </a:defRPr>
            </a:lvl7pPr>
            <a:lvl8pPr marL="3429000" indent="-228600" defTabSz="457200" fontAlgn="base" hangingPunct="0">
              <a:lnSpc>
                <a:spcPct val="93000"/>
              </a:lnSpc>
              <a:spcBef>
                <a:spcPts val="13"/>
              </a:spcBef>
              <a:spcAft>
                <a:spcPts val="13"/>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Lst>
              <a:defRPr>
                <a:solidFill>
                  <a:srgbClr val="000000"/>
                </a:solidFill>
                <a:latin typeface="Arial" panose="020B0604020202020204" pitchFamily="34" charset="0"/>
                <a:cs typeface="Source Han Sans CN" charset="0"/>
              </a:defRPr>
            </a:lvl8pPr>
            <a:lvl9pPr marL="3886200" indent="-228600" defTabSz="457200" fontAlgn="base" hangingPunct="0">
              <a:lnSpc>
                <a:spcPct val="93000"/>
              </a:lnSpc>
              <a:spcBef>
                <a:spcPts val="13"/>
              </a:spcBef>
              <a:spcAft>
                <a:spcPts val="13"/>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Lst>
              <a:defRPr>
                <a:solidFill>
                  <a:srgbClr val="000000"/>
                </a:solidFill>
                <a:latin typeface="Arial" panose="020B0604020202020204" pitchFamily="34" charset="0"/>
                <a:cs typeface="Source Han Sans CN" charset="0"/>
              </a:defRPr>
            </a:lvl9pPr>
          </a:lstStyle>
          <a:p>
            <a:pPr algn="ctr"/>
            <a:r>
              <a:rPr lang="en-US" altLang="en-US" sz="2000" b="1" dirty="0">
                <a:solidFill>
                  <a:srgbClr val="CB297B"/>
                </a:solidFill>
                <a:latin typeface="HelveticaNeue-Bold" charset="0"/>
                <a:cs typeface="HelveticaNeue-Bold" charset="0"/>
              </a:rPr>
              <a:t>prepare</a:t>
            </a:r>
            <a:r>
              <a:rPr lang="en-US" altLang="en-US" sz="2000" dirty="0">
                <a:solidFill>
                  <a:srgbClr val="CB297B"/>
                </a:solidFill>
                <a:latin typeface="HelveticaNeue-Bold" charset="0"/>
                <a:cs typeface="HelveticaNeue-Bold" charset="0"/>
              </a:rPr>
              <a:t> </a:t>
            </a:r>
          </a:p>
          <a:p>
            <a:pPr algn="ctr"/>
            <a:r>
              <a:rPr lang="en-US" altLang="en-US" sz="2000" dirty="0">
                <a:solidFill>
                  <a:srgbClr val="CB297B"/>
                </a:solidFill>
                <a:latin typeface="HelveticaNeue-Bold" charset="0"/>
                <a:cs typeface="HelveticaNeue-Bold" charset="0"/>
              </a:rPr>
              <a:t>initial state</a:t>
            </a:r>
          </a:p>
          <a:p>
            <a:pPr algn="ctr"/>
            <a:r>
              <a:rPr lang="en-US" altLang="en-US" sz="2000" dirty="0">
                <a:solidFill>
                  <a:srgbClr val="CB297B"/>
                </a:solidFill>
                <a:latin typeface="HelveticaNeue-Bold" charset="0"/>
                <a:cs typeface="HelveticaNeue-Bold" charset="0"/>
              </a:rPr>
              <a:t>(superposition)</a:t>
            </a:r>
          </a:p>
        </p:txBody>
      </p:sp>
      <p:sp>
        <p:nvSpPr>
          <p:cNvPr id="9" name="Freeform 4">
            <a:extLst>
              <a:ext uri="{FF2B5EF4-FFF2-40B4-BE49-F238E27FC236}">
                <a16:creationId xmlns:a16="http://schemas.microsoft.com/office/drawing/2014/main" id="{36A7A198-EFF0-474F-B5F6-1B2C5A9BF740}"/>
              </a:ext>
            </a:extLst>
          </p:cNvPr>
          <p:cNvSpPr>
            <a:spLocks noChangeArrowheads="1"/>
          </p:cNvSpPr>
          <p:nvPr/>
        </p:nvSpPr>
        <p:spPr bwMode="auto">
          <a:xfrm>
            <a:off x="4286250" y="1924050"/>
            <a:ext cx="685799" cy="2194634"/>
          </a:xfrm>
          <a:custGeom>
            <a:avLst/>
            <a:gdLst>
              <a:gd name="T0" fmla="*/ 0 w 7632"/>
              <a:gd name="T1" fmla="*/ 0 h 23003"/>
              <a:gd name="T2" fmla="*/ 7631 w 7632"/>
              <a:gd name="T3" fmla="*/ 0 h 23003"/>
              <a:gd name="T4" fmla="*/ 7631 w 7632"/>
              <a:gd name="T5" fmla="*/ 23002 h 23003"/>
              <a:gd name="T6" fmla="*/ 0 w 7632"/>
              <a:gd name="T7" fmla="*/ 23002 h 23003"/>
              <a:gd name="T8" fmla="*/ 0 w 7632"/>
              <a:gd name="T9" fmla="*/ 0 h 23003"/>
            </a:gdLst>
            <a:ahLst/>
            <a:cxnLst>
              <a:cxn ang="0">
                <a:pos x="T0" y="T1"/>
              </a:cxn>
              <a:cxn ang="0">
                <a:pos x="T2" y="T3"/>
              </a:cxn>
              <a:cxn ang="0">
                <a:pos x="T4" y="T5"/>
              </a:cxn>
              <a:cxn ang="0">
                <a:pos x="T6" y="T7"/>
              </a:cxn>
              <a:cxn ang="0">
                <a:pos x="T8" y="T9"/>
              </a:cxn>
            </a:cxnLst>
            <a:rect l="0" t="0" r="r" b="b"/>
            <a:pathLst>
              <a:path w="7632" h="23003">
                <a:moveTo>
                  <a:pt x="0" y="0"/>
                </a:moveTo>
                <a:lnTo>
                  <a:pt x="7631" y="0"/>
                </a:lnTo>
                <a:lnTo>
                  <a:pt x="7631" y="23002"/>
                </a:lnTo>
                <a:lnTo>
                  <a:pt x="0" y="23002"/>
                </a:lnTo>
                <a:lnTo>
                  <a:pt x="0" y="0"/>
                </a:lnTo>
              </a:path>
            </a:pathLst>
          </a:custGeom>
          <a:noFill/>
          <a:ln w="76320" cap="rnd">
            <a:solidFill>
              <a:srgbClr val="CB297B"/>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 name="Rectangle 2">
            <a:extLst>
              <a:ext uri="{FF2B5EF4-FFF2-40B4-BE49-F238E27FC236}">
                <a16:creationId xmlns:a16="http://schemas.microsoft.com/office/drawing/2014/main" id="{3BC4C9D8-D7C0-4CEC-A759-873FEE1D37CF}"/>
              </a:ext>
            </a:extLst>
          </p:cNvPr>
          <p:cNvSpPr/>
          <p:nvPr/>
        </p:nvSpPr>
        <p:spPr>
          <a:xfrm>
            <a:off x="5166804" y="1924049"/>
            <a:ext cx="4851591" cy="431106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726C1164-20C1-4FA8-94BA-5120DE6CC1AF}"/>
                  </a:ext>
                </a:extLst>
              </p:cNvPr>
              <p:cNvSpPr txBox="1"/>
              <p:nvPr/>
            </p:nvSpPr>
            <p:spPr>
              <a:xfrm>
                <a:off x="5602611" y="1924049"/>
                <a:ext cx="6391922" cy="1987595"/>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Sup>
                        <m:sSubSupPr>
                          <m:ctrlPr>
                            <a:rPr lang="en-US" sz="2400" b="0" i="1" smtClean="0">
                              <a:solidFill>
                                <a:srgbClr val="FF0000"/>
                              </a:solidFill>
                              <a:latin typeface="Cambria Math" panose="02040503050406030204" pitchFamily="18" charset="0"/>
                            </a:rPr>
                          </m:ctrlPr>
                        </m:sSubSupPr>
                        <m:e>
                          <m:r>
                            <a:rPr lang="en-US" sz="2400" i="1" smtClean="0">
                              <a:solidFill>
                                <a:srgbClr val="FF0000"/>
                              </a:solidFill>
                              <a:latin typeface="Cambria Math" panose="02040503050406030204" pitchFamily="18" charset="0"/>
                            </a:rPr>
                            <m:t>⊗</m:t>
                          </m:r>
                        </m:e>
                        <m:sub>
                          <m:r>
                            <a:rPr lang="en-US" sz="2400" b="0" i="1" smtClean="0">
                              <a:solidFill>
                                <a:srgbClr val="FF0000"/>
                              </a:solidFill>
                              <a:latin typeface="Cambria Math" panose="02040503050406030204" pitchFamily="18" charset="0"/>
                            </a:rPr>
                            <m:t>𝑖</m:t>
                          </m:r>
                          <m:r>
                            <a:rPr lang="en-US" sz="2400" b="0" i="1" smtClean="0">
                              <a:solidFill>
                                <a:srgbClr val="FF0000"/>
                              </a:solidFill>
                              <a:latin typeface="Cambria Math" panose="02040503050406030204" pitchFamily="18" charset="0"/>
                            </a:rPr>
                            <m:t>=0</m:t>
                          </m:r>
                        </m:sub>
                        <m:sup>
                          <m:r>
                            <a:rPr lang="en-US" sz="2400" b="0" i="1" smtClean="0">
                              <a:solidFill>
                                <a:srgbClr val="FF0000"/>
                              </a:solidFill>
                              <a:latin typeface="Cambria Math" panose="02040503050406030204" pitchFamily="18" charset="0"/>
                            </a:rPr>
                            <m:t>𝑛</m:t>
                          </m:r>
                        </m:sup>
                      </m:sSubSup>
                      <m:r>
                        <a:rPr lang="en-US" sz="2400" i="1">
                          <a:solidFill>
                            <a:srgbClr val="FF0000"/>
                          </a:solidFill>
                          <a:latin typeface="Cambria Math" panose="02040503050406030204" pitchFamily="18" charset="0"/>
                        </a:rPr>
                        <m:t>(</m:t>
                      </m:r>
                      <m:f>
                        <m:fPr>
                          <m:ctrlPr>
                            <a:rPr lang="en-US" sz="2400" i="1">
                              <a:solidFill>
                                <a:srgbClr val="FF0000"/>
                              </a:solidFill>
                              <a:latin typeface="Cambria Math" panose="02040503050406030204" pitchFamily="18" charset="0"/>
                            </a:rPr>
                          </m:ctrlPr>
                        </m:fPr>
                        <m:num>
                          <m:r>
                            <a:rPr lang="en-US" sz="2400" i="1">
                              <a:solidFill>
                                <a:srgbClr val="FF0000"/>
                              </a:solidFill>
                              <a:latin typeface="Cambria Math" panose="02040503050406030204" pitchFamily="18" charset="0"/>
                            </a:rPr>
                            <m:t>1</m:t>
                          </m:r>
                        </m:num>
                        <m:den>
                          <m:rad>
                            <m:radPr>
                              <m:degHide m:val="on"/>
                              <m:ctrlPr>
                                <a:rPr lang="en-US" sz="2400" i="1">
                                  <a:solidFill>
                                    <a:srgbClr val="FF0000"/>
                                  </a:solidFill>
                                  <a:latin typeface="Cambria Math" panose="02040503050406030204" pitchFamily="18" charset="0"/>
                                </a:rPr>
                              </m:ctrlPr>
                            </m:radPr>
                            <m:deg/>
                            <m:e>
                              <m:r>
                                <a:rPr lang="en-US" sz="2400" i="1">
                                  <a:solidFill>
                                    <a:srgbClr val="FF0000"/>
                                  </a:solidFill>
                                  <a:latin typeface="Cambria Math" panose="02040503050406030204" pitchFamily="18" charset="0"/>
                                </a:rPr>
                                <m:t>2</m:t>
                              </m:r>
                            </m:e>
                          </m:rad>
                        </m:den>
                      </m:f>
                      <m:r>
                        <a:rPr lang="en-US" sz="2400" i="1">
                          <a:solidFill>
                            <a:srgbClr val="FF0000"/>
                          </a:solidFill>
                          <a:latin typeface="Cambria Math" panose="02040503050406030204" pitchFamily="18" charset="0"/>
                        </a:rPr>
                        <m:t>|0⟩</m:t>
                      </m:r>
                      <m:r>
                        <a:rPr lang="en-US" sz="2400">
                          <a:solidFill>
                            <a:srgbClr val="FF0000"/>
                          </a:solidFill>
                          <a:latin typeface="Cambria Math" panose="02040503050406030204" pitchFamily="18" charset="0"/>
                        </a:rPr>
                        <m:t>+</m:t>
                      </m:r>
                      <m:f>
                        <m:fPr>
                          <m:ctrlPr>
                            <a:rPr lang="en-US" sz="2400" i="1">
                              <a:solidFill>
                                <a:srgbClr val="FF0000"/>
                              </a:solidFill>
                              <a:latin typeface="Cambria Math" panose="02040503050406030204" pitchFamily="18" charset="0"/>
                            </a:rPr>
                          </m:ctrlPr>
                        </m:fPr>
                        <m:num>
                          <m:r>
                            <a:rPr lang="en-US" sz="2400" i="1">
                              <a:solidFill>
                                <a:srgbClr val="FF0000"/>
                              </a:solidFill>
                              <a:latin typeface="Cambria Math" panose="02040503050406030204" pitchFamily="18" charset="0"/>
                            </a:rPr>
                            <m:t>1</m:t>
                          </m:r>
                        </m:num>
                        <m:den>
                          <m:rad>
                            <m:radPr>
                              <m:degHide m:val="on"/>
                              <m:ctrlPr>
                                <a:rPr lang="en-US" sz="2400" i="1">
                                  <a:solidFill>
                                    <a:srgbClr val="FF0000"/>
                                  </a:solidFill>
                                  <a:latin typeface="Cambria Math" panose="02040503050406030204" pitchFamily="18" charset="0"/>
                                </a:rPr>
                              </m:ctrlPr>
                            </m:radPr>
                            <m:deg/>
                            <m:e>
                              <m:r>
                                <a:rPr lang="en-US" sz="2400" i="1">
                                  <a:solidFill>
                                    <a:srgbClr val="FF0000"/>
                                  </a:solidFill>
                                  <a:latin typeface="Cambria Math" panose="02040503050406030204" pitchFamily="18" charset="0"/>
                                </a:rPr>
                                <m:t>2</m:t>
                              </m:r>
                            </m:e>
                          </m:rad>
                        </m:den>
                      </m:f>
                      <m:r>
                        <a:rPr lang="en-US" sz="2400" i="1">
                          <a:solidFill>
                            <a:srgbClr val="FF0000"/>
                          </a:solidFill>
                          <a:latin typeface="Cambria Math" panose="02040503050406030204" pitchFamily="18" charset="0"/>
                        </a:rPr>
                        <m:t>|1⟩</m:t>
                      </m:r>
                      <m:r>
                        <a:rPr lang="en-US" sz="2400">
                          <a:solidFill>
                            <a:srgbClr val="FF0000"/>
                          </a:solidFill>
                          <a:latin typeface="Cambria Math" panose="02040503050406030204" pitchFamily="18" charset="0"/>
                        </a:rPr>
                        <m:t>)</m:t>
                      </m:r>
                    </m:oMath>
                  </m:oMathPara>
                </a14:m>
                <a:endParaRPr lang="en-US" sz="2400" dirty="0">
                  <a:solidFill>
                    <a:srgbClr val="FF0000"/>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m:t>
                          </m:r>
                        </m:num>
                        <m:den>
                          <m:rad>
                            <m:radPr>
                              <m:degHide m:val="on"/>
                              <m:ctrlPr>
                                <a:rPr lang="en-US" sz="2400" b="0" i="1" smtClean="0">
                                  <a:latin typeface="Cambria Math" panose="02040503050406030204" pitchFamily="18" charset="0"/>
                                </a:rPr>
                              </m:ctrlPr>
                            </m:radPr>
                            <m:deg/>
                            <m:e>
                              <m:r>
                                <a:rPr lang="en-US" sz="2400" b="0" i="1" smtClean="0">
                                  <a:latin typeface="Cambria Math" panose="02040503050406030204" pitchFamily="18" charset="0"/>
                                </a:rPr>
                                <m:t>2</m:t>
                              </m:r>
                            </m:e>
                          </m:rad>
                        </m:den>
                      </m:f>
                      <m:r>
                        <a:rPr lang="en-US" sz="2400" b="0" i="1" smtClean="0">
                          <a:latin typeface="Cambria Math" panose="02040503050406030204" pitchFamily="18" charset="0"/>
                        </a:rPr>
                        <m:t>|0⟩</m:t>
                      </m:r>
                      <m:r>
                        <a:rPr lang="en-US" sz="2400" b="0" i="0" smtClean="0">
                          <a:latin typeface="Cambria Math" panose="02040503050406030204" pitchFamily="18" charset="0"/>
                        </a:rPr>
                        <m:t>+</m:t>
                      </m:r>
                      <m:f>
                        <m:fPr>
                          <m:ctrlPr>
                            <a:rPr lang="en-US" sz="2400" i="1">
                              <a:latin typeface="Cambria Math" panose="02040503050406030204" pitchFamily="18" charset="0"/>
                            </a:rPr>
                          </m:ctrlPr>
                        </m:fPr>
                        <m:num>
                          <m:r>
                            <a:rPr lang="en-US" sz="2400" i="1">
                              <a:latin typeface="Cambria Math" panose="02040503050406030204" pitchFamily="18" charset="0"/>
                            </a:rPr>
                            <m:t>1</m:t>
                          </m:r>
                        </m:num>
                        <m:den>
                          <m:rad>
                            <m:radPr>
                              <m:degHide m:val="on"/>
                              <m:ctrlPr>
                                <a:rPr lang="en-US" sz="2400" i="1">
                                  <a:latin typeface="Cambria Math" panose="02040503050406030204" pitchFamily="18" charset="0"/>
                                </a:rPr>
                              </m:ctrlPr>
                            </m:radPr>
                            <m:deg/>
                            <m:e>
                              <m:r>
                                <a:rPr lang="en-US" sz="2400" i="1">
                                  <a:latin typeface="Cambria Math" panose="02040503050406030204" pitchFamily="18" charset="0"/>
                                </a:rPr>
                                <m:t>2</m:t>
                              </m:r>
                            </m:e>
                          </m:rad>
                        </m:den>
                      </m:f>
                      <m:r>
                        <a:rPr lang="en-US" sz="2400" i="1">
                          <a:latin typeface="Cambria Math" panose="02040503050406030204" pitchFamily="18" charset="0"/>
                        </a:rPr>
                        <m:t>|</m:t>
                      </m:r>
                      <m:r>
                        <a:rPr lang="en-US" sz="2400" b="0" i="1" smtClean="0">
                          <a:latin typeface="Cambria Math" panose="02040503050406030204" pitchFamily="18" charset="0"/>
                        </a:rPr>
                        <m:t>1</m:t>
                      </m:r>
                      <m:r>
                        <a:rPr lang="en-US" sz="2400" i="1">
                          <a:latin typeface="Cambria Math" panose="02040503050406030204" pitchFamily="18" charset="0"/>
                        </a:rPr>
                        <m:t>⟩</m:t>
                      </m:r>
                      <m:r>
                        <a:rPr lang="en-US" sz="2400" b="0" i="0" smtClean="0">
                          <a:latin typeface="Cambria Math" panose="02040503050406030204" pitchFamily="18" charset="0"/>
                        </a:rPr>
                        <m:t>)</m:t>
                      </m:r>
                      <m:r>
                        <a:rPr lang="en-US" sz="2400" b="0" i="1" smtClean="0">
                          <a:latin typeface="Cambria Math" panose="02040503050406030204" pitchFamily="18" charset="0"/>
                        </a:rPr>
                        <m:t>⊗</m:t>
                      </m:r>
                      <m:r>
                        <a:rPr lang="en-US" sz="2400" i="1">
                          <a:latin typeface="Cambria Math" panose="02040503050406030204" pitchFamily="18" charset="0"/>
                        </a:rPr>
                        <m:t>(</m:t>
                      </m:r>
                      <m:f>
                        <m:fPr>
                          <m:ctrlPr>
                            <a:rPr lang="en-US" sz="2400" i="1">
                              <a:latin typeface="Cambria Math" panose="02040503050406030204" pitchFamily="18" charset="0"/>
                            </a:rPr>
                          </m:ctrlPr>
                        </m:fPr>
                        <m:num>
                          <m:r>
                            <a:rPr lang="en-US" sz="2400" i="1">
                              <a:latin typeface="Cambria Math" panose="02040503050406030204" pitchFamily="18" charset="0"/>
                            </a:rPr>
                            <m:t>1</m:t>
                          </m:r>
                        </m:num>
                        <m:den>
                          <m:rad>
                            <m:radPr>
                              <m:degHide m:val="on"/>
                              <m:ctrlPr>
                                <a:rPr lang="en-US" sz="2400" i="1">
                                  <a:latin typeface="Cambria Math" panose="02040503050406030204" pitchFamily="18" charset="0"/>
                                </a:rPr>
                              </m:ctrlPr>
                            </m:radPr>
                            <m:deg/>
                            <m:e>
                              <m:r>
                                <a:rPr lang="en-US" sz="2400" i="1">
                                  <a:latin typeface="Cambria Math" panose="02040503050406030204" pitchFamily="18" charset="0"/>
                                </a:rPr>
                                <m:t>2</m:t>
                              </m:r>
                            </m:e>
                          </m:rad>
                        </m:den>
                      </m:f>
                      <m:r>
                        <a:rPr lang="en-US" sz="2400" i="1">
                          <a:latin typeface="Cambria Math" panose="02040503050406030204" pitchFamily="18" charset="0"/>
                        </a:rPr>
                        <m:t>|0⟩</m:t>
                      </m:r>
                      <m:r>
                        <a:rPr lang="en-US" sz="2400">
                          <a:latin typeface="Cambria Math" panose="02040503050406030204" pitchFamily="18" charset="0"/>
                        </a:rPr>
                        <m:t>+</m:t>
                      </m:r>
                      <m:f>
                        <m:fPr>
                          <m:ctrlPr>
                            <a:rPr lang="en-US" sz="2400" i="1">
                              <a:latin typeface="Cambria Math" panose="02040503050406030204" pitchFamily="18" charset="0"/>
                            </a:rPr>
                          </m:ctrlPr>
                        </m:fPr>
                        <m:num>
                          <m:r>
                            <a:rPr lang="en-US" sz="2400" i="1">
                              <a:latin typeface="Cambria Math" panose="02040503050406030204" pitchFamily="18" charset="0"/>
                            </a:rPr>
                            <m:t>1</m:t>
                          </m:r>
                        </m:num>
                        <m:den>
                          <m:rad>
                            <m:radPr>
                              <m:degHide m:val="on"/>
                              <m:ctrlPr>
                                <a:rPr lang="en-US" sz="2400" i="1">
                                  <a:latin typeface="Cambria Math" panose="02040503050406030204" pitchFamily="18" charset="0"/>
                                </a:rPr>
                              </m:ctrlPr>
                            </m:radPr>
                            <m:deg/>
                            <m:e>
                              <m:r>
                                <a:rPr lang="en-US" sz="2400" i="1">
                                  <a:latin typeface="Cambria Math" panose="02040503050406030204" pitchFamily="18" charset="0"/>
                                </a:rPr>
                                <m:t>2</m:t>
                              </m:r>
                            </m:e>
                          </m:rad>
                        </m:den>
                      </m:f>
                      <m:r>
                        <a:rPr lang="en-US" sz="2400" i="1">
                          <a:latin typeface="Cambria Math" panose="02040503050406030204" pitchFamily="18" charset="0"/>
                        </a:rPr>
                        <m:t>|1⟩</m:t>
                      </m:r>
                      <m:r>
                        <a:rPr lang="en-US" sz="2400">
                          <a:latin typeface="Cambria Math" panose="02040503050406030204" pitchFamily="18" charset="0"/>
                        </a:rPr>
                        <m:t>)</m:t>
                      </m:r>
                      <m:r>
                        <a:rPr lang="en-US" sz="2400" b="0" i="1" smtClean="0">
                          <a:latin typeface="Cambria Math" panose="02040503050406030204" pitchFamily="18" charset="0"/>
                        </a:rPr>
                        <m:t>⊗…</m:t>
                      </m:r>
                    </m:oMath>
                  </m:oMathPara>
                </a14:m>
                <a:endParaRPr lang="en-US" sz="2400" b="0" dirty="0"/>
              </a:p>
              <a:p>
                <a:endParaRPr lang="en-US" sz="2400" dirty="0"/>
              </a:p>
            </p:txBody>
          </p:sp>
        </mc:Choice>
        <mc:Fallback xmlns="">
          <p:sp>
            <p:nvSpPr>
              <p:cNvPr id="4" name="TextBox 3">
                <a:extLst>
                  <a:ext uri="{FF2B5EF4-FFF2-40B4-BE49-F238E27FC236}">
                    <a16:creationId xmlns:a16="http://schemas.microsoft.com/office/drawing/2014/main" id="{726C1164-20C1-4FA8-94BA-5120DE6CC1AF}"/>
                  </a:ext>
                </a:extLst>
              </p:cNvPr>
              <p:cNvSpPr txBox="1">
                <a:spLocks noRot="1" noChangeAspect="1" noMove="1" noResize="1" noEditPoints="1" noAdjustHandles="1" noChangeArrowheads="1" noChangeShapeType="1" noTextEdit="1"/>
              </p:cNvSpPr>
              <p:nvPr/>
            </p:nvSpPr>
            <p:spPr>
              <a:xfrm>
                <a:off x="5602611" y="1924049"/>
                <a:ext cx="6391922" cy="1987595"/>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865AF32D-4ED2-4250-85D6-5D7F0A1498A3}"/>
                  </a:ext>
                </a:extLst>
              </p:cNvPr>
              <p:cNvSpPr txBox="1"/>
              <p:nvPr/>
            </p:nvSpPr>
            <p:spPr>
              <a:xfrm>
                <a:off x="2704052" y="3523221"/>
                <a:ext cx="6094520" cy="55399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3000" b="0" i="1" smtClean="0">
                          <a:solidFill>
                            <a:srgbClr val="FF0000"/>
                          </a:solidFill>
                          <a:latin typeface="Cambria Math" panose="02040503050406030204" pitchFamily="18" charset="0"/>
                        </a:rPr>
                        <m:t>⇔</m:t>
                      </m:r>
                    </m:oMath>
                  </m:oMathPara>
                </a14:m>
                <a:endParaRPr lang="en-US" sz="3000" dirty="0"/>
              </a:p>
            </p:txBody>
          </p:sp>
        </mc:Choice>
        <mc:Fallback xmlns="">
          <p:sp>
            <p:nvSpPr>
              <p:cNvPr id="12" name="TextBox 11">
                <a:extLst>
                  <a:ext uri="{FF2B5EF4-FFF2-40B4-BE49-F238E27FC236}">
                    <a16:creationId xmlns:a16="http://schemas.microsoft.com/office/drawing/2014/main" id="{865AF32D-4ED2-4250-85D6-5D7F0A1498A3}"/>
                  </a:ext>
                </a:extLst>
              </p:cNvPr>
              <p:cNvSpPr txBox="1">
                <a:spLocks noRot="1" noChangeAspect="1" noMove="1" noResize="1" noEditPoints="1" noAdjustHandles="1" noChangeArrowheads="1" noChangeShapeType="1" noTextEdit="1"/>
              </p:cNvSpPr>
              <p:nvPr/>
            </p:nvSpPr>
            <p:spPr>
              <a:xfrm>
                <a:off x="2704052" y="3523221"/>
                <a:ext cx="6094520" cy="553998"/>
              </a:xfrm>
              <a:prstGeom prst="rect">
                <a:avLst/>
              </a:prstGeom>
              <a:blipFill>
                <a:blip r:embed="rId6"/>
                <a:stretch>
                  <a:fillRect/>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21BEFFFA-FE7E-4AE7-8CA6-3300BF9EFFD8}"/>
              </a:ext>
            </a:extLst>
          </p:cNvPr>
          <p:cNvSpPr txBox="1"/>
          <p:nvPr/>
        </p:nvSpPr>
        <p:spPr>
          <a:xfrm>
            <a:off x="7866853" y="3572915"/>
            <a:ext cx="3749360" cy="646331"/>
          </a:xfrm>
          <a:prstGeom prst="rect">
            <a:avLst/>
          </a:prstGeom>
          <a:noFill/>
        </p:spPr>
        <p:txBody>
          <a:bodyPr wrap="none" rtlCol="0">
            <a:spAutoFit/>
          </a:bodyPr>
          <a:lstStyle/>
          <a:p>
            <a:r>
              <a:rPr lang="en-US" dirty="0">
                <a:solidFill>
                  <a:srgbClr val="00B050"/>
                </a:solidFill>
              </a:rPr>
              <a:t>Both integer and bitstring formats can</a:t>
            </a:r>
          </a:p>
          <a:p>
            <a:r>
              <a:rPr lang="en-US" dirty="0">
                <a:solidFill>
                  <a:srgbClr val="00B050"/>
                </a:solidFill>
              </a:rPr>
              <a:t>be useful in different algorithms.</a:t>
            </a:r>
          </a:p>
        </p:txBody>
      </p:sp>
      <p:cxnSp>
        <p:nvCxnSpPr>
          <p:cNvPr id="14" name="Straight Arrow Connector 13">
            <a:extLst>
              <a:ext uri="{FF2B5EF4-FFF2-40B4-BE49-F238E27FC236}">
                <a16:creationId xmlns:a16="http://schemas.microsoft.com/office/drawing/2014/main" id="{EF7FD668-FBCD-49F9-8683-55C0B0831F49}"/>
              </a:ext>
            </a:extLst>
          </p:cNvPr>
          <p:cNvCxnSpPr>
            <a:cxnSpLocks/>
          </p:cNvCxnSpPr>
          <p:nvPr/>
        </p:nvCxnSpPr>
        <p:spPr>
          <a:xfrm flipH="1">
            <a:off x="6889072" y="4108968"/>
            <a:ext cx="968903" cy="67513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6" name="Straight Arrow Connector 15">
            <a:extLst>
              <a:ext uri="{FF2B5EF4-FFF2-40B4-BE49-F238E27FC236}">
                <a16:creationId xmlns:a16="http://schemas.microsoft.com/office/drawing/2014/main" id="{96CD01EB-A982-4CD2-94F0-BA85A1BAF9BB}"/>
              </a:ext>
            </a:extLst>
          </p:cNvPr>
          <p:cNvCxnSpPr/>
          <p:nvPr/>
        </p:nvCxnSpPr>
        <p:spPr>
          <a:xfrm>
            <a:off x="8655728" y="4219246"/>
            <a:ext cx="1189608" cy="126814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EB29C4CE-2C8D-4DD1-A117-32DC7F348106}"/>
                  </a:ext>
                </a:extLst>
              </p:cNvPr>
              <p:cNvSpPr txBox="1"/>
              <p:nvPr/>
            </p:nvSpPr>
            <p:spPr>
              <a:xfrm>
                <a:off x="5602611" y="4294376"/>
                <a:ext cx="6391922" cy="1957780"/>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Sup>
                        <m:sSubSupPr>
                          <m:ctrlPr>
                            <a:rPr lang="en-US" sz="2400" b="0" i="1" smtClean="0">
                              <a:solidFill>
                                <a:srgbClr val="FF0000"/>
                              </a:solidFill>
                              <a:latin typeface="Cambria Math" panose="02040503050406030204" pitchFamily="18" charset="0"/>
                            </a:rPr>
                          </m:ctrlPr>
                        </m:sSubSupPr>
                        <m:e>
                          <m:r>
                            <m:rPr>
                              <m:sty m:val="p"/>
                            </m:rPr>
                            <a:rPr lang="en-US" sz="2400" b="0" i="0" smtClean="0">
                              <a:solidFill>
                                <a:srgbClr val="FF0000"/>
                              </a:solidFill>
                              <a:latin typeface="Cambria Math" panose="02040503050406030204" pitchFamily="18" charset="0"/>
                            </a:rPr>
                            <m:t>Σ</m:t>
                          </m:r>
                        </m:e>
                        <m:sub>
                          <m:r>
                            <a:rPr lang="en-US" sz="2400" b="0" i="1" smtClean="0">
                              <a:solidFill>
                                <a:srgbClr val="FF0000"/>
                              </a:solidFill>
                              <a:latin typeface="Cambria Math" panose="02040503050406030204" pitchFamily="18" charset="0"/>
                            </a:rPr>
                            <m:t>𝑖</m:t>
                          </m:r>
                          <m:r>
                            <a:rPr lang="en-US" sz="2400" b="0" i="1" smtClean="0">
                              <a:solidFill>
                                <a:srgbClr val="FF0000"/>
                              </a:solidFill>
                              <a:latin typeface="Cambria Math" panose="02040503050406030204" pitchFamily="18" charset="0"/>
                            </a:rPr>
                            <m:t>=0</m:t>
                          </m:r>
                        </m:sub>
                        <m:sup>
                          <m:sSup>
                            <m:sSupPr>
                              <m:ctrlPr>
                                <a:rPr lang="en-US" sz="2400" b="0" i="1" smtClean="0">
                                  <a:solidFill>
                                    <a:srgbClr val="FF0000"/>
                                  </a:solidFill>
                                  <a:latin typeface="Cambria Math" panose="02040503050406030204" pitchFamily="18" charset="0"/>
                                </a:rPr>
                              </m:ctrlPr>
                            </m:sSupPr>
                            <m:e>
                              <m:r>
                                <a:rPr lang="en-US" sz="2400" b="0" i="1" smtClean="0">
                                  <a:solidFill>
                                    <a:srgbClr val="FF0000"/>
                                  </a:solidFill>
                                  <a:latin typeface="Cambria Math" panose="02040503050406030204" pitchFamily="18" charset="0"/>
                                </a:rPr>
                                <m:t>2</m:t>
                              </m:r>
                            </m:e>
                            <m:sup>
                              <m:r>
                                <a:rPr lang="en-US" sz="2400" b="0" i="1" smtClean="0">
                                  <a:solidFill>
                                    <a:srgbClr val="FF0000"/>
                                  </a:solidFill>
                                  <a:latin typeface="Cambria Math" panose="02040503050406030204" pitchFamily="18" charset="0"/>
                                </a:rPr>
                                <m:t>𝑛</m:t>
                              </m:r>
                            </m:sup>
                          </m:sSup>
                        </m:sup>
                      </m:sSubSup>
                      <m:r>
                        <a:rPr lang="en-US" sz="2400" b="0" i="1" smtClean="0">
                          <a:solidFill>
                            <a:srgbClr val="FF0000"/>
                          </a:solidFill>
                          <a:latin typeface="Cambria Math" panose="02040503050406030204" pitchFamily="18" charset="0"/>
                        </a:rPr>
                        <m:t>𝛼</m:t>
                      </m:r>
                      <m:r>
                        <a:rPr lang="en-US" sz="2400" b="0" i="1" smtClean="0">
                          <a:solidFill>
                            <a:srgbClr val="FF0000"/>
                          </a:solidFill>
                          <a:latin typeface="Cambria Math" panose="02040503050406030204" pitchFamily="18" charset="0"/>
                        </a:rPr>
                        <m:t>|</m:t>
                      </m:r>
                      <m:r>
                        <a:rPr lang="en-US" sz="2400" b="0" i="1" smtClean="0">
                          <a:solidFill>
                            <a:srgbClr val="FF0000"/>
                          </a:solidFill>
                          <a:latin typeface="Cambria Math" panose="02040503050406030204" pitchFamily="18" charset="0"/>
                        </a:rPr>
                        <m:t>𝑖</m:t>
                      </m:r>
                      <m:r>
                        <a:rPr lang="en-US" sz="2400" b="0" i="1" smtClean="0">
                          <a:solidFill>
                            <a:srgbClr val="FF0000"/>
                          </a:solidFill>
                          <a:latin typeface="Cambria Math" panose="02040503050406030204" pitchFamily="18" charset="0"/>
                        </a:rPr>
                        <m:t>⟩</m:t>
                      </m:r>
                    </m:oMath>
                  </m:oMathPara>
                </a14:m>
                <a:endParaRPr lang="en-US" sz="2400" dirty="0">
                  <a:solidFill>
                    <a:srgbClr val="FF0000"/>
                  </a:solidFill>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sz="2400" b="0" i="1" smtClean="0">
                          <a:latin typeface="Cambria Math" panose="02040503050406030204" pitchFamily="18" charset="0"/>
                        </a:rPr>
                        <m:t>   =</m:t>
                      </m:r>
                      <m:r>
                        <a:rPr lang="en-US" sz="2400" i="1" smtClean="0">
                          <a:solidFill>
                            <a:schemeClr val="tx1"/>
                          </a:solidFill>
                          <a:latin typeface="Cambria Math" panose="02040503050406030204" pitchFamily="18" charset="0"/>
                        </a:rPr>
                        <m:t>𝛼</m:t>
                      </m:r>
                      <m:d>
                        <m:dPr>
                          <m:begChr m:val="|"/>
                          <m:endChr m:val="⟩"/>
                          <m:ctrlPr>
                            <a:rPr lang="en-US" sz="2400" b="0" i="1" smtClean="0">
                              <a:latin typeface="Cambria Math" panose="02040503050406030204" pitchFamily="18" charset="0"/>
                            </a:rPr>
                          </m:ctrlPr>
                        </m:dPr>
                        <m:e>
                          <m:r>
                            <a:rPr lang="en-US" sz="2400" b="0" i="1" smtClean="0">
                              <a:latin typeface="Cambria Math" panose="02040503050406030204" pitchFamily="18" charset="0"/>
                            </a:rPr>
                            <m:t>0</m:t>
                          </m:r>
                        </m:e>
                      </m:d>
                      <m:r>
                        <a:rPr lang="en-US" sz="2400" b="0" i="1" smtClean="0">
                          <a:latin typeface="Cambria Math" panose="02040503050406030204" pitchFamily="18" charset="0"/>
                        </a:rPr>
                        <m:t>+</m:t>
                      </m:r>
                      <m:r>
                        <a:rPr lang="en-US" sz="2400" i="1">
                          <a:latin typeface="Cambria Math" panose="02040503050406030204" pitchFamily="18" charset="0"/>
                        </a:rPr>
                        <m:t>𝛼</m:t>
                      </m:r>
                      <m:d>
                        <m:dPr>
                          <m:begChr m:val="|"/>
                          <m:endChr m:val="⟩"/>
                          <m:ctrlPr>
                            <a:rPr lang="en-US" sz="2400" b="0" i="1" smtClean="0">
                              <a:latin typeface="Cambria Math" panose="02040503050406030204" pitchFamily="18" charset="0"/>
                            </a:rPr>
                          </m:ctrlPr>
                        </m:dPr>
                        <m:e>
                          <m:r>
                            <a:rPr lang="en-US" sz="2400" b="0" i="1" smtClean="0">
                              <a:latin typeface="Cambria Math" panose="02040503050406030204" pitchFamily="18" charset="0"/>
                            </a:rPr>
                            <m:t>1</m:t>
                          </m:r>
                        </m:e>
                      </m:d>
                      <m:r>
                        <a:rPr lang="en-US" sz="2400" b="0" i="1" smtClean="0">
                          <a:latin typeface="Cambria Math" panose="02040503050406030204" pitchFamily="18" charset="0"/>
                        </a:rPr>
                        <m:t>+</m:t>
                      </m:r>
                      <m:r>
                        <a:rPr lang="en-US" sz="2400" i="1">
                          <a:latin typeface="Cambria Math" panose="02040503050406030204" pitchFamily="18" charset="0"/>
                        </a:rPr>
                        <m:t>𝛼</m:t>
                      </m:r>
                      <m:d>
                        <m:dPr>
                          <m:begChr m:val="|"/>
                          <m:endChr m:val="⟩"/>
                          <m:ctrlPr>
                            <a:rPr lang="en-US" sz="2400" b="0" i="1" smtClean="0">
                              <a:latin typeface="Cambria Math" panose="02040503050406030204" pitchFamily="18" charset="0"/>
                            </a:rPr>
                          </m:ctrlPr>
                        </m:dPr>
                        <m:e>
                          <m:r>
                            <a:rPr lang="en-US" sz="2400" b="0" i="1" smtClean="0">
                              <a:latin typeface="Cambria Math" panose="02040503050406030204" pitchFamily="18" charset="0"/>
                            </a:rPr>
                            <m:t>2</m:t>
                          </m:r>
                        </m:e>
                      </m:d>
                      <m:r>
                        <a:rPr lang="en-US" sz="2400" b="0" i="1" smtClean="0">
                          <a:latin typeface="Cambria Math" panose="02040503050406030204" pitchFamily="18" charset="0"/>
                        </a:rPr>
                        <m:t>+…</m:t>
                      </m:r>
                    </m:oMath>
                  </m:oMathPara>
                </a14:m>
                <a:endParaRPr lang="en-US" sz="2400" dirty="0"/>
              </a:p>
              <a:p>
                <a:endParaRPr lang="en-US" sz="2400" dirty="0"/>
              </a:p>
              <a:p>
                <a:pPr/>
                <a14:m>
                  <m:oMathPara xmlns:m="http://schemas.openxmlformats.org/officeDocument/2006/math">
                    <m:oMathParaPr>
                      <m:jc m:val="left"/>
                    </m:oMathParaPr>
                    <m:oMath xmlns:m="http://schemas.openxmlformats.org/officeDocument/2006/math">
                      <m:r>
                        <a:rPr lang="en-US" sz="2400" b="0" i="1" smtClean="0">
                          <a:latin typeface="Cambria Math" panose="02040503050406030204" pitchFamily="18" charset="0"/>
                        </a:rPr>
                        <m:t>   =</m:t>
                      </m:r>
                      <m:f>
                        <m:fPr>
                          <m:type m:val="noBar"/>
                          <m:ctrlPr>
                            <a:rPr lang="en-US" sz="2400" i="1">
                              <a:latin typeface="Cambria Math" panose="02040503050406030204" pitchFamily="18" charset="0"/>
                            </a:rPr>
                          </m:ctrlPr>
                        </m:fPr>
                        <m:num>
                          <m:r>
                            <a:rPr lang="en-US" sz="2400" i="1">
                              <a:latin typeface="Cambria Math" panose="02040503050406030204" pitchFamily="18" charset="0"/>
                            </a:rPr>
                            <m:t>𝛼</m:t>
                          </m:r>
                          <m:r>
                            <a:rPr lang="en-US" sz="2400" b="0" i="1" smtClean="0">
                              <a:latin typeface="Cambria Math" panose="02040503050406030204" pitchFamily="18" charset="0"/>
                            </a:rPr>
                            <m:t>|</m:t>
                          </m:r>
                          <m:groupChr>
                            <m:groupChrPr>
                              <m:chr m:val="⏟"/>
                              <m:ctrlPr>
                                <a:rPr lang="en-US" sz="2400" i="1">
                                  <a:latin typeface="Cambria Math" panose="02040503050406030204" pitchFamily="18" charset="0"/>
                                </a:rPr>
                              </m:ctrlPr>
                            </m:groupChrPr>
                            <m:e>
                              <m:r>
                                <a:rPr lang="en-US" sz="2400" i="1">
                                  <a:latin typeface="Cambria Math" panose="02040503050406030204" pitchFamily="18" charset="0"/>
                                </a:rPr>
                                <m:t>0…0</m:t>
                              </m:r>
                            </m:e>
                          </m:groupChr>
                          <m:r>
                            <a:rPr lang="en-US" sz="2400" b="0" i="1" smtClean="0">
                              <a:latin typeface="Cambria Math" panose="02040503050406030204" pitchFamily="18" charset="0"/>
                            </a:rPr>
                            <m:t>⟩</m:t>
                          </m:r>
                        </m:num>
                        <m:den>
                          <m:r>
                            <a:rPr lang="en-US" sz="2400" b="0" i="1" smtClean="0">
                              <a:latin typeface="Cambria Math" panose="02040503050406030204" pitchFamily="18" charset="0"/>
                            </a:rPr>
                            <m:t>  </m:t>
                          </m:r>
                          <m:r>
                            <a:rPr lang="en-US" sz="2400" i="1">
                              <a:latin typeface="Cambria Math" panose="02040503050406030204" pitchFamily="18" charset="0"/>
                            </a:rPr>
                            <m:t>𝑛</m:t>
                          </m:r>
                        </m:den>
                      </m:f>
                      <m:r>
                        <a:rPr lang="en-US" sz="2400" b="0" i="1" smtClean="0">
                          <a:latin typeface="Cambria Math" panose="02040503050406030204" pitchFamily="18" charset="0"/>
                        </a:rPr>
                        <m:t>+</m:t>
                      </m:r>
                      <m:f>
                        <m:fPr>
                          <m:type m:val="noBar"/>
                          <m:ctrlPr>
                            <a:rPr lang="en-US" sz="2400" i="1">
                              <a:latin typeface="Cambria Math" panose="02040503050406030204" pitchFamily="18" charset="0"/>
                            </a:rPr>
                          </m:ctrlPr>
                        </m:fPr>
                        <m:num>
                          <m:r>
                            <a:rPr lang="en-US" sz="2400" i="1">
                              <a:latin typeface="Cambria Math" panose="02040503050406030204" pitchFamily="18" charset="0"/>
                            </a:rPr>
                            <m:t>𝛼</m:t>
                          </m:r>
                          <m:r>
                            <a:rPr lang="en-US" sz="2400" i="1">
                              <a:latin typeface="Cambria Math" panose="02040503050406030204" pitchFamily="18" charset="0"/>
                            </a:rPr>
                            <m:t>|</m:t>
                          </m:r>
                          <m:groupChr>
                            <m:groupChrPr>
                              <m:chr m:val="⏟"/>
                              <m:ctrlPr>
                                <a:rPr lang="en-US" sz="2400" i="1" smtClean="0">
                                  <a:latin typeface="Cambria Math" panose="02040503050406030204" pitchFamily="18" charset="0"/>
                                </a:rPr>
                              </m:ctrlPr>
                            </m:groupChrPr>
                            <m:e>
                              <m:r>
                                <a:rPr lang="en-US" sz="2400" i="1">
                                  <a:latin typeface="Cambria Math" panose="02040503050406030204" pitchFamily="18" charset="0"/>
                                </a:rPr>
                                <m:t>0…</m:t>
                              </m:r>
                              <m:r>
                                <a:rPr lang="en-US" sz="2400" b="0" i="1" smtClean="0">
                                  <a:latin typeface="Cambria Math" panose="02040503050406030204" pitchFamily="18" charset="0"/>
                                </a:rPr>
                                <m:t>1</m:t>
                              </m:r>
                            </m:e>
                          </m:groupChr>
                          <m:r>
                            <a:rPr lang="en-US" sz="2400" i="1">
                              <a:latin typeface="Cambria Math" panose="02040503050406030204" pitchFamily="18" charset="0"/>
                            </a:rPr>
                            <m:t>⟩</m:t>
                          </m:r>
                        </m:num>
                        <m:den>
                          <m:r>
                            <a:rPr lang="en-US" sz="2400" b="0" i="1" smtClean="0">
                              <a:latin typeface="Cambria Math" panose="02040503050406030204" pitchFamily="18" charset="0"/>
                            </a:rPr>
                            <m:t>  </m:t>
                          </m:r>
                          <m:r>
                            <a:rPr lang="en-US" sz="2400" i="1">
                              <a:latin typeface="Cambria Math" panose="02040503050406030204" pitchFamily="18" charset="0"/>
                            </a:rPr>
                            <m:t>𝑛</m:t>
                          </m:r>
                        </m:den>
                      </m:f>
                      <m:r>
                        <a:rPr lang="en-US" sz="2400" b="0" i="1" smtClean="0">
                          <a:latin typeface="Cambria Math" panose="02040503050406030204" pitchFamily="18" charset="0"/>
                        </a:rPr>
                        <m:t>+</m:t>
                      </m:r>
                      <m:f>
                        <m:fPr>
                          <m:type m:val="noBar"/>
                          <m:ctrlPr>
                            <a:rPr lang="en-US" sz="2400" i="1">
                              <a:latin typeface="Cambria Math" panose="02040503050406030204" pitchFamily="18" charset="0"/>
                            </a:rPr>
                          </m:ctrlPr>
                        </m:fPr>
                        <m:num>
                          <m:r>
                            <a:rPr lang="en-US" sz="2400" i="1">
                              <a:latin typeface="Cambria Math" panose="02040503050406030204" pitchFamily="18" charset="0"/>
                            </a:rPr>
                            <m:t>𝛼</m:t>
                          </m:r>
                          <m:r>
                            <a:rPr lang="en-US" sz="2400" i="1">
                              <a:latin typeface="Cambria Math" panose="02040503050406030204" pitchFamily="18" charset="0"/>
                            </a:rPr>
                            <m:t>|</m:t>
                          </m:r>
                          <m:groupChr>
                            <m:groupChrPr>
                              <m:chr m:val="⏟"/>
                              <m:ctrlPr>
                                <a:rPr lang="en-US" sz="2400" i="1">
                                  <a:latin typeface="Cambria Math" panose="02040503050406030204" pitchFamily="18" charset="0"/>
                                </a:rPr>
                              </m:ctrlPr>
                            </m:groupChrPr>
                            <m:e>
                              <m:r>
                                <a:rPr lang="en-US" sz="2400" i="1">
                                  <a:latin typeface="Cambria Math" panose="02040503050406030204" pitchFamily="18" charset="0"/>
                                </a:rPr>
                                <m:t>0…</m:t>
                              </m:r>
                              <m:r>
                                <a:rPr lang="en-US" sz="2400" b="0" i="1" smtClean="0">
                                  <a:latin typeface="Cambria Math" panose="02040503050406030204" pitchFamily="18" charset="0"/>
                                </a:rPr>
                                <m:t>1</m:t>
                              </m:r>
                              <m:r>
                                <a:rPr lang="en-US" sz="2400" i="1">
                                  <a:latin typeface="Cambria Math" panose="02040503050406030204" pitchFamily="18" charset="0"/>
                                </a:rPr>
                                <m:t>0</m:t>
                              </m:r>
                            </m:e>
                          </m:groupChr>
                          <m:r>
                            <a:rPr lang="en-US" sz="2400" i="1">
                              <a:latin typeface="Cambria Math" panose="02040503050406030204" pitchFamily="18" charset="0"/>
                            </a:rPr>
                            <m:t>⟩</m:t>
                          </m:r>
                        </m:num>
                        <m:den>
                          <m:r>
                            <a:rPr lang="en-US" sz="2400" b="0" i="1" smtClean="0">
                              <a:latin typeface="Cambria Math" panose="02040503050406030204" pitchFamily="18" charset="0"/>
                            </a:rPr>
                            <m:t>  </m:t>
                          </m:r>
                          <m:r>
                            <a:rPr lang="en-US" sz="2400" i="1">
                              <a:latin typeface="Cambria Math" panose="02040503050406030204" pitchFamily="18" charset="0"/>
                            </a:rPr>
                            <m:t>𝑛</m:t>
                          </m:r>
                        </m:den>
                      </m:f>
                      <m:r>
                        <a:rPr lang="en-US" sz="2400" b="0" i="1" smtClean="0">
                          <a:latin typeface="Cambria Math" panose="02040503050406030204" pitchFamily="18" charset="0"/>
                        </a:rPr>
                        <m:t>+…</m:t>
                      </m:r>
                    </m:oMath>
                  </m:oMathPara>
                </a14:m>
                <a:endParaRPr lang="en-US" sz="2400" dirty="0"/>
              </a:p>
            </p:txBody>
          </p:sp>
        </mc:Choice>
        <mc:Fallback xmlns="">
          <p:sp>
            <p:nvSpPr>
              <p:cNvPr id="15" name="TextBox 14">
                <a:extLst>
                  <a:ext uri="{FF2B5EF4-FFF2-40B4-BE49-F238E27FC236}">
                    <a16:creationId xmlns:a16="http://schemas.microsoft.com/office/drawing/2014/main" id="{EB29C4CE-2C8D-4DD1-A117-32DC7F348106}"/>
                  </a:ext>
                </a:extLst>
              </p:cNvPr>
              <p:cNvSpPr txBox="1">
                <a:spLocks noRot="1" noChangeAspect="1" noMove="1" noResize="1" noEditPoints="1" noAdjustHandles="1" noChangeArrowheads="1" noChangeShapeType="1" noTextEdit="1"/>
              </p:cNvSpPr>
              <p:nvPr/>
            </p:nvSpPr>
            <p:spPr>
              <a:xfrm>
                <a:off x="5602611" y="4294376"/>
                <a:ext cx="6391922" cy="1957780"/>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1D2C7C9A-AB02-441F-BA32-77E950B3057E}"/>
                  </a:ext>
                </a:extLst>
              </p:cNvPr>
              <p:cNvSpPr txBox="1"/>
              <p:nvPr/>
            </p:nvSpPr>
            <p:spPr>
              <a:xfrm>
                <a:off x="9783705" y="4608660"/>
                <a:ext cx="1749674" cy="66460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solidFill>
                            <a:srgbClr val="FF0000"/>
                          </a:solidFill>
                          <a:latin typeface="Cambria Math" panose="02040503050406030204" pitchFamily="18" charset="0"/>
                        </a:rPr>
                        <m:t>𝛼</m:t>
                      </m:r>
                      <m:r>
                        <a:rPr lang="en-US" sz="1800" b="0" i="1" smtClean="0">
                          <a:solidFill>
                            <a:srgbClr val="FF0000"/>
                          </a:solidFill>
                          <a:latin typeface="Cambria Math" panose="02040503050406030204" pitchFamily="18" charset="0"/>
                        </a:rPr>
                        <m:t>=</m:t>
                      </m:r>
                      <m:f>
                        <m:fPr>
                          <m:ctrlPr>
                            <a:rPr lang="en-US" sz="1800" b="0" i="1" smtClean="0">
                              <a:solidFill>
                                <a:srgbClr val="FF0000"/>
                              </a:solidFill>
                              <a:latin typeface="Cambria Math" panose="02040503050406030204" pitchFamily="18" charset="0"/>
                            </a:rPr>
                          </m:ctrlPr>
                        </m:fPr>
                        <m:num>
                          <m:r>
                            <a:rPr lang="en-US" sz="1800" b="0" i="1" smtClean="0">
                              <a:solidFill>
                                <a:srgbClr val="FF0000"/>
                              </a:solidFill>
                              <a:latin typeface="Cambria Math" panose="02040503050406030204" pitchFamily="18" charset="0"/>
                            </a:rPr>
                            <m:t>1</m:t>
                          </m:r>
                        </m:num>
                        <m:den>
                          <m:rad>
                            <m:radPr>
                              <m:degHide m:val="on"/>
                              <m:ctrlPr>
                                <a:rPr lang="en-US" sz="1800" b="0" i="1" smtClean="0">
                                  <a:solidFill>
                                    <a:srgbClr val="FF0000"/>
                                  </a:solidFill>
                                  <a:latin typeface="Cambria Math" panose="02040503050406030204" pitchFamily="18" charset="0"/>
                                </a:rPr>
                              </m:ctrlPr>
                            </m:radPr>
                            <m:deg/>
                            <m:e>
                              <m:sSup>
                                <m:sSupPr>
                                  <m:ctrlPr>
                                    <a:rPr lang="en-US" sz="1800" b="0" i="1" smtClean="0">
                                      <a:solidFill>
                                        <a:srgbClr val="FF0000"/>
                                      </a:solidFill>
                                      <a:latin typeface="Cambria Math" panose="02040503050406030204" pitchFamily="18" charset="0"/>
                                    </a:rPr>
                                  </m:ctrlPr>
                                </m:sSupPr>
                                <m:e>
                                  <m:r>
                                    <a:rPr lang="en-US" sz="1800" b="0" i="1" smtClean="0">
                                      <a:solidFill>
                                        <a:srgbClr val="FF0000"/>
                                      </a:solidFill>
                                      <a:latin typeface="Cambria Math" panose="02040503050406030204" pitchFamily="18" charset="0"/>
                                    </a:rPr>
                                    <m:t>2</m:t>
                                  </m:r>
                                </m:e>
                                <m:sup>
                                  <m:r>
                                    <a:rPr lang="en-US" sz="1800" b="0" i="1" smtClean="0">
                                      <a:solidFill>
                                        <a:srgbClr val="FF0000"/>
                                      </a:solidFill>
                                      <a:latin typeface="Cambria Math" panose="02040503050406030204" pitchFamily="18" charset="0"/>
                                    </a:rPr>
                                    <m:t>𝑛</m:t>
                                  </m:r>
                                </m:sup>
                              </m:sSup>
                            </m:e>
                          </m:rad>
                        </m:den>
                      </m:f>
                    </m:oMath>
                  </m:oMathPara>
                </a14:m>
                <a:endParaRPr lang="en-US" dirty="0"/>
              </a:p>
            </p:txBody>
          </p:sp>
        </mc:Choice>
        <mc:Fallback xmlns="">
          <p:sp>
            <p:nvSpPr>
              <p:cNvPr id="18" name="TextBox 17">
                <a:extLst>
                  <a:ext uri="{FF2B5EF4-FFF2-40B4-BE49-F238E27FC236}">
                    <a16:creationId xmlns:a16="http://schemas.microsoft.com/office/drawing/2014/main" id="{1D2C7C9A-AB02-441F-BA32-77E950B3057E}"/>
                  </a:ext>
                </a:extLst>
              </p:cNvPr>
              <p:cNvSpPr txBox="1">
                <a:spLocks noRot="1" noChangeAspect="1" noMove="1" noResize="1" noEditPoints="1" noAdjustHandles="1" noChangeArrowheads="1" noChangeShapeType="1" noTextEdit="1"/>
              </p:cNvSpPr>
              <p:nvPr/>
            </p:nvSpPr>
            <p:spPr>
              <a:xfrm>
                <a:off x="9783705" y="4608660"/>
                <a:ext cx="1749674" cy="664606"/>
              </a:xfrm>
              <a:prstGeom prst="rect">
                <a:avLst/>
              </a:prstGeom>
              <a:blipFill>
                <a:blip r:embed="rId8"/>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9839404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E03FB9-D4A4-4180-A36D-95D860D67CB2}"/>
              </a:ext>
            </a:extLst>
          </p:cNvPr>
          <p:cNvSpPr>
            <a:spLocks noGrp="1"/>
          </p:cNvSpPr>
          <p:nvPr>
            <p:ph type="title"/>
          </p:nvPr>
        </p:nvSpPr>
        <p:spPr/>
        <p:txBody>
          <a:bodyPr/>
          <a:lstStyle/>
          <a:p>
            <a:r>
              <a:rPr lang="en-US" dirty="0"/>
              <a:t>Model Quantum Entanglement</a:t>
            </a:r>
          </a:p>
        </p:txBody>
      </p:sp>
      <p:pic>
        <p:nvPicPr>
          <p:cNvPr id="5" name="Picture 4" descr="Diagram&#10;&#10;Description automatically generated">
            <a:extLst>
              <a:ext uri="{FF2B5EF4-FFF2-40B4-BE49-F238E27FC236}">
                <a16:creationId xmlns:a16="http://schemas.microsoft.com/office/drawing/2014/main" id="{54CDF4DF-1A71-4524-B1F8-32796A0D376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51086" y="3248397"/>
            <a:ext cx="5895470" cy="1631451"/>
          </a:xfrm>
          <a:prstGeom prst="rect">
            <a:avLst/>
          </a:prstGeom>
        </p:spPr>
      </p:pic>
      <p:sp>
        <p:nvSpPr>
          <p:cNvPr id="6" name="TextBox 5">
            <a:extLst>
              <a:ext uri="{FF2B5EF4-FFF2-40B4-BE49-F238E27FC236}">
                <a16:creationId xmlns:a16="http://schemas.microsoft.com/office/drawing/2014/main" id="{5FC1799C-8C9F-46C1-A72B-9CDD2FE9F4C8}"/>
              </a:ext>
            </a:extLst>
          </p:cNvPr>
          <p:cNvSpPr txBox="1"/>
          <p:nvPr/>
        </p:nvSpPr>
        <p:spPr>
          <a:xfrm>
            <a:off x="7334122" y="2786732"/>
            <a:ext cx="1429559" cy="461665"/>
          </a:xfrm>
          <a:prstGeom prst="rect">
            <a:avLst/>
          </a:prstGeom>
          <a:noFill/>
        </p:spPr>
        <p:txBody>
          <a:bodyPr wrap="none" rtlCol="0">
            <a:spAutoFit/>
          </a:bodyPr>
          <a:lstStyle/>
          <a:p>
            <a:r>
              <a:rPr lang="en-US" sz="2400" dirty="0">
                <a:solidFill>
                  <a:srgbClr val="FF0000"/>
                </a:solidFill>
              </a:rPr>
              <a:t>Bell state!</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91C87B6-EE4A-4591-9F75-1853F0D67CD3}"/>
                  </a:ext>
                </a:extLst>
              </p:cNvPr>
              <p:cNvSpPr txBox="1"/>
              <p:nvPr/>
            </p:nvSpPr>
            <p:spPr>
              <a:xfrm>
                <a:off x="1556568" y="5236025"/>
                <a:ext cx="8868775" cy="461665"/>
              </a:xfrm>
              <a:prstGeom prst="rect">
                <a:avLst/>
              </a:prstGeom>
              <a:noFill/>
            </p:spPr>
            <p:txBody>
              <a:bodyPr wrap="none" rtlCol="0">
                <a:spAutoFit/>
              </a:bodyPr>
              <a:lstStyle/>
              <a:p>
                <a:r>
                  <a:rPr lang="en-US" sz="2400" dirty="0">
                    <a:solidFill>
                      <a:srgbClr val="00B0F0"/>
                    </a:solidFill>
                  </a:rPr>
                  <a:t>Entangled state cannot be written as </a:t>
                </a:r>
                <a14:m>
                  <m:oMath xmlns:m="http://schemas.openxmlformats.org/officeDocument/2006/math">
                    <m:d>
                      <m:dPr>
                        <m:ctrlPr>
                          <a:rPr lang="en-US" sz="2400" b="0" i="1" smtClean="0">
                            <a:solidFill>
                              <a:srgbClr val="00B0F0"/>
                            </a:solidFill>
                            <a:latin typeface="Cambria Math" panose="02040503050406030204" pitchFamily="18" charset="0"/>
                          </a:rPr>
                        </m:ctrlPr>
                      </m:dPr>
                      <m:e>
                        <m:r>
                          <a:rPr lang="en-US" sz="2400" b="0" i="1" smtClean="0">
                            <a:solidFill>
                              <a:srgbClr val="00B0F0"/>
                            </a:solidFill>
                            <a:latin typeface="Cambria Math" panose="02040503050406030204" pitchFamily="18" charset="0"/>
                          </a:rPr>
                          <m:t>𝑎</m:t>
                        </m:r>
                        <m:d>
                          <m:dPr>
                            <m:begChr m:val="|"/>
                            <m:endChr m:val="⟩"/>
                            <m:ctrlPr>
                              <a:rPr lang="en-US" sz="2400" b="0" i="1" smtClean="0">
                                <a:solidFill>
                                  <a:srgbClr val="00B0F0"/>
                                </a:solidFill>
                                <a:latin typeface="Cambria Math" panose="02040503050406030204" pitchFamily="18" charset="0"/>
                              </a:rPr>
                            </m:ctrlPr>
                          </m:dPr>
                          <m:e>
                            <m:r>
                              <a:rPr lang="en-US" sz="2400" b="0" i="1" smtClean="0">
                                <a:solidFill>
                                  <a:srgbClr val="00B0F0"/>
                                </a:solidFill>
                                <a:latin typeface="Cambria Math" panose="02040503050406030204" pitchFamily="18" charset="0"/>
                              </a:rPr>
                              <m:t>0</m:t>
                            </m:r>
                          </m:e>
                        </m:d>
                        <m:r>
                          <a:rPr lang="en-US" sz="2400" b="0" i="1" smtClean="0">
                            <a:solidFill>
                              <a:srgbClr val="00B0F0"/>
                            </a:solidFill>
                            <a:latin typeface="Cambria Math" panose="02040503050406030204" pitchFamily="18" charset="0"/>
                          </a:rPr>
                          <m:t>+</m:t>
                        </m:r>
                        <m:r>
                          <a:rPr lang="en-US" sz="2400" b="0" i="1" smtClean="0">
                            <a:solidFill>
                              <a:srgbClr val="00B0F0"/>
                            </a:solidFill>
                            <a:latin typeface="Cambria Math" panose="02040503050406030204" pitchFamily="18" charset="0"/>
                          </a:rPr>
                          <m:t>𝑏</m:t>
                        </m:r>
                        <m:r>
                          <a:rPr lang="en-US" sz="2400" b="0" i="1" smtClean="0">
                            <a:solidFill>
                              <a:srgbClr val="00B0F0"/>
                            </a:solidFill>
                            <a:latin typeface="Cambria Math" panose="02040503050406030204" pitchFamily="18" charset="0"/>
                          </a:rPr>
                          <m:t>|1⟩</m:t>
                        </m:r>
                      </m:e>
                    </m:d>
                    <m:r>
                      <a:rPr lang="en-US" sz="2400" b="0" i="1" smtClean="0">
                        <a:solidFill>
                          <a:srgbClr val="00B0F0"/>
                        </a:solidFill>
                        <a:latin typeface="Cambria Math" panose="02040503050406030204" pitchFamily="18" charset="0"/>
                      </a:rPr>
                      <m:t>⊗</m:t>
                    </m:r>
                    <m:d>
                      <m:dPr>
                        <m:ctrlPr>
                          <a:rPr lang="en-US" sz="2400" i="1">
                            <a:solidFill>
                              <a:srgbClr val="00B0F0"/>
                            </a:solidFill>
                            <a:latin typeface="Cambria Math" panose="02040503050406030204" pitchFamily="18" charset="0"/>
                          </a:rPr>
                        </m:ctrlPr>
                      </m:dPr>
                      <m:e>
                        <m:r>
                          <a:rPr lang="en-US" sz="2400" b="0" i="1" smtClean="0">
                            <a:solidFill>
                              <a:srgbClr val="00B0F0"/>
                            </a:solidFill>
                            <a:latin typeface="Cambria Math" panose="02040503050406030204" pitchFamily="18" charset="0"/>
                          </a:rPr>
                          <m:t>𝑐</m:t>
                        </m:r>
                        <m:d>
                          <m:dPr>
                            <m:begChr m:val="|"/>
                            <m:endChr m:val="⟩"/>
                            <m:ctrlPr>
                              <a:rPr lang="en-US" sz="2400" i="1">
                                <a:solidFill>
                                  <a:srgbClr val="00B0F0"/>
                                </a:solidFill>
                                <a:latin typeface="Cambria Math" panose="02040503050406030204" pitchFamily="18" charset="0"/>
                              </a:rPr>
                            </m:ctrlPr>
                          </m:dPr>
                          <m:e>
                            <m:r>
                              <a:rPr lang="en-US" sz="2400" i="1">
                                <a:solidFill>
                                  <a:srgbClr val="00B0F0"/>
                                </a:solidFill>
                                <a:latin typeface="Cambria Math" panose="02040503050406030204" pitchFamily="18" charset="0"/>
                              </a:rPr>
                              <m:t>0</m:t>
                            </m:r>
                          </m:e>
                        </m:d>
                        <m:r>
                          <a:rPr lang="en-US" sz="2400" i="1">
                            <a:solidFill>
                              <a:srgbClr val="00B0F0"/>
                            </a:solidFill>
                            <a:latin typeface="Cambria Math" panose="02040503050406030204" pitchFamily="18" charset="0"/>
                          </a:rPr>
                          <m:t>+</m:t>
                        </m:r>
                        <m:r>
                          <a:rPr lang="en-US" sz="2400" b="0" i="1" smtClean="0">
                            <a:solidFill>
                              <a:srgbClr val="00B0F0"/>
                            </a:solidFill>
                            <a:latin typeface="Cambria Math" panose="02040503050406030204" pitchFamily="18" charset="0"/>
                          </a:rPr>
                          <m:t>𝑑</m:t>
                        </m:r>
                        <m:r>
                          <a:rPr lang="en-US" sz="2400" i="1">
                            <a:solidFill>
                              <a:srgbClr val="00B0F0"/>
                            </a:solidFill>
                            <a:latin typeface="Cambria Math" panose="02040503050406030204" pitchFamily="18" charset="0"/>
                          </a:rPr>
                          <m:t>|1⟩</m:t>
                        </m:r>
                      </m:e>
                    </m:d>
                  </m:oMath>
                </a14:m>
                <a:endParaRPr lang="en-US" sz="2400" dirty="0">
                  <a:solidFill>
                    <a:srgbClr val="00B0F0"/>
                  </a:solidFill>
                </a:endParaRPr>
              </a:p>
            </p:txBody>
          </p:sp>
        </mc:Choice>
        <mc:Fallback xmlns="">
          <p:sp>
            <p:nvSpPr>
              <p:cNvPr id="7" name="TextBox 6">
                <a:extLst>
                  <a:ext uri="{FF2B5EF4-FFF2-40B4-BE49-F238E27FC236}">
                    <a16:creationId xmlns:a16="http://schemas.microsoft.com/office/drawing/2014/main" id="{591C87B6-EE4A-4591-9F75-1853F0D67CD3}"/>
                  </a:ext>
                </a:extLst>
              </p:cNvPr>
              <p:cNvSpPr txBox="1">
                <a:spLocks noRot="1" noChangeAspect="1" noMove="1" noResize="1" noEditPoints="1" noAdjustHandles="1" noChangeArrowheads="1" noChangeShapeType="1" noTextEdit="1"/>
              </p:cNvSpPr>
              <p:nvPr/>
            </p:nvSpPr>
            <p:spPr>
              <a:xfrm>
                <a:off x="1556568" y="5236025"/>
                <a:ext cx="8868775" cy="461665"/>
              </a:xfrm>
              <a:prstGeom prst="rect">
                <a:avLst/>
              </a:prstGeom>
              <a:blipFill>
                <a:blip r:embed="rId6"/>
                <a:stretch>
                  <a:fillRect l="-1031" t="-10526" b="-28947"/>
                </a:stretch>
              </a:blipFill>
            </p:spPr>
            <p:txBody>
              <a:bodyPr/>
              <a:lstStyle/>
              <a:p>
                <a:r>
                  <a:rPr lang="en-US">
                    <a:noFill/>
                  </a:rPr>
                  <a:t> </a:t>
                </a:r>
              </a:p>
            </p:txBody>
          </p:sp>
        </mc:Fallback>
      </mc:AlternateContent>
    </p:spTree>
    <p:custDataLst>
      <p:tags r:id="rId1"/>
    </p:custDataLst>
    <p:extLst>
      <p:ext uri="{BB962C8B-B14F-4D97-AF65-F5344CB8AC3E}">
        <p14:creationId xmlns:p14="http://schemas.microsoft.com/office/powerpoint/2010/main" val="988573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7B3E28-70D7-4DCB-9330-765B8232DE09}"/>
              </a:ext>
            </a:extLst>
          </p:cNvPr>
          <p:cNvSpPr>
            <a:spLocks noGrp="1"/>
          </p:cNvSpPr>
          <p:nvPr>
            <p:ph type="title"/>
          </p:nvPr>
        </p:nvSpPr>
        <p:spPr/>
        <p:txBody>
          <a:bodyPr>
            <a:noAutofit/>
          </a:bodyPr>
          <a:lstStyle/>
          <a:p>
            <a:pPr marL="12700">
              <a:lnSpc>
                <a:spcPct val="100000"/>
              </a:lnSpc>
              <a:spcBef>
                <a:spcPts val="135"/>
              </a:spcBef>
            </a:pPr>
            <a:r>
              <a:rPr lang="en-US" dirty="0"/>
              <a:t>Quantum Computing</a:t>
            </a:r>
            <a:endParaRPr lang="en-US" dirty="0">
              <a:latin typeface="Calibri"/>
              <a:cs typeface="Calibri"/>
            </a:endParaRPr>
          </a:p>
        </p:txBody>
      </p:sp>
      <p:pic>
        <p:nvPicPr>
          <p:cNvPr id="6" name="Picture 5">
            <a:extLst>
              <a:ext uri="{FF2B5EF4-FFF2-40B4-BE49-F238E27FC236}">
                <a16:creationId xmlns:a16="http://schemas.microsoft.com/office/drawing/2014/main" id="{C1FFF1D6-6B2F-950F-485E-628400E6024D}"/>
              </a:ext>
            </a:extLst>
          </p:cNvPr>
          <p:cNvPicPr>
            <a:picLocks noChangeAspect="1"/>
          </p:cNvPicPr>
          <p:nvPr/>
        </p:nvPicPr>
        <p:blipFill>
          <a:blip r:embed="rId3"/>
          <a:stretch>
            <a:fillRect/>
          </a:stretch>
        </p:blipFill>
        <p:spPr>
          <a:xfrm>
            <a:off x="1097280" y="1850855"/>
            <a:ext cx="4587957" cy="2462879"/>
          </a:xfrm>
          <a:prstGeom prst="rect">
            <a:avLst/>
          </a:prstGeom>
        </p:spPr>
      </p:pic>
      <p:pic>
        <p:nvPicPr>
          <p:cNvPr id="8" name="Picture 7">
            <a:extLst>
              <a:ext uri="{FF2B5EF4-FFF2-40B4-BE49-F238E27FC236}">
                <a16:creationId xmlns:a16="http://schemas.microsoft.com/office/drawing/2014/main" id="{D34BF201-4890-26E8-CF00-5AF5853B2306}"/>
              </a:ext>
            </a:extLst>
          </p:cNvPr>
          <p:cNvPicPr>
            <a:picLocks noChangeAspect="1"/>
          </p:cNvPicPr>
          <p:nvPr/>
        </p:nvPicPr>
        <p:blipFill>
          <a:blip r:embed="rId4"/>
          <a:stretch>
            <a:fillRect/>
          </a:stretch>
        </p:blipFill>
        <p:spPr>
          <a:xfrm>
            <a:off x="1155395" y="4649290"/>
            <a:ext cx="4728873" cy="799405"/>
          </a:xfrm>
          <a:prstGeom prst="rect">
            <a:avLst/>
          </a:prstGeom>
        </p:spPr>
      </p:pic>
      <p:pic>
        <p:nvPicPr>
          <p:cNvPr id="10" name="Picture 9">
            <a:extLst>
              <a:ext uri="{FF2B5EF4-FFF2-40B4-BE49-F238E27FC236}">
                <a16:creationId xmlns:a16="http://schemas.microsoft.com/office/drawing/2014/main" id="{2DC296C9-4585-EFAC-4B04-39E3A384F88F}"/>
              </a:ext>
            </a:extLst>
          </p:cNvPr>
          <p:cNvPicPr>
            <a:picLocks noChangeAspect="1"/>
          </p:cNvPicPr>
          <p:nvPr/>
        </p:nvPicPr>
        <p:blipFill>
          <a:blip r:embed="rId5"/>
          <a:stretch>
            <a:fillRect/>
          </a:stretch>
        </p:blipFill>
        <p:spPr>
          <a:xfrm>
            <a:off x="5814468" y="1928282"/>
            <a:ext cx="5948118" cy="796087"/>
          </a:xfrm>
          <a:prstGeom prst="rect">
            <a:avLst/>
          </a:prstGeom>
        </p:spPr>
      </p:pic>
      <p:pic>
        <p:nvPicPr>
          <p:cNvPr id="12" name="Picture 11">
            <a:extLst>
              <a:ext uri="{FF2B5EF4-FFF2-40B4-BE49-F238E27FC236}">
                <a16:creationId xmlns:a16="http://schemas.microsoft.com/office/drawing/2014/main" id="{74EA5E8D-AE71-4B6B-B5B9-0F8C9092D9FD}"/>
              </a:ext>
            </a:extLst>
          </p:cNvPr>
          <p:cNvPicPr>
            <a:picLocks noChangeAspect="1"/>
          </p:cNvPicPr>
          <p:nvPr/>
        </p:nvPicPr>
        <p:blipFill>
          <a:blip r:embed="rId6"/>
          <a:stretch>
            <a:fillRect/>
          </a:stretch>
        </p:blipFill>
        <p:spPr>
          <a:xfrm>
            <a:off x="5884268" y="2936902"/>
            <a:ext cx="4572085" cy="1450758"/>
          </a:xfrm>
          <a:prstGeom prst="rect">
            <a:avLst/>
          </a:prstGeom>
        </p:spPr>
      </p:pic>
      <p:pic>
        <p:nvPicPr>
          <p:cNvPr id="14" name="Picture 13">
            <a:extLst>
              <a:ext uri="{FF2B5EF4-FFF2-40B4-BE49-F238E27FC236}">
                <a16:creationId xmlns:a16="http://schemas.microsoft.com/office/drawing/2014/main" id="{B73A20C0-1EA2-726A-7262-50D8B1415946}"/>
              </a:ext>
            </a:extLst>
          </p:cNvPr>
          <p:cNvPicPr>
            <a:picLocks noChangeAspect="1"/>
          </p:cNvPicPr>
          <p:nvPr/>
        </p:nvPicPr>
        <p:blipFill>
          <a:blip r:embed="rId7"/>
          <a:stretch>
            <a:fillRect/>
          </a:stretch>
        </p:blipFill>
        <p:spPr>
          <a:xfrm>
            <a:off x="5968030" y="4600192"/>
            <a:ext cx="5256862" cy="1053732"/>
          </a:xfrm>
          <a:prstGeom prst="rect">
            <a:avLst/>
          </a:prstGeom>
        </p:spPr>
      </p:pic>
      <p:pic>
        <p:nvPicPr>
          <p:cNvPr id="16" name="Picture 15">
            <a:extLst>
              <a:ext uri="{FF2B5EF4-FFF2-40B4-BE49-F238E27FC236}">
                <a16:creationId xmlns:a16="http://schemas.microsoft.com/office/drawing/2014/main" id="{E576A42D-500D-8E6B-2DAC-324324488724}"/>
              </a:ext>
            </a:extLst>
          </p:cNvPr>
          <p:cNvPicPr>
            <a:picLocks noChangeAspect="1"/>
          </p:cNvPicPr>
          <p:nvPr/>
        </p:nvPicPr>
        <p:blipFill>
          <a:blip r:embed="rId8"/>
          <a:stretch>
            <a:fillRect/>
          </a:stretch>
        </p:blipFill>
        <p:spPr>
          <a:xfrm rot="20660501">
            <a:off x="198523" y="1750402"/>
            <a:ext cx="11679280" cy="3077004"/>
          </a:xfrm>
          <a:prstGeom prst="rect">
            <a:avLst/>
          </a:prstGeom>
        </p:spPr>
      </p:pic>
    </p:spTree>
    <p:extLst>
      <p:ext uri="{BB962C8B-B14F-4D97-AF65-F5344CB8AC3E}">
        <p14:creationId xmlns:p14="http://schemas.microsoft.com/office/powerpoint/2010/main" val="3154165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E03FB9-D4A4-4180-A36D-95D860D67CB2}"/>
              </a:ext>
            </a:extLst>
          </p:cNvPr>
          <p:cNvSpPr>
            <a:spLocks noGrp="1"/>
          </p:cNvSpPr>
          <p:nvPr>
            <p:ph type="title"/>
          </p:nvPr>
        </p:nvSpPr>
        <p:spPr/>
        <p:txBody>
          <a:bodyPr/>
          <a:lstStyle/>
          <a:p>
            <a:r>
              <a:rPr lang="en-US" dirty="0"/>
              <a:t>Quantum entanglement in </a:t>
            </a:r>
            <a:r>
              <a:rPr lang="en-US" dirty="0" err="1"/>
              <a:t>ket</a:t>
            </a:r>
            <a:r>
              <a:rPr lang="en-US" dirty="0"/>
              <a:t> states.</a:t>
            </a:r>
          </a:p>
        </p:txBody>
      </p:sp>
      <p:pic>
        <p:nvPicPr>
          <p:cNvPr id="5" name="Picture 4" descr="Diagram&#10;&#10;Description automatically generated">
            <a:extLst>
              <a:ext uri="{FF2B5EF4-FFF2-40B4-BE49-F238E27FC236}">
                <a16:creationId xmlns:a16="http://schemas.microsoft.com/office/drawing/2014/main" id="{54CDF4DF-1A71-4524-B1F8-32796A0D37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1086" y="3248397"/>
            <a:ext cx="5895470" cy="1631451"/>
          </a:xfrm>
          <a:prstGeom prst="rect">
            <a:avLst/>
          </a:prstGeom>
        </p:spPr>
      </p:pic>
      <p:sp>
        <p:nvSpPr>
          <p:cNvPr id="8" name="TextBox 7">
            <a:extLst>
              <a:ext uri="{FF2B5EF4-FFF2-40B4-BE49-F238E27FC236}">
                <a16:creationId xmlns:a16="http://schemas.microsoft.com/office/drawing/2014/main" id="{53509A2B-690F-4CF2-AE77-5CD1847CCFB2}"/>
              </a:ext>
            </a:extLst>
          </p:cNvPr>
          <p:cNvSpPr txBox="1"/>
          <p:nvPr/>
        </p:nvSpPr>
        <p:spPr>
          <a:xfrm>
            <a:off x="1556568" y="5236025"/>
            <a:ext cx="8911029" cy="461665"/>
          </a:xfrm>
          <a:prstGeom prst="rect">
            <a:avLst/>
          </a:prstGeom>
          <a:noFill/>
        </p:spPr>
        <p:txBody>
          <a:bodyPr wrap="none" rtlCol="0">
            <a:spAutoFit/>
          </a:bodyPr>
          <a:lstStyle/>
          <a:p>
            <a:r>
              <a:rPr lang="en-US" sz="2400" dirty="0">
                <a:solidFill>
                  <a:srgbClr val="00B0F0"/>
                </a:solidFill>
              </a:rPr>
              <a:t>The first position bit in each </a:t>
            </a:r>
            <a:r>
              <a:rPr lang="en-US" sz="2400" dirty="0" err="1">
                <a:solidFill>
                  <a:srgbClr val="00B0F0"/>
                </a:solidFill>
              </a:rPr>
              <a:t>ket</a:t>
            </a:r>
            <a:r>
              <a:rPr lang="en-US" sz="2400" dirty="0">
                <a:solidFill>
                  <a:srgbClr val="00B0F0"/>
                </a:solidFill>
              </a:rPr>
              <a:t> state (separated by +) is the first qubit.</a:t>
            </a:r>
          </a:p>
        </p:txBody>
      </p:sp>
      <p:cxnSp>
        <p:nvCxnSpPr>
          <p:cNvPr id="4" name="Straight Arrow Connector 3">
            <a:extLst>
              <a:ext uri="{FF2B5EF4-FFF2-40B4-BE49-F238E27FC236}">
                <a16:creationId xmlns:a16="http://schemas.microsoft.com/office/drawing/2014/main" id="{E646F755-F71C-4D7F-BD13-6FD400688502}"/>
              </a:ext>
            </a:extLst>
          </p:cNvPr>
          <p:cNvCxnSpPr/>
          <p:nvPr/>
        </p:nvCxnSpPr>
        <p:spPr>
          <a:xfrm flipH="1">
            <a:off x="6684885" y="2689934"/>
            <a:ext cx="825624" cy="93215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0" name="Straight Arrow Connector 9">
            <a:extLst>
              <a:ext uri="{FF2B5EF4-FFF2-40B4-BE49-F238E27FC236}">
                <a16:creationId xmlns:a16="http://schemas.microsoft.com/office/drawing/2014/main" id="{013317E9-C10C-4C9F-8171-4F66001A1773}"/>
              </a:ext>
            </a:extLst>
          </p:cNvPr>
          <p:cNvCxnSpPr/>
          <p:nvPr/>
        </p:nvCxnSpPr>
        <p:spPr>
          <a:xfrm flipH="1">
            <a:off x="7581530" y="2716567"/>
            <a:ext cx="248575" cy="92327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1" name="TextBox 10">
            <a:extLst>
              <a:ext uri="{FF2B5EF4-FFF2-40B4-BE49-F238E27FC236}">
                <a16:creationId xmlns:a16="http://schemas.microsoft.com/office/drawing/2014/main" id="{609D9A7B-C18D-4E04-B716-A5286162282F}"/>
              </a:ext>
            </a:extLst>
          </p:cNvPr>
          <p:cNvSpPr txBox="1"/>
          <p:nvPr/>
        </p:nvSpPr>
        <p:spPr>
          <a:xfrm>
            <a:off x="6932560" y="2206503"/>
            <a:ext cx="1546514" cy="461665"/>
          </a:xfrm>
          <a:prstGeom prst="rect">
            <a:avLst/>
          </a:prstGeom>
          <a:noFill/>
        </p:spPr>
        <p:txBody>
          <a:bodyPr wrap="none" rtlCol="0">
            <a:spAutoFit/>
          </a:bodyPr>
          <a:lstStyle/>
          <a:p>
            <a:r>
              <a:rPr lang="en-US" sz="2400" dirty="0">
                <a:solidFill>
                  <a:srgbClr val="FF0000"/>
                </a:solidFill>
              </a:rPr>
              <a:t>First qubit!</a:t>
            </a:r>
          </a:p>
        </p:txBody>
      </p:sp>
    </p:spTree>
    <p:extLst>
      <p:ext uri="{BB962C8B-B14F-4D97-AF65-F5344CB8AC3E}">
        <p14:creationId xmlns:p14="http://schemas.microsoft.com/office/powerpoint/2010/main" val="56109228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E03FB9-D4A4-4180-A36D-95D860D67CB2}"/>
              </a:ext>
            </a:extLst>
          </p:cNvPr>
          <p:cNvSpPr>
            <a:spLocks noGrp="1"/>
          </p:cNvSpPr>
          <p:nvPr>
            <p:ph type="title"/>
          </p:nvPr>
        </p:nvSpPr>
        <p:spPr/>
        <p:txBody>
          <a:bodyPr/>
          <a:lstStyle/>
          <a:p>
            <a:r>
              <a:rPr lang="en-US" dirty="0"/>
              <a:t>Quantum entanglement in </a:t>
            </a:r>
            <a:r>
              <a:rPr lang="en-US" dirty="0" err="1"/>
              <a:t>ket</a:t>
            </a:r>
            <a:r>
              <a:rPr lang="en-US" dirty="0"/>
              <a:t> states.</a:t>
            </a:r>
          </a:p>
        </p:txBody>
      </p:sp>
      <p:pic>
        <p:nvPicPr>
          <p:cNvPr id="5" name="Picture 4" descr="Diagram&#10;&#10;Description automatically generated">
            <a:extLst>
              <a:ext uri="{FF2B5EF4-FFF2-40B4-BE49-F238E27FC236}">
                <a16:creationId xmlns:a16="http://schemas.microsoft.com/office/drawing/2014/main" id="{54CDF4DF-1A71-4524-B1F8-32796A0D37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1086" y="3248397"/>
            <a:ext cx="5895470" cy="1631451"/>
          </a:xfrm>
          <a:prstGeom prst="rect">
            <a:avLst/>
          </a:prstGeom>
        </p:spPr>
      </p:pic>
      <p:sp>
        <p:nvSpPr>
          <p:cNvPr id="8" name="TextBox 7">
            <a:extLst>
              <a:ext uri="{FF2B5EF4-FFF2-40B4-BE49-F238E27FC236}">
                <a16:creationId xmlns:a16="http://schemas.microsoft.com/office/drawing/2014/main" id="{53509A2B-690F-4CF2-AE77-5CD1847CCFB2}"/>
              </a:ext>
            </a:extLst>
          </p:cNvPr>
          <p:cNvSpPr txBox="1"/>
          <p:nvPr/>
        </p:nvSpPr>
        <p:spPr>
          <a:xfrm>
            <a:off x="1556568" y="5236025"/>
            <a:ext cx="9788962" cy="461665"/>
          </a:xfrm>
          <a:prstGeom prst="rect">
            <a:avLst/>
          </a:prstGeom>
          <a:noFill/>
        </p:spPr>
        <p:txBody>
          <a:bodyPr wrap="none" rtlCol="0">
            <a:spAutoFit/>
          </a:bodyPr>
          <a:lstStyle/>
          <a:p>
            <a:r>
              <a:rPr lang="en-US" sz="2400" dirty="0">
                <a:solidFill>
                  <a:srgbClr val="00B0F0"/>
                </a:solidFill>
              </a:rPr>
              <a:t>The second position bit in each </a:t>
            </a:r>
            <a:r>
              <a:rPr lang="en-US" sz="2400" dirty="0" err="1">
                <a:solidFill>
                  <a:srgbClr val="00B0F0"/>
                </a:solidFill>
              </a:rPr>
              <a:t>ket</a:t>
            </a:r>
            <a:r>
              <a:rPr lang="en-US" sz="2400" dirty="0">
                <a:solidFill>
                  <a:srgbClr val="00B0F0"/>
                </a:solidFill>
              </a:rPr>
              <a:t> state (separated by +) is the second qubit.</a:t>
            </a:r>
          </a:p>
        </p:txBody>
      </p:sp>
      <p:cxnSp>
        <p:nvCxnSpPr>
          <p:cNvPr id="4" name="Straight Arrow Connector 3">
            <a:extLst>
              <a:ext uri="{FF2B5EF4-FFF2-40B4-BE49-F238E27FC236}">
                <a16:creationId xmlns:a16="http://schemas.microsoft.com/office/drawing/2014/main" id="{E646F755-F71C-4D7F-BD13-6FD400688502}"/>
              </a:ext>
            </a:extLst>
          </p:cNvPr>
          <p:cNvCxnSpPr>
            <a:cxnSpLocks/>
          </p:cNvCxnSpPr>
          <p:nvPr/>
        </p:nvCxnSpPr>
        <p:spPr>
          <a:xfrm flipH="1">
            <a:off x="6932560" y="2689934"/>
            <a:ext cx="577949" cy="94991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0" name="Straight Arrow Connector 9">
            <a:extLst>
              <a:ext uri="{FF2B5EF4-FFF2-40B4-BE49-F238E27FC236}">
                <a16:creationId xmlns:a16="http://schemas.microsoft.com/office/drawing/2014/main" id="{013317E9-C10C-4C9F-8171-4F66001A1773}"/>
              </a:ext>
            </a:extLst>
          </p:cNvPr>
          <p:cNvCxnSpPr>
            <a:cxnSpLocks/>
          </p:cNvCxnSpPr>
          <p:nvPr/>
        </p:nvCxnSpPr>
        <p:spPr>
          <a:xfrm flipH="1">
            <a:off x="7830105" y="2716567"/>
            <a:ext cx="1" cy="92327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1" name="TextBox 10">
            <a:extLst>
              <a:ext uri="{FF2B5EF4-FFF2-40B4-BE49-F238E27FC236}">
                <a16:creationId xmlns:a16="http://schemas.microsoft.com/office/drawing/2014/main" id="{609D9A7B-C18D-4E04-B716-A5286162282F}"/>
              </a:ext>
            </a:extLst>
          </p:cNvPr>
          <p:cNvSpPr txBox="1"/>
          <p:nvPr/>
        </p:nvSpPr>
        <p:spPr>
          <a:xfrm>
            <a:off x="6932560" y="2206503"/>
            <a:ext cx="1921360" cy="461665"/>
          </a:xfrm>
          <a:prstGeom prst="rect">
            <a:avLst/>
          </a:prstGeom>
          <a:noFill/>
        </p:spPr>
        <p:txBody>
          <a:bodyPr wrap="none" rtlCol="0">
            <a:spAutoFit/>
          </a:bodyPr>
          <a:lstStyle/>
          <a:p>
            <a:r>
              <a:rPr lang="en-US" sz="2400" dirty="0">
                <a:solidFill>
                  <a:srgbClr val="FF0000"/>
                </a:solidFill>
              </a:rPr>
              <a:t>Second qubit!</a:t>
            </a:r>
          </a:p>
        </p:txBody>
      </p:sp>
    </p:spTree>
    <p:extLst>
      <p:ext uri="{BB962C8B-B14F-4D97-AF65-F5344CB8AC3E}">
        <p14:creationId xmlns:p14="http://schemas.microsoft.com/office/powerpoint/2010/main" val="74686335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E03FB9-D4A4-4180-A36D-95D860D67CB2}"/>
              </a:ext>
            </a:extLst>
          </p:cNvPr>
          <p:cNvSpPr>
            <a:spLocks noGrp="1"/>
          </p:cNvSpPr>
          <p:nvPr>
            <p:ph type="title"/>
          </p:nvPr>
        </p:nvSpPr>
        <p:spPr/>
        <p:txBody>
          <a:bodyPr/>
          <a:lstStyle/>
          <a:p>
            <a:r>
              <a:rPr lang="en-US" dirty="0"/>
              <a:t>Measuring an entangled state.</a:t>
            </a:r>
          </a:p>
        </p:txBody>
      </p:sp>
      <p:pic>
        <p:nvPicPr>
          <p:cNvPr id="5" name="Picture 4" descr="Diagram&#10;&#10;Description automatically generated">
            <a:extLst>
              <a:ext uri="{FF2B5EF4-FFF2-40B4-BE49-F238E27FC236}">
                <a16:creationId xmlns:a16="http://schemas.microsoft.com/office/drawing/2014/main" id="{54CDF4DF-1A71-4524-B1F8-32796A0D37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1086" y="3248397"/>
            <a:ext cx="5895470" cy="1631451"/>
          </a:xfrm>
          <a:prstGeom prst="rect">
            <a:avLst/>
          </a:prstGeom>
        </p:spPr>
      </p:pic>
      <p:sp>
        <p:nvSpPr>
          <p:cNvPr id="8" name="TextBox 7">
            <a:extLst>
              <a:ext uri="{FF2B5EF4-FFF2-40B4-BE49-F238E27FC236}">
                <a16:creationId xmlns:a16="http://schemas.microsoft.com/office/drawing/2014/main" id="{53509A2B-690F-4CF2-AE77-5CD1847CCFB2}"/>
              </a:ext>
            </a:extLst>
          </p:cNvPr>
          <p:cNvSpPr txBox="1"/>
          <p:nvPr/>
        </p:nvSpPr>
        <p:spPr>
          <a:xfrm>
            <a:off x="1556568" y="5236025"/>
            <a:ext cx="10393679" cy="461665"/>
          </a:xfrm>
          <a:prstGeom prst="rect">
            <a:avLst/>
          </a:prstGeom>
          <a:noFill/>
        </p:spPr>
        <p:txBody>
          <a:bodyPr wrap="none" rtlCol="0">
            <a:spAutoFit/>
          </a:bodyPr>
          <a:lstStyle/>
          <a:p>
            <a:r>
              <a:rPr lang="en-US" sz="2400" dirty="0">
                <a:solidFill>
                  <a:srgbClr val="00B0F0"/>
                </a:solidFill>
              </a:rPr>
              <a:t>If we measure the first qubit and get zero, it means the second qubit must be zero!</a:t>
            </a:r>
          </a:p>
        </p:txBody>
      </p:sp>
      <p:cxnSp>
        <p:nvCxnSpPr>
          <p:cNvPr id="4" name="Straight Arrow Connector 3">
            <a:extLst>
              <a:ext uri="{FF2B5EF4-FFF2-40B4-BE49-F238E27FC236}">
                <a16:creationId xmlns:a16="http://schemas.microsoft.com/office/drawing/2014/main" id="{E646F755-F71C-4D7F-BD13-6FD400688502}"/>
              </a:ext>
            </a:extLst>
          </p:cNvPr>
          <p:cNvCxnSpPr/>
          <p:nvPr/>
        </p:nvCxnSpPr>
        <p:spPr>
          <a:xfrm flipH="1">
            <a:off x="6684885" y="2689934"/>
            <a:ext cx="825624" cy="93215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0" name="Straight Arrow Connector 9">
            <a:extLst>
              <a:ext uri="{FF2B5EF4-FFF2-40B4-BE49-F238E27FC236}">
                <a16:creationId xmlns:a16="http://schemas.microsoft.com/office/drawing/2014/main" id="{013317E9-C10C-4C9F-8171-4F66001A1773}"/>
              </a:ext>
            </a:extLst>
          </p:cNvPr>
          <p:cNvCxnSpPr/>
          <p:nvPr/>
        </p:nvCxnSpPr>
        <p:spPr>
          <a:xfrm flipH="1">
            <a:off x="7581530" y="2716567"/>
            <a:ext cx="248575" cy="92327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1" name="TextBox 10">
            <a:extLst>
              <a:ext uri="{FF2B5EF4-FFF2-40B4-BE49-F238E27FC236}">
                <a16:creationId xmlns:a16="http://schemas.microsoft.com/office/drawing/2014/main" id="{609D9A7B-C18D-4E04-B716-A5286162282F}"/>
              </a:ext>
            </a:extLst>
          </p:cNvPr>
          <p:cNvSpPr txBox="1"/>
          <p:nvPr/>
        </p:nvSpPr>
        <p:spPr>
          <a:xfrm>
            <a:off x="6932560" y="2206503"/>
            <a:ext cx="3135858" cy="461665"/>
          </a:xfrm>
          <a:prstGeom prst="rect">
            <a:avLst/>
          </a:prstGeom>
          <a:noFill/>
        </p:spPr>
        <p:txBody>
          <a:bodyPr wrap="none" rtlCol="0">
            <a:spAutoFit/>
          </a:bodyPr>
          <a:lstStyle/>
          <a:p>
            <a:r>
              <a:rPr lang="en-US" sz="2400" dirty="0">
                <a:solidFill>
                  <a:srgbClr val="FF0000"/>
                </a:solidFill>
              </a:rPr>
              <a:t>Measure the first qubit.</a:t>
            </a:r>
          </a:p>
        </p:txBody>
      </p:sp>
    </p:spTree>
    <p:extLst>
      <p:ext uri="{BB962C8B-B14F-4D97-AF65-F5344CB8AC3E}">
        <p14:creationId xmlns:p14="http://schemas.microsoft.com/office/powerpoint/2010/main" val="31551305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E03FB9-D4A4-4180-A36D-95D860D67CB2}"/>
              </a:ext>
            </a:extLst>
          </p:cNvPr>
          <p:cNvSpPr>
            <a:spLocks noGrp="1"/>
          </p:cNvSpPr>
          <p:nvPr>
            <p:ph type="title"/>
          </p:nvPr>
        </p:nvSpPr>
        <p:spPr/>
        <p:txBody>
          <a:bodyPr/>
          <a:lstStyle/>
          <a:p>
            <a:r>
              <a:rPr lang="en-US" dirty="0"/>
              <a:t>Measuring an entangled state.</a:t>
            </a:r>
          </a:p>
        </p:txBody>
      </p:sp>
      <p:pic>
        <p:nvPicPr>
          <p:cNvPr id="5" name="Picture 4" descr="Diagram&#10;&#10;Description automatically generated">
            <a:extLst>
              <a:ext uri="{FF2B5EF4-FFF2-40B4-BE49-F238E27FC236}">
                <a16:creationId xmlns:a16="http://schemas.microsoft.com/office/drawing/2014/main" id="{54CDF4DF-1A71-4524-B1F8-32796A0D37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1086" y="3248397"/>
            <a:ext cx="5895470" cy="1631451"/>
          </a:xfrm>
          <a:prstGeom prst="rect">
            <a:avLst/>
          </a:prstGeom>
        </p:spPr>
      </p:pic>
      <p:sp>
        <p:nvSpPr>
          <p:cNvPr id="8" name="TextBox 7">
            <a:extLst>
              <a:ext uri="{FF2B5EF4-FFF2-40B4-BE49-F238E27FC236}">
                <a16:creationId xmlns:a16="http://schemas.microsoft.com/office/drawing/2014/main" id="{53509A2B-690F-4CF2-AE77-5CD1847CCFB2}"/>
              </a:ext>
            </a:extLst>
          </p:cNvPr>
          <p:cNvSpPr txBox="1"/>
          <p:nvPr/>
        </p:nvSpPr>
        <p:spPr>
          <a:xfrm>
            <a:off x="1556568" y="5236025"/>
            <a:ext cx="10393679" cy="461665"/>
          </a:xfrm>
          <a:prstGeom prst="rect">
            <a:avLst/>
          </a:prstGeom>
          <a:noFill/>
        </p:spPr>
        <p:txBody>
          <a:bodyPr wrap="none" rtlCol="0">
            <a:spAutoFit/>
          </a:bodyPr>
          <a:lstStyle/>
          <a:p>
            <a:r>
              <a:rPr lang="en-US" sz="2400" dirty="0">
                <a:solidFill>
                  <a:srgbClr val="00B0F0"/>
                </a:solidFill>
              </a:rPr>
              <a:t>If we measure the first qubit and get zero, it means the second qubit must be zero!</a:t>
            </a:r>
          </a:p>
        </p:txBody>
      </p:sp>
      <p:cxnSp>
        <p:nvCxnSpPr>
          <p:cNvPr id="4" name="Straight Arrow Connector 3">
            <a:extLst>
              <a:ext uri="{FF2B5EF4-FFF2-40B4-BE49-F238E27FC236}">
                <a16:creationId xmlns:a16="http://schemas.microsoft.com/office/drawing/2014/main" id="{E646F755-F71C-4D7F-BD13-6FD400688502}"/>
              </a:ext>
            </a:extLst>
          </p:cNvPr>
          <p:cNvCxnSpPr>
            <a:cxnSpLocks/>
          </p:cNvCxnSpPr>
          <p:nvPr/>
        </p:nvCxnSpPr>
        <p:spPr>
          <a:xfrm flipH="1">
            <a:off x="6915705" y="2689934"/>
            <a:ext cx="594804" cy="94991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0" name="Straight Arrow Connector 9">
            <a:extLst>
              <a:ext uri="{FF2B5EF4-FFF2-40B4-BE49-F238E27FC236}">
                <a16:creationId xmlns:a16="http://schemas.microsoft.com/office/drawing/2014/main" id="{013317E9-C10C-4C9F-8171-4F66001A1773}"/>
              </a:ext>
            </a:extLst>
          </p:cNvPr>
          <p:cNvCxnSpPr>
            <a:cxnSpLocks/>
          </p:cNvCxnSpPr>
          <p:nvPr/>
        </p:nvCxnSpPr>
        <p:spPr>
          <a:xfrm flipH="1">
            <a:off x="7830105" y="2716567"/>
            <a:ext cx="1" cy="923278"/>
          </a:xfrm>
          <a:prstGeom prst="straightConnector1">
            <a:avLst/>
          </a:prstGeom>
          <a:ln>
            <a:solidFill>
              <a:srgbClr val="FF0000"/>
            </a:solidFill>
            <a:tailEnd type="triangle"/>
          </a:ln>
        </p:spPr>
        <p:style>
          <a:lnRef idx="2">
            <a:schemeClr val="dk1"/>
          </a:lnRef>
          <a:fillRef idx="0">
            <a:schemeClr val="dk1"/>
          </a:fillRef>
          <a:effectRef idx="1">
            <a:schemeClr val="dk1"/>
          </a:effectRef>
          <a:fontRef idx="minor">
            <a:schemeClr val="tx1"/>
          </a:fontRef>
        </p:style>
      </p:cxnSp>
      <p:sp>
        <p:nvSpPr>
          <p:cNvPr id="11" name="TextBox 10">
            <a:extLst>
              <a:ext uri="{FF2B5EF4-FFF2-40B4-BE49-F238E27FC236}">
                <a16:creationId xmlns:a16="http://schemas.microsoft.com/office/drawing/2014/main" id="{609D9A7B-C18D-4E04-B716-A5286162282F}"/>
              </a:ext>
            </a:extLst>
          </p:cNvPr>
          <p:cNvSpPr txBox="1"/>
          <p:nvPr/>
        </p:nvSpPr>
        <p:spPr>
          <a:xfrm>
            <a:off x="6096000" y="2179870"/>
            <a:ext cx="5983048" cy="461665"/>
          </a:xfrm>
          <a:prstGeom prst="rect">
            <a:avLst/>
          </a:prstGeom>
          <a:noFill/>
        </p:spPr>
        <p:txBody>
          <a:bodyPr wrap="none" rtlCol="0">
            <a:spAutoFit/>
          </a:bodyPr>
          <a:lstStyle/>
          <a:p>
            <a:r>
              <a:rPr lang="en-US" sz="2400" dirty="0">
                <a:solidFill>
                  <a:srgbClr val="FF0000"/>
                </a:solidFill>
              </a:rPr>
              <a:t>If zero at the first bit, second one must be zero</a:t>
            </a:r>
          </a:p>
        </p:txBody>
      </p:sp>
      <p:sp>
        <p:nvSpPr>
          <p:cNvPr id="7" name="Multiplication Sign 6">
            <a:extLst>
              <a:ext uri="{FF2B5EF4-FFF2-40B4-BE49-F238E27FC236}">
                <a16:creationId xmlns:a16="http://schemas.microsoft.com/office/drawing/2014/main" id="{57A8AB07-34FE-44E2-A368-4EAC63379AD6}"/>
              </a:ext>
            </a:extLst>
          </p:cNvPr>
          <p:cNvSpPr/>
          <p:nvPr/>
        </p:nvSpPr>
        <p:spPr>
          <a:xfrm>
            <a:off x="7830105" y="2895332"/>
            <a:ext cx="396350" cy="366204"/>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8612511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E03FB9-D4A4-4180-A36D-95D860D67CB2}"/>
              </a:ext>
            </a:extLst>
          </p:cNvPr>
          <p:cNvSpPr>
            <a:spLocks noGrp="1"/>
          </p:cNvSpPr>
          <p:nvPr>
            <p:ph type="title"/>
          </p:nvPr>
        </p:nvSpPr>
        <p:spPr/>
        <p:txBody>
          <a:bodyPr/>
          <a:lstStyle/>
          <a:p>
            <a:r>
              <a:rPr lang="en-US" dirty="0" err="1"/>
              <a:t>Qafny</a:t>
            </a:r>
            <a:r>
              <a:rPr lang="en-US" dirty="0"/>
              <a:t> Design Principle</a:t>
            </a:r>
          </a:p>
        </p:txBody>
      </p:sp>
      <p:sp>
        <p:nvSpPr>
          <p:cNvPr id="3" name="Content Placeholder 2">
            <a:extLst>
              <a:ext uri="{FF2B5EF4-FFF2-40B4-BE49-F238E27FC236}">
                <a16:creationId xmlns:a16="http://schemas.microsoft.com/office/drawing/2014/main" id="{805E672A-F0B6-4279-A22B-6C7F29B1DC8E}"/>
              </a:ext>
            </a:extLst>
          </p:cNvPr>
          <p:cNvSpPr>
            <a:spLocks noGrp="1"/>
          </p:cNvSpPr>
          <p:nvPr>
            <p:ph idx="1"/>
          </p:nvPr>
        </p:nvSpPr>
        <p:spPr/>
        <p:txBody>
          <a:bodyPr>
            <a:normAutofit/>
          </a:bodyPr>
          <a:lstStyle/>
          <a:p>
            <a:pPr>
              <a:buFont typeface="Wingdings" panose="05000000000000000000" pitchFamily="2" charset="2"/>
              <a:buChar char="q"/>
            </a:pPr>
            <a:r>
              <a:rPr lang="en-US" sz="2400" dirty="0">
                <a:solidFill>
                  <a:srgbClr val="00B0F0"/>
                </a:solidFill>
              </a:rPr>
              <a:t>When verifying quantum programs </a:t>
            </a:r>
            <a:r>
              <a:rPr lang="en-US" sz="2400" dirty="0">
                <a:solidFill>
                  <a:srgbClr val="00B0F0"/>
                </a:solidFill>
                <a:sym typeface="Wingdings" panose="05000000000000000000" pitchFamily="2" charset="2"/>
              </a:rPr>
              <a:t> Don’t expand out the semantics of programs with respect to quantum states.</a:t>
            </a:r>
          </a:p>
          <a:p>
            <a:pPr lvl="1">
              <a:buFont typeface="Wingdings" panose="05000000000000000000" pitchFamily="2" charset="2"/>
              <a:buChar char="q"/>
            </a:pPr>
            <a:r>
              <a:rPr lang="en-US" sz="2200" dirty="0">
                <a:solidFill>
                  <a:srgbClr val="92D050"/>
                </a:solidFill>
                <a:sym typeface="Wingdings" panose="05000000000000000000" pitchFamily="2" charset="2"/>
              </a:rPr>
              <a:t>Quantum program state transitions are exponential!</a:t>
            </a:r>
          </a:p>
          <a:p>
            <a:pPr>
              <a:buFont typeface="Wingdings" panose="05000000000000000000" pitchFamily="2" charset="2"/>
              <a:buChar char="q"/>
            </a:pPr>
            <a:r>
              <a:rPr lang="en-US" sz="2400" dirty="0">
                <a:solidFill>
                  <a:srgbClr val="00B0F0"/>
                </a:solidFill>
                <a:sym typeface="Wingdings" panose="05000000000000000000" pitchFamily="2" charset="2"/>
              </a:rPr>
              <a:t>Partition quantum states into different types.</a:t>
            </a:r>
          </a:p>
          <a:p>
            <a:pPr>
              <a:buFont typeface="Wingdings" panose="05000000000000000000" pitchFamily="2" charset="2"/>
              <a:buChar char="q"/>
            </a:pPr>
            <a:r>
              <a:rPr lang="en-US" sz="2400" dirty="0">
                <a:solidFill>
                  <a:srgbClr val="00B0F0"/>
                </a:solidFill>
                <a:sym typeface="Wingdings" panose="05000000000000000000" pitchFamily="2" charset="2"/>
              </a:rPr>
              <a:t>Transform quantum program verification to predicate constraint solving (solvable in SMT solver) by predicate transformers.</a:t>
            </a:r>
          </a:p>
          <a:p>
            <a:pPr>
              <a:buFont typeface="Wingdings" panose="05000000000000000000" pitchFamily="2" charset="2"/>
              <a:buChar char="q"/>
            </a:pPr>
            <a:r>
              <a:rPr lang="en-US" sz="2400" dirty="0">
                <a:solidFill>
                  <a:srgbClr val="00B0F0"/>
                </a:solidFill>
                <a:sym typeface="Wingdings" panose="05000000000000000000" pitchFamily="2" charset="2"/>
              </a:rPr>
              <a:t>Abstract quantum circuits as C-like programs.</a:t>
            </a:r>
          </a:p>
          <a:p>
            <a:pPr>
              <a:buFont typeface="Wingdings" panose="05000000000000000000" pitchFamily="2" charset="2"/>
              <a:buChar char="q"/>
            </a:pPr>
            <a:r>
              <a:rPr lang="en-US" sz="2400" dirty="0">
                <a:solidFill>
                  <a:srgbClr val="FF0000"/>
                </a:solidFill>
                <a:sym typeface="Wingdings" panose="05000000000000000000" pitchFamily="2" charset="2"/>
              </a:rPr>
              <a:t>Thus, we are able to compile quantum program verification to </a:t>
            </a:r>
            <a:r>
              <a:rPr lang="en-US" sz="2400" dirty="0" err="1">
                <a:solidFill>
                  <a:srgbClr val="FF0000"/>
                </a:solidFill>
                <a:sym typeface="Wingdings" panose="05000000000000000000" pitchFamily="2" charset="2"/>
              </a:rPr>
              <a:t>Dafny</a:t>
            </a:r>
            <a:r>
              <a:rPr lang="en-US" sz="2400" dirty="0">
                <a:solidFill>
                  <a:srgbClr val="FF0000"/>
                </a:solidFill>
                <a:sym typeface="Wingdings" panose="05000000000000000000" pitchFamily="2" charset="2"/>
              </a:rPr>
              <a:t> verification.</a:t>
            </a:r>
            <a:endParaRPr lang="en-US" sz="2400" dirty="0">
              <a:solidFill>
                <a:srgbClr val="FF0000"/>
              </a:solidFill>
            </a:endParaRPr>
          </a:p>
        </p:txBody>
      </p:sp>
    </p:spTree>
    <p:custDataLst>
      <p:tags r:id="rId1"/>
    </p:custDataLst>
    <p:extLst>
      <p:ext uri="{BB962C8B-B14F-4D97-AF65-F5344CB8AC3E}">
        <p14:creationId xmlns:p14="http://schemas.microsoft.com/office/powerpoint/2010/main" val="1675836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E03FB9-D4A4-4180-A36D-95D860D67CB2}"/>
              </a:ext>
            </a:extLst>
          </p:cNvPr>
          <p:cNvSpPr>
            <a:spLocks noGrp="1"/>
          </p:cNvSpPr>
          <p:nvPr>
            <p:ph type="title"/>
          </p:nvPr>
        </p:nvSpPr>
        <p:spPr/>
        <p:txBody>
          <a:bodyPr/>
          <a:lstStyle/>
          <a:p>
            <a:r>
              <a:rPr lang="en-US" dirty="0"/>
              <a:t>The idea can be generalized.</a:t>
            </a:r>
          </a:p>
        </p:txBody>
      </p:sp>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D8ADB8D3-C3F8-446D-BDFB-D635762B79C9}"/>
                  </a:ext>
                </a:extLst>
              </p:cNvPr>
              <p:cNvSpPr>
                <a:spLocks noGrp="1"/>
              </p:cNvSpPr>
              <p:nvPr>
                <p:ph idx="1"/>
              </p:nvPr>
            </p:nvSpPr>
            <p:spPr>
              <a:xfrm>
                <a:off x="1097280" y="1845734"/>
                <a:ext cx="10058400" cy="4023360"/>
              </a:xfrm>
            </p:spPr>
            <p:txBody>
              <a:bodyPr>
                <a:normAutofit/>
              </a:bodyPr>
              <a:lstStyle/>
              <a:p>
                <a:pPr marL="0" indent="0">
                  <a:buNone/>
                </a:pPr>
                <a:r>
                  <a:rPr lang="en-US" sz="2800" dirty="0">
                    <a:solidFill>
                      <a:srgbClr val="7030A0"/>
                    </a:solidFill>
                  </a:rPr>
                  <a:t>Nor type </a:t>
                </a:r>
                <a:r>
                  <a:rPr lang="en-US" sz="2800" dirty="0">
                    <a:solidFill>
                      <a:srgbClr val="7030A0"/>
                    </a:solidFill>
                    <a:sym typeface="Wingdings" panose="05000000000000000000" pitchFamily="2" charset="2"/>
                  </a:rPr>
                  <a:t> </a:t>
                </a:r>
                <a14:m>
                  <m:oMath xmlns:m="http://schemas.openxmlformats.org/officeDocument/2006/math">
                    <m:d>
                      <m:dPr>
                        <m:begChr m:val="|"/>
                        <m:endChr m:val="⟩"/>
                        <m:ctrlPr>
                          <a:rPr lang="en-US" sz="2800" b="0" i="1" smtClean="0">
                            <a:solidFill>
                              <a:srgbClr val="7030A0"/>
                            </a:solidFill>
                            <a:latin typeface="Cambria Math" panose="02040503050406030204" pitchFamily="18" charset="0"/>
                            <a:sym typeface="Wingdings" panose="05000000000000000000" pitchFamily="2" charset="2"/>
                          </a:rPr>
                        </m:ctrlPr>
                      </m:dPr>
                      <m:e>
                        <m:r>
                          <m:rPr>
                            <m:sty m:val="p"/>
                          </m:rPr>
                          <a:rPr lang="en-US" sz="2800" b="0" i="0" smtClean="0">
                            <a:solidFill>
                              <a:srgbClr val="7030A0"/>
                            </a:solidFill>
                            <a:latin typeface="Cambria Math" panose="02040503050406030204" pitchFamily="18" charset="0"/>
                            <a:sym typeface="Wingdings" panose="05000000000000000000" pitchFamily="2" charset="2"/>
                          </a:rPr>
                          <m:t>i</m:t>
                        </m:r>
                      </m:e>
                    </m:d>
                    <m:r>
                      <a:rPr lang="en-US" sz="2800" b="0" i="1" smtClean="0">
                        <a:solidFill>
                          <a:srgbClr val="7030A0"/>
                        </a:solidFill>
                        <a:latin typeface="Cambria Math" panose="02040503050406030204" pitchFamily="18" charset="0"/>
                        <a:sym typeface="Wingdings" panose="05000000000000000000" pitchFamily="2" charset="2"/>
                      </a:rPr>
                      <m:t> </m:t>
                    </m:r>
                  </m:oMath>
                </a14:m>
                <a:r>
                  <a:rPr lang="en-US" sz="2800" dirty="0">
                    <a:solidFill>
                      <a:srgbClr val="7030A0"/>
                    </a:solidFill>
                  </a:rPr>
                  <a:t>or </a:t>
                </a:r>
                <a14:m>
                  <m:oMath xmlns:m="http://schemas.openxmlformats.org/officeDocument/2006/math">
                    <m:d>
                      <m:dPr>
                        <m:begChr m:val="|"/>
                        <m:endChr m:val="⟩"/>
                        <m:ctrlPr>
                          <a:rPr lang="en-US" sz="2800" i="1">
                            <a:solidFill>
                              <a:srgbClr val="7030A0"/>
                            </a:solidFill>
                            <a:latin typeface="Cambria Math" panose="02040503050406030204" pitchFamily="18" charset="0"/>
                            <a:sym typeface="Wingdings" panose="05000000000000000000" pitchFamily="2" charset="2"/>
                          </a:rPr>
                        </m:ctrlPr>
                      </m:dPr>
                      <m:e>
                        <m:r>
                          <m:rPr>
                            <m:sty m:val="p"/>
                          </m:rPr>
                          <a:rPr lang="en-US" sz="2800" b="0" i="0" smtClean="0">
                            <a:solidFill>
                              <a:srgbClr val="7030A0"/>
                            </a:solidFill>
                            <a:latin typeface="Cambria Math" panose="02040503050406030204" pitchFamily="18" charset="0"/>
                            <a:sym typeface="Wingdings" panose="05000000000000000000" pitchFamily="2" charset="2"/>
                          </a:rPr>
                          <m:t>c</m:t>
                        </m:r>
                      </m:e>
                    </m:d>
                  </m:oMath>
                </a14:m>
                <a:r>
                  <a:rPr lang="en-US" sz="2800" dirty="0">
                    <a:solidFill>
                      <a:srgbClr val="7030A0"/>
                    </a:solidFill>
                  </a:rPr>
                  <a:t>  where c is bitstring</a:t>
                </a:r>
              </a:p>
              <a:p>
                <a:pPr marL="0" indent="0">
                  <a:buNone/>
                </a:pPr>
                <a:endParaRPr lang="en-US" sz="2800" dirty="0">
                  <a:solidFill>
                    <a:srgbClr val="7030A0"/>
                  </a:solidFill>
                </a:endParaRPr>
              </a:p>
              <a:p>
                <a:pPr marL="0" indent="0">
                  <a:buNone/>
                </a:pPr>
                <a:r>
                  <a:rPr lang="en-US" sz="2800" dirty="0">
                    <a:solidFill>
                      <a:srgbClr val="00B050"/>
                    </a:solidFill>
                  </a:rPr>
                  <a:t>Had type </a:t>
                </a:r>
                <a:r>
                  <a:rPr lang="en-US" sz="2800" dirty="0">
                    <a:solidFill>
                      <a:srgbClr val="00B050"/>
                    </a:solidFill>
                    <a:sym typeface="Wingdings" panose="05000000000000000000" pitchFamily="2" charset="2"/>
                  </a:rPr>
                  <a:t> </a:t>
                </a:r>
                <a14:m>
                  <m:oMath xmlns:m="http://schemas.openxmlformats.org/officeDocument/2006/math">
                    <m:sSubSup>
                      <m:sSubSupPr>
                        <m:ctrlPr>
                          <a:rPr lang="en-US" sz="2800" b="0" i="1" smtClean="0">
                            <a:solidFill>
                              <a:srgbClr val="00B050"/>
                            </a:solidFill>
                            <a:latin typeface="Cambria Math" panose="02040503050406030204" pitchFamily="18" charset="0"/>
                            <a:sym typeface="Wingdings" panose="05000000000000000000" pitchFamily="2" charset="2"/>
                          </a:rPr>
                        </m:ctrlPr>
                      </m:sSubSupPr>
                      <m:e>
                        <m:f>
                          <m:fPr>
                            <m:ctrlPr>
                              <a:rPr lang="en-US" sz="2800" b="0" i="1" smtClean="0">
                                <a:solidFill>
                                  <a:srgbClr val="00B050"/>
                                </a:solidFill>
                                <a:latin typeface="Cambria Math" panose="02040503050406030204" pitchFamily="18" charset="0"/>
                                <a:sym typeface="Wingdings" panose="05000000000000000000" pitchFamily="2" charset="2"/>
                              </a:rPr>
                            </m:ctrlPr>
                          </m:fPr>
                          <m:num>
                            <m:r>
                              <a:rPr lang="en-US" sz="2800" b="0" i="1" smtClean="0">
                                <a:solidFill>
                                  <a:srgbClr val="00B050"/>
                                </a:solidFill>
                                <a:latin typeface="Cambria Math" panose="02040503050406030204" pitchFamily="18" charset="0"/>
                                <a:sym typeface="Wingdings" panose="05000000000000000000" pitchFamily="2" charset="2"/>
                              </a:rPr>
                              <m:t>1</m:t>
                            </m:r>
                          </m:num>
                          <m:den>
                            <m:rad>
                              <m:radPr>
                                <m:degHide m:val="on"/>
                                <m:ctrlPr>
                                  <a:rPr lang="en-US" sz="2800" b="0" i="1" smtClean="0">
                                    <a:solidFill>
                                      <a:srgbClr val="00B050"/>
                                    </a:solidFill>
                                    <a:latin typeface="Cambria Math" panose="02040503050406030204" pitchFamily="18" charset="0"/>
                                    <a:sym typeface="Wingdings" panose="05000000000000000000" pitchFamily="2" charset="2"/>
                                  </a:rPr>
                                </m:ctrlPr>
                              </m:radPr>
                              <m:deg/>
                              <m:e>
                                <m:sSup>
                                  <m:sSupPr>
                                    <m:ctrlPr>
                                      <a:rPr lang="en-US" sz="2800" b="0" i="1" smtClean="0">
                                        <a:solidFill>
                                          <a:srgbClr val="00B050"/>
                                        </a:solidFill>
                                        <a:latin typeface="Cambria Math" panose="02040503050406030204" pitchFamily="18" charset="0"/>
                                        <a:sym typeface="Wingdings" panose="05000000000000000000" pitchFamily="2" charset="2"/>
                                      </a:rPr>
                                    </m:ctrlPr>
                                  </m:sSupPr>
                                  <m:e>
                                    <m:r>
                                      <a:rPr lang="en-US" sz="2800" b="0" i="1" smtClean="0">
                                        <a:solidFill>
                                          <a:srgbClr val="00B050"/>
                                        </a:solidFill>
                                        <a:latin typeface="Cambria Math" panose="02040503050406030204" pitchFamily="18" charset="0"/>
                                        <a:sym typeface="Wingdings" panose="05000000000000000000" pitchFamily="2" charset="2"/>
                                      </a:rPr>
                                      <m:t>2</m:t>
                                    </m:r>
                                  </m:e>
                                  <m:sup>
                                    <m:r>
                                      <a:rPr lang="en-US" sz="2800" b="0" i="1" smtClean="0">
                                        <a:solidFill>
                                          <a:srgbClr val="00B050"/>
                                        </a:solidFill>
                                        <a:latin typeface="Cambria Math" panose="02040503050406030204" pitchFamily="18" charset="0"/>
                                        <a:sym typeface="Wingdings" panose="05000000000000000000" pitchFamily="2" charset="2"/>
                                      </a:rPr>
                                      <m:t>𝑛</m:t>
                                    </m:r>
                                  </m:sup>
                                </m:sSup>
                              </m:e>
                            </m:rad>
                          </m:den>
                        </m:f>
                        <m:r>
                          <a:rPr lang="en-US" sz="2800" b="0" i="1" smtClean="0">
                            <a:solidFill>
                              <a:srgbClr val="00B050"/>
                            </a:solidFill>
                            <a:latin typeface="Cambria Math" panose="02040503050406030204" pitchFamily="18" charset="0"/>
                            <a:sym typeface="Wingdings" panose="05000000000000000000" pitchFamily="2" charset="2"/>
                          </a:rPr>
                          <m:t>⊗</m:t>
                        </m:r>
                      </m:e>
                      <m:sub>
                        <m:r>
                          <a:rPr lang="en-US" sz="2800" b="0" i="1" smtClean="0">
                            <a:solidFill>
                              <a:srgbClr val="00B050"/>
                            </a:solidFill>
                            <a:latin typeface="Cambria Math" panose="02040503050406030204" pitchFamily="18" charset="0"/>
                            <a:sym typeface="Wingdings" panose="05000000000000000000" pitchFamily="2" charset="2"/>
                          </a:rPr>
                          <m:t>𝑗</m:t>
                        </m:r>
                        <m:r>
                          <a:rPr lang="en-US" sz="2800" b="0" i="1" smtClean="0">
                            <a:solidFill>
                              <a:srgbClr val="00B050"/>
                            </a:solidFill>
                            <a:latin typeface="Cambria Math" panose="02040503050406030204" pitchFamily="18" charset="0"/>
                            <a:sym typeface="Wingdings" panose="05000000000000000000" pitchFamily="2" charset="2"/>
                          </a:rPr>
                          <m:t>=0</m:t>
                        </m:r>
                      </m:sub>
                      <m:sup>
                        <m:r>
                          <a:rPr lang="en-US" sz="2800" b="0" i="1" smtClean="0">
                            <a:solidFill>
                              <a:srgbClr val="00B050"/>
                            </a:solidFill>
                            <a:latin typeface="Cambria Math" panose="02040503050406030204" pitchFamily="18" charset="0"/>
                            <a:sym typeface="Wingdings" panose="05000000000000000000" pitchFamily="2" charset="2"/>
                          </a:rPr>
                          <m:t>𝑛</m:t>
                        </m:r>
                      </m:sup>
                    </m:sSubSup>
                    <m:r>
                      <a:rPr lang="en-US" sz="2800" b="0" i="1" smtClean="0">
                        <a:solidFill>
                          <a:srgbClr val="00B050"/>
                        </a:solidFill>
                        <a:latin typeface="Cambria Math" panose="02040503050406030204" pitchFamily="18" charset="0"/>
                        <a:sym typeface="Wingdings" panose="05000000000000000000" pitchFamily="2" charset="2"/>
                      </a:rPr>
                      <m:t>(</m:t>
                    </m:r>
                    <m:d>
                      <m:dPr>
                        <m:begChr m:val="|"/>
                        <m:endChr m:val="⟩"/>
                        <m:ctrlPr>
                          <a:rPr lang="en-US" sz="2800" b="0" i="1" smtClean="0">
                            <a:solidFill>
                              <a:srgbClr val="00B050"/>
                            </a:solidFill>
                            <a:latin typeface="Cambria Math" panose="02040503050406030204" pitchFamily="18" charset="0"/>
                            <a:sym typeface="Wingdings" panose="05000000000000000000" pitchFamily="2" charset="2"/>
                          </a:rPr>
                        </m:ctrlPr>
                      </m:dPr>
                      <m:e>
                        <m:r>
                          <a:rPr lang="en-US" sz="2800" b="0" i="1" smtClean="0">
                            <a:solidFill>
                              <a:srgbClr val="00B050"/>
                            </a:solidFill>
                            <a:latin typeface="Cambria Math" panose="02040503050406030204" pitchFamily="18" charset="0"/>
                            <a:sym typeface="Wingdings" panose="05000000000000000000" pitchFamily="2" charset="2"/>
                          </a:rPr>
                          <m:t>0</m:t>
                        </m:r>
                      </m:e>
                    </m:d>
                    <m:r>
                      <a:rPr lang="en-US" sz="2800" b="0" i="1" smtClean="0">
                        <a:solidFill>
                          <a:srgbClr val="00B050"/>
                        </a:solidFill>
                        <a:latin typeface="Cambria Math" panose="02040503050406030204" pitchFamily="18" charset="0"/>
                        <a:sym typeface="Wingdings" panose="05000000000000000000" pitchFamily="2" charset="2"/>
                      </a:rPr>
                      <m:t>+</m:t>
                    </m:r>
                    <m:sSup>
                      <m:sSupPr>
                        <m:ctrlPr>
                          <a:rPr lang="en-US" sz="2800" b="0" i="1" smtClean="0">
                            <a:solidFill>
                              <a:srgbClr val="00B050"/>
                            </a:solidFill>
                            <a:latin typeface="Cambria Math" panose="02040503050406030204" pitchFamily="18" charset="0"/>
                            <a:sym typeface="Wingdings" panose="05000000000000000000" pitchFamily="2" charset="2"/>
                          </a:rPr>
                        </m:ctrlPr>
                      </m:sSupPr>
                      <m:e>
                        <m:r>
                          <a:rPr lang="en-US" sz="2800" b="0" i="1" smtClean="0">
                            <a:solidFill>
                              <a:srgbClr val="00B050"/>
                            </a:solidFill>
                            <a:latin typeface="Cambria Math" panose="02040503050406030204" pitchFamily="18" charset="0"/>
                            <a:sym typeface="Wingdings" panose="05000000000000000000" pitchFamily="2" charset="2"/>
                          </a:rPr>
                          <m:t>𝑒</m:t>
                        </m:r>
                      </m:e>
                      <m:sup>
                        <m:sSub>
                          <m:sSubPr>
                            <m:ctrlPr>
                              <a:rPr lang="en-US" sz="2800" b="0" i="1" smtClean="0">
                                <a:solidFill>
                                  <a:srgbClr val="00B050"/>
                                </a:solidFill>
                                <a:latin typeface="Cambria Math" panose="02040503050406030204" pitchFamily="18" charset="0"/>
                                <a:sym typeface="Wingdings" panose="05000000000000000000" pitchFamily="2" charset="2"/>
                              </a:rPr>
                            </m:ctrlPr>
                          </m:sSubPr>
                          <m:e>
                            <m:r>
                              <a:rPr lang="en-US" sz="2800" b="0" i="1" smtClean="0">
                                <a:solidFill>
                                  <a:srgbClr val="00B050"/>
                                </a:solidFill>
                                <a:latin typeface="Cambria Math" panose="02040503050406030204" pitchFamily="18" charset="0"/>
                                <a:sym typeface="Wingdings" panose="05000000000000000000" pitchFamily="2" charset="2"/>
                              </a:rPr>
                              <m:t>𝑟</m:t>
                            </m:r>
                          </m:e>
                          <m:sub>
                            <m:r>
                              <a:rPr lang="en-US" sz="2800" b="0" i="1" smtClean="0">
                                <a:solidFill>
                                  <a:srgbClr val="00B050"/>
                                </a:solidFill>
                                <a:latin typeface="Cambria Math" panose="02040503050406030204" pitchFamily="18" charset="0"/>
                                <a:sym typeface="Wingdings" panose="05000000000000000000" pitchFamily="2" charset="2"/>
                              </a:rPr>
                              <m:t>𝑗</m:t>
                            </m:r>
                          </m:sub>
                        </m:sSub>
                        <m:r>
                          <a:rPr lang="en-US" sz="2800" b="0" i="1" smtClean="0">
                            <a:solidFill>
                              <a:srgbClr val="00B050"/>
                            </a:solidFill>
                            <a:latin typeface="Cambria Math" panose="02040503050406030204" pitchFamily="18" charset="0"/>
                            <a:sym typeface="Wingdings" panose="05000000000000000000" pitchFamily="2" charset="2"/>
                          </a:rPr>
                          <m:t>𝑖</m:t>
                        </m:r>
                      </m:sup>
                    </m:sSup>
                    <m:r>
                      <a:rPr lang="en-US" sz="2800" b="0" i="1" smtClean="0">
                        <a:solidFill>
                          <a:srgbClr val="00B050"/>
                        </a:solidFill>
                        <a:latin typeface="Cambria Math" panose="02040503050406030204" pitchFamily="18" charset="0"/>
                        <a:sym typeface="Wingdings" panose="05000000000000000000" pitchFamily="2" charset="2"/>
                      </a:rPr>
                      <m:t>|1⟩)</m:t>
                    </m:r>
                  </m:oMath>
                </a14:m>
                <a:r>
                  <a:rPr lang="en-US" sz="2800" dirty="0">
                    <a:solidFill>
                      <a:srgbClr val="00B050"/>
                    </a:solidFill>
                  </a:rPr>
                  <a:t>  where </a:t>
                </a:r>
                <a14:m>
                  <m:oMath xmlns:m="http://schemas.openxmlformats.org/officeDocument/2006/math">
                    <m:sSup>
                      <m:sSupPr>
                        <m:ctrlPr>
                          <a:rPr lang="en-US" sz="2800" i="1">
                            <a:solidFill>
                              <a:srgbClr val="00B050"/>
                            </a:solidFill>
                            <a:latin typeface="Cambria Math" panose="02040503050406030204" pitchFamily="18" charset="0"/>
                            <a:sym typeface="Wingdings" panose="05000000000000000000" pitchFamily="2" charset="2"/>
                          </a:rPr>
                        </m:ctrlPr>
                      </m:sSupPr>
                      <m:e>
                        <m:r>
                          <a:rPr lang="en-US" sz="2800" i="1">
                            <a:solidFill>
                              <a:srgbClr val="00B050"/>
                            </a:solidFill>
                            <a:latin typeface="Cambria Math" panose="02040503050406030204" pitchFamily="18" charset="0"/>
                            <a:sym typeface="Wingdings" panose="05000000000000000000" pitchFamily="2" charset="2"/>
                          </a:rPr>
                          <m:t>𝑒</m:t>
                        </m:r>
                      </m:e>
                      <m:sup>
                        <m:sSub>
                          <m:sSubPr>
                            <m:ctrlPr>
                              <a:rPr lang="en-US" sz="2800" b="0" i="1" smtClean="0">
                                <a:solidFill>
                                  <a:srgbClr val="00B050"/>
                                </a:solidFill>
                                <a:latin typeface="Cambria Math" panose="02040503050406030204" pitchFamily="18" charset="0"/>
                                <a:sym typeface="Wingdings" panose="05000000000000000000" pitchFamily="2" charset="2"/>
                              </a:rPr>
                            </m:ctrlPr>
                          </m:sSubPr>
                          <m:e>
                            <m:r>
                              <a:rPr lang="en-US" sz="2800" i="1">
                                <a:solidFill>
                                  <a:srgbClr val="00B050"/>
                                </a:solidFill>
                                <a:latin typeface="Cambria Math" panose="02040503050406030204" pitchFamily="18" charset="0"/>
                                <a:sym typeface="Wingdings" panose="05000000000000000000" pitchFamily="2" charset="2"/>
                              </a:rPr>
                              <m:t>𝑟</m:t>
                            </m:r>
                          </m:e>
                          <m:sub>
                            <m:r>
                              <a:rPr lang="en-US" sz="2800" b="0" i="1" smtClean="0">
                                <a:solidFill>
                                  <a:srgbClr val="00B050"/>
                                </a:solidFill>
                                <a:latin typeface="Cambria Math" panose="02040503050406030204" pitchFamily="18" charset="0"/>
                                <a:sym typeface="Wingdings" panose="05000000000000000000" pitchFamily="2" charset="2"/>
                              </a:rPr>
                              <m:t>𝑗</m:t>
                            </m:r>
                          </m:sub>
                        </m:sSub>
                        <m:r>
                          <a:rPr lang="en-US" sz="2800" i="1">
                            <a:solidFill>
                              <a:srgbClr val="00B050"/>
                            </a:solidFill>
                            <a:latin typeface="Cambria Math" panose="02040503050406030204" pitchFamily="18" charset="0"/>
                            <a:sym typeface="Wingdings" panose="05000000000000000000" pitchFamily="2" charset="2"/>
                          </a:rPr>
                          <m:t>𝑖</m:t>
                        </m:r>
                      </m:sup>
                    </m:sSup>
                  </m:oMath>
                </a14:m>
                <a:r>
                  <a:rPr lang="en-US" sz="2800" dirty="0">
                    <a:solidFill>
                      <a:srgbClr val="00B050"/>
                    </a:solidFill>
                  </a:rPr>
                  <a:t> is phase.</a:t>
                </a:r>
              </a:p>
              <a:p>
                <a:pPr marL="0" indent="0">
                  <a:buNone/>
                </a:pPr>
                <a:endParaRPr lang="en-US" sz="2800" dirty="0">
                  <a:solidFill>
                    <a:srgbClr val="00B050"/>
                  </a:solidFill>
                </a:endParaRPr>
              </a:p>
              <a:p>
                <a:pPr marL="0" indent="0">
                  <a:buNone/>
                </a:pPr>
                <a:r>
                  <a:rPr lang="en-US" sz="2800" dirty="0">
                    <a:solidFill>
                      <a:srgbClr val="0070C0"/>
                    </a:solidFill>
                  </a:rPr>
                  <a:t>EN type </a:t>
                </a:r>
                <a:r>
                  <a:rPr lang="en-US" sz="2800" dirty="0">
                    <a:solidFill>
                      <a:srgbClr val="0070C0"/>
                    </a:solidFill>
                    <a:sym typeface="Wingdings" panose="05000000000000000000" pitchFamily="2" charset="2"/>
                  </a:rPr>
                  <a:t> </a:t>
                </a:r>
                <a14:m>
                  <m:oMath xmlns:m="http://schemas.openxmlformats.org/officeDocument/2006/math">
                    <m:sSubSup>
                      <m:sSubSupPr>
                        <m:ctrlPr>
                          <a:rPr lang="en-US" sz="2800" b="0" i="1" smtClean="0">
                            <a:solidFill>
                              <a:srgbClr val="0070C0"/>
                            </a:solidFill>
                            <a:latin typeface="Cambria Math" panose="02040503050406030204" pitchFamily="18" charset="0"/>
                            <a:sym typeface="Wingdings" panose="05000000000000000000" pitchFamily="2" charset="2"/>
                          </a:rPr>
                        </m:ctrlPr>
                      </m:sSubSupPr>
                      <m:e>
                        <m:r>
                          <m:rPr>
                            <m:sty m:val="p"/>
                          </m:rPr>
                          <a:rPr lang="en-US" sz="2800" b="0" i="0" smtClean="0">
                            <a:solidFill>
                              <a:srgbClr val="0070C0"/>
                            </a:solidFill>
                            <a:latin typeface="Cambria Math" panose="02040503050406030204" pitchFamily="18" charset="0"/>
                            <a:sym typeface="Wingdings" panose="05000000000000000000" pitchFamily="2" charset="2"/>
                          </a:rPr>
                          <m:t>Σ</m:t>
                        </m:r>
                      </m:e>
                      <m:sub>
                        <m:r>
                          <a:rPr lang="en-US" sz="2800" b="0" i="1" smtClean="0">
                            <a:solidFill>
                              <a:srgbClr val="0070C0"/>
                            </a:solidFill>
                            <a:latin typeface="Cambria Math" panose="02040503050406030204" pitchFamily="18" charset="0"/>
                            <a:sym typeface="Wingdings" panose="05000000000000000000" pitchFamily="2" charset="2"/>
                          </a:rPr>
                          <m:t>𝑖</m:t>
                        </m:r>
                        <m:r>
                          <a:rPr lang="en-US" sz="2800" b="0" i="1" smtClean="0">
                            <a:solidFill>
                              <a:srgbClr val="0070C0"/>
                            </a:solidFill>
                            <a:latin typeface="Cambria Math" panose="02040503050406030204" pitchFamily="18" charset="0"/>
                            <a:sym typeface="Wingdings" panose="05000000000000000000" pitchFamily="2" charset="2"/>
                          </a:rPr>
                          <m:t>=0</m:t>
                        </m:r>
                      </m:sub>
                      <m:sup>
                        <m:r>
                          <a:rPr lang="en-US" sz="2800" b="0" i="1" smtClean="0">
                            <a:solidFill>
                              <a:srgbClr val="0070C0"/>
                            </a:solidFill>
                            <a:latin typeface="Cambria Math" panose="02040503050406030204" pitchFamily="18" charset="0"/>
                            <a:sym typeface="Wingdings" panose="05000000000000000000" pitchFamily="2" charset="2"/>
                          </a:rPr>
                          <m:t>𝑛</m:t>
                        </m:r>
                      </m:sup>
                    </m:sSubSup>
                    <m:sSub>
                      <m:sSubPr>
                        <m:ctrlPr>
                          <a:rPr lang="en-US" sz="2800" b="0" i="1" smtClean="0">
                            <a:solidFill>
                              <a:srgbClr val="0070C0"/>
                            </a:solidFill>
                            <a:latin typeface="Cambria Math" panose="02040503050406030204" pitchFamily="18" charset="0"/>
                            <a:sym typeface="Wingdings" panose="05000000000000000000" pitchFamily="2" charset="2"/>
                          </a:rPr>
                        </m:ctrlPr>
                      </m:sSubPr>
                      <m:e>
                        <m:r>
                          <a:rPr lang="en-US" sz="2800" b="0" i="1" smtClean="0">
                            <a:solidFill>
                              <a:srgbClr val="0070C0"/>
                            </a:solidFill>
                            <a:latin typeface="Cambria Math" panose="02040503050406030204" pitchFamily="18" charset="0"/>
                            <a:sym typeface="Wingdings" panose="05000000000000000000" pitchFamily="2" charset="2"/>
                          </a:rPr>
                          <m:t>𝛼</m:t>
                        </m:r>
                      </m:e>
                      <m:sub>
                        <m:r>
                          <a:rPr lang="en-US" sz="2800" b="0" i="1" smtClean="0">
                            <a:solidFill>
                              <a:srgbClr val="0070C0"/>
                            </a:solidFill>
                            <a:latin typeface="Cambria Math" panose="02040503050406030204" pitchFamily="18" charset="0"/>
                            <a:sym typeface="Wingdings" panose="05000000000000000000" pitchFamily="2" charset="2"/>
                          </a:rPr>
                          <m:t>𝑖</m:t>
                        </m:r>
                      </m:sub>
                    </m:sSub>
                    <m:r>
                      <a:rPr lang="en-US" sz="2800" b="0" i="1" smtClean="0">
                        <a:solidFill>
                          <a:srgbClr val="0070C0"/>
                        </a:solidFill>
                        <a:latin typeface="Cambria Math" panose="02040503050406030204" pitchFamily="18" charset="0"/>
                        <a:sym typeface="Wingdings" panose="05000000000000000000" pitchFamily="2" charset="2"/>
                      </a:rPr>
                      <m:t>|</m:t>
                    </m:r>
                    <m:r>
                      <a:rPr lang="en-US" sz="2800" b="0" i="1" smtClean="0">
                        <a:solidFill>
                          <a:srgbClr val="0070C0"/>
                        </a:solidFill>
                        <a:latin typeface="Cambria Math" panose="02040503050406030204" pitchFamily="18" charset="0"/>
                        <a:sym typeface="Wingdings" panose="05000000000000000000" pitchFamily="2" charset="2"/>
                      </a:rPr>
                      <m:t>𝑖</m:t>
                    </m:r>
                    <m:r>
                      <a:rPr lang="en-US" sz="2800" b="0" i="1" smtClean="0">
                        <a:solidFill>
                          <a:srgbClr val="0070C0"/>
                        </a:solidFill>
                        <a:latin typeface="Cambria Math" panose="02040503050406030204" pitchFamily="18" charset="0"/>
                        <a:sym typeface="Wingdings" panose="05000000000000000000" pitchFamily="2" charset="2"/>
                      </a:rPr>
                      <m:t>⟩</m:t>
                    </m:r>
                  </m:oMath>
                </a14:m>
                <a:r>
                  <a:rPr lang="en-US" sz="2800" dirty="0">
                    <a:solidFill>
                      <a:srgbClr val="0070C0"/>
                    </a:solidFill>
                  </a:rPr>
                  <a:t> or </a:t>
                </a:r>
                <a14:m>
                  <m:oMath xmlns:m="http://schemas.openxmlformats.org/officeDocument/2006/math">
                    <m:sSubSup>
                      <m:sSubSupPr>
                        <m:ctrlPr>
                          <a:rPr lang="en-US" sz="2800" i="1">
                            <a:solidFill>
                              <a:srgbClr val="0070C0"/>
                            </a:solidFill>
                            <a:latin typeface="Cambria Math" panose="02040503050406030204" pitchFamily="18" charset="0"/>
                            <a:sym typeface="Wingdings" panose="05000000000000000000" pitchFamily="2" charset="2"/>
                          </a:rPr>
                        </m:ctrlPr>
                      </m:sSubSupPr>
                      <m:e>
                        <m:r>
                          <m:rPr>
                            <m:sty m:val="p"/>
                          </m:rPr>
                          <a:rPr lang="en-US" sz="2800">
                            <a:solidFill>
                              <a:srgbClr val="0070C0"/>
                            </a:solidFill>
                            <a:latin typeface="Cambria Math" panose="02040503050406030204" pitchFamily="18" charset="0"/>
                            <a:sym typeface="Wingdings" panose="05000000000000000000" pitchFamily="2" charset="2"/>
                          </a:rPr>
                          <m:t>Σ</m:t>
                        </m:r>
                      </m:e>
                      <m:sub>
                        <m:r>
                          <a:rPr lang="en-US" sz="2800" i="1">
                            <a:solidFill>
                              <a:srgbClr val="0070C0"/>
                            </a:solidFill>
                            <a:latin typeface="Cambria Math" panose="02040503050406030204" pitchFamily="18" charset="0"/>
                            <a:sym typeface="Wingdings" panose="05000000000000000000" pitchFamily="2" charset="2"/>
                          </a:rPr>
                          <m:t>𝑖</m:t>
                        </m:r>
                        <m:r>
                          <a:rPr lang="en-US" sz="2800" i="1">
                            <a:solidFill>
                              <a:srgbClr val="0070C0"/>
                            </a:solidFill>
                            <a:latin typeface="Cambria Math" panose="02040503050406030204" pitchFamily="18" charset="0"/>
                            <a:sym typeface="Wingdings" panose="05000000000000000000" pitchFamily="2" charset="2"/>
                          </a:rPr>
                          <m:t>=0</m:t>
                        </m:r>
                      </m:sub>
                      <m:sup>
                        <m:r>
                          <a:rPr lang="en-US" sz="2800" i="1">
                            <a:solidFill>
                              <a:srgbClr val="0070C0"/>
                            </a:solidFill>
                            <a:latin typeface="Cambria Math" panose="02040503050406030204" pitchFamily="18" charset="0"/>
                            <a:sym typeface="Wingdings" panose="05000000000000000000" pitchFamily="2" charset="2"/>
                          </a:rPr>
                          <m:t>𝑛</m:t>
                        </m:r>
                      </m:sup>
                    </m:sSubSup>
                    <m:sSub>
                      <m:sSubPr>
                        <m:ctrlPr>
                          <a:rPr lang="en-US" sz="2800" b="0" i="1" smtClean="0">
                            <a:solidFill>
                              <a:srgbClr val="0070C0"/>
                            </a:solidFill>
                            <a:latin typeface="Cambria Math" panose="02040503050406030204" pitchFamily="18" charset="0"/>
                            <a:sym typeface="Wingdings" panose="05000000000000000000" pitchFamily="2" charset="2"/>
                          </a:rPr>
                        </m:ctrlPr>
                      </m:sSubPr>
                      <m:e>
                        <m:r>
                          <a:rPr lang="en-US" sz="2800" i="1">
                            <a:solidFill>
                              <a:srgbClr val="0070C0"/>
                            </a:solidFill>
                            <a:latin typeface="Cambria Math" panose="02040503050406030204" pitchFamily="18" charset="0"/>
                            <a:sym typeface="Wingdings" panose="05000000000000000000" pitchFamily="2" charset="2"/>
                          </a:rPr>
                          <m:t>𝛼</m:t>
                        </m:r>
                      </m:e>
                      <m:sub>
                        <m:r>
                          <a:rPr lang="en-US" sz="2800" b="0" i="1" smtClean="0">
                            <a:solidFill>
                              <a:srgbClr val="0070C0"/>
                            </a:solidFill>
                            <a:latin typeface="Cambria Math" panose="02040503050406030204" pitchFamily="18" charset="0"/>
                            <a:sym typeface="Wingdings" panose="05000000000000000000" pitchFamily="2" charset="2"/>
                          </a:rPr>
                          <m:t>𝑖</m:t>
                        </m:r>
                      </m:sub>
                    </m:sSub>
                    <m:r>
                      <a:rPr lang="en-US" sz="2800" i="1">
                        <a:solidFill>
                          <a:srgbClr val="0070C0"/>
                        </a:solidFill>
                        <a:latin typeface="Cambria Math" panose="02040503050406030204" pitchFamily="18" charset="0"/>
                        <a:sym typeface="Wingdings" panose="05000000000000000000" pitchFamily="2" charset="2"/>
                      </a:rPr>
                      <m:t>|</m:t>
                    </m:r>
                    <m:sSub>
                      <m:sSubPr>
                        <m:ctrlPr>
                          <a:rPr lang="en-US" sz="2800" b="0" i="1" smtClean="0">
                            <a:solidFill>
                              <a:srgbClr val="0070C0"/>
                            </a:solidFill>
                            <a:latin typeface="Cambria Math" panose="02040503050406030204" pitchFamily="18" charset="0"/>
                            <a:sym typeface="Wingdings" panose="05000000000000000000" pitchFamily="2" charset="2"/>
                          </a:rPr>
                        </m:ctrlPr>
                      </m:sSubPr>
                      <m:e>
                        <m:r>
                          <a:rPr lang="en-US" sz="2800" b="0" i="1" smtClean="0">
                            <a:solidFill>
                              <a:srgbClr val="0070C0"/>
                            </a:solidFill>
                            <a:latin typeface="Cambria Math" panose="02040503050406030204" pitchFamily="18" charset="0"/>
                            <a:sym typeface="Wingdings" panose="05000000000000000000" pitchFamily="2" charset="2"/>
                          </a:rPr>
                          <m:t>𝑐</m:t>
                        </m:r>
                      </m:e>
                      <m:sub>
                        <m:r>
                          <a:rPr lang="en-US" sz="2800" b="0" i="1" smtClean="0">
                            <a:solidFill>
                              <a:srgbClr val="0070C0"/>
                            </a:solidFill>
                            <a:latin typeface="Cambria Math" panose="02040503050406030204" pitchFamily="18" charset="0"/>
                            <a:sym typeface="Wingdings" panose="05000000000000000000" pitchFamily="2" charset="2"/>
                          </a:rPr>
                          <m:t>𝑖</m:t>
                        </m:r>
                      </m:sub>
                    </m:sSub>
                    <m:r>
                      <a:rPr lang="en-US" sz="2800" i="1">
                        <a:solidFill>
                          <a:srgbClr val="0070C0"/>
                        </a:solidFill>
                        <a:latin typeface="Cambria Math" panose="02040503050406030204" pitchFamily="18" charset="0"/>
                        <a:sym typeface="Wingdings" panose="05000000000000000000" pitchFamily="2" charset="2"/>
                      </a:rPr>
                      <m:t>⟩</m:t>
                    </m:r>
                  </m:oMath>
                </a14:m>
                <a:r>
                  <a:rPr lang="en-US" sz="2800" dirty="0">
                    <a:solidFill>
                      <a:srgbClr val="0070C0"/>
                    </a:solidFill>
                  </a:rPr>
                  <a:t> </a:t>
                </a:r>
              </a:p>
            </p:txBody>
          </p:sp>
        </mc:Choice>
        <mc:Fallback xmlns="">
          <p:sp>
            <p:nvSpPr>
              <p:cNvPr id="11" name="Content Placeholder 2">
                <a:extLst>
                  <a:ext uri="{FF2B5EF4-FFF2-40B4-BE49-F238E27FC236}">
                    <a16:creationId xmlns:a16="http://schemas.microsoft.com/office/drawing/2014/main" id="{D8ADB8D3-C3F8-446D-BDFB-D635762B79C9}"/>
                  </a:ext>
                </a:extLst>
              </p:cNvPr>
              <p:cNvSpPr>
                <a:spLocks noGrp="1" noRot="1" noChangeAspect="1" noMove="1" noResize="1" noEditPoints="1" noAdjustHandles="1" noChangeArrowheads="1" noChangeShapeType="1" noTextEdit="1"/>
              </p:cNvSpPr>
              <p:nvPr>
                <p:ph idx="1"/>
              </p:nvPr>
            </p:nvSpPr>
            <p:spPr>
              <a:xfrm>
                <a:off x="1097280" y="1845734"/>
                <a:ext cx="10058400" cy="4023360"/>
              </a:xfrm>
              <a:blipFill>
                <a:blip r:embed="rId4"/>
                <a:stretch>
                  <a:fillRect l="-2121" t="-3030"/>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AB238956-AFD0-431C-B003-9D4B8DCAD7D9}"/>
              </a:ext>
            </a:extLst>
          </p:cNvPr>
          <p:cNvSpPr txBox="1"/>
          <p:nvPr/>
        </p:nvSpPr>
        <p:spPr>
          <a:xfrm>
            <a:off x="7494973" y="3488082"/>
            <a:ext cx="6094520" cy="369332"/>
          </a:xfrm>
          <a:prstGeom prst="rect">
            <a:avLst/>
          </a:prstGeom>
          <a:noFill/>
        </p:spPr>
        <p:txBody>
          <a:bodyPr wrap="square">
            <a:spAutoFit/>
          </a:bodyPr>
          <a:lstStyle/>
          <a:p>
            <a:r>
              <a:rPr lang="en-US" sz="1800" dirty="0">
                <a:solidFill>
                  <a:srgbClr val="00B050"/>
                </a:solidFill>
              </a:rPr>
              <a:t>(amplitude whose norm is 1).</a:t>
            </a:r>
            <a:endParaRPr lang="en-US" dirty="0">
              <a:solidFill>
                <a:srgbClr val="00B050"/>
              </a:solidFill>
            </a:endParaRPr>
          </a:p>
        </p:txBody>
      </p:sp>
      <p:sp>
        <p:nvSpPr>
          <p:cNvPr id="7" name="TextBox 6">
            <a:extLst>
              <a:ext uri="{FF2B5EF4-FFF2-40B4-BE49-F238E27FC236}">
                <a16:creationId xmlns:a16="http://schemas.microsoft.com/office/drawing/2014/main" id="{A536FF63-3078-491A-90ED-A1E6826FA82E}"/>
              </a:ext>
            </a:extLst>
          </p:cNvPr>
          <p:cNvSpPr txBox="1"/>
          <p:nvPr/>
        </p:nvSpPr>
        <p:spPr>
          <a:xfrm>
            <a:off x="4696288" y="2351111"/>
            <a:ext cx="7301166" cy="523220"/>
          </a:xfrm>
          <a:prstGeom prst="rect">
            <a:avLst/>
          </a:prstGeom>
          <a:noFill/>
        </p:spPr>
        <p:txBody>
          <a:bodyPr wrap="none" rtlCol="0">
            <a:spAutoFit/>
          </a:bodyPr>
          <a:lstStyle/>
          <a:p>
            <a:r>
              <a:rPr lang="en-US" sz="2800" dirty="0"/>
              <a:t>Nor type can be represented as an array of string</a:t>
            </a:r>
          </a:p>
        </p:txBody>
      </p:sp>
    </p:spTree>
    <p:custDataLst>
      <p:tags r:id="rId1"/>
    </p:custDataLst>
    <p:extLst>
      <p:ext uri="{BB962C8B-B14F-4D97-AF65-F5344CB8AC3E}">
        <p14:creationId xmlns:p14="http://schemas.microsoft.com/office/powerpoint/2010/main" val="3593413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E03FB9-D4A4-4180-A36D-95D860D67CB2}"/>
              </a:ext>
            </a:extLst>
          </p:cNvPr>
          <p:cNvSpPr>
            <a:spLocks noGrp="1"/>
          </p:cNvSpPr>
          <p:nvPr>
            <p:ph type="title"/>
          </p:nvPr>
        </p:nvSpPr>
        <p:spPr/>
        <p:txBody>
          <a:bodyPr/>
          <a:lstStyle/>
          <a:p>
            <a:r>
              <a:rPr lang="en-US" dirty="0"/>
              <a:t>The idea can be generalized.</a:t>
            </a:r>
          </a:p>
        </p:txBody>
      </p:sp>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D8ADB8D3-C3F8-446D-BDFB-D635762B79C9}"/>
                  </a:ext>
                </a:extLst>
              </p:cNvPr>
              <p:cNvSpPr>
                <a:spLocks noGrp="1"/>
              </p:cNvSpPr>
              <p:nvPr>
                <p:ph idx="1"/>
              </p:nvPr>
            </p:nvSpPr>
            <p:spPr>
              <a:xfrm>
                <a:off x="1097280" y="1845734"/>
                <a:ext cx="10058400" cy="4023360"/>
              </a:xfrm>
            </p:spPr>
            <p:txBody>
              <a:bodyPr>
                <a:normAutofit/>
              </a:bodyPr>
              <a:lstStyle/>
              <a:p>
                <a:pPr marL="0" indent="0">
                  <a:buNone/>
                </a:pPr>
                <a:r>
                  <a:rPr lang="en-US" sz="2800" dirty="0">
                    <a:solidFill>
                      <a:srgbClr val="7030A0"/>
                    </a:solidFill>
                  </a:rPr>
                  <a:t>Nor type </a:t>
                </a:r>
                <a:r>
                  <a:rPr lang="en-US" sz="2800" dirty="0">
                    <a:solidFill>
                      <a:srgbClr val="7030A0"/>
                    </a:solidFill>
                    <a:sym typeface="Wingdings" panose="05000000000000000000" pitchFamily="2" charset="2"/>
                  </a:rPr>
                  <a:t> </a:t>
                </a:r>
                <a14:m>
                  <m:oMath xmlns:m="http://schemas.openxmlformats.org/officeDocument/2006/math">
                    <m:d>
                      <m:dPr>
                        <m:begChr m:val="|"/>
                        <m:endChr m:val="⟩"/>
                        <m:ctrlPr>
                          <a:rPr lang="en-US" sz="2800" b="0" i="1" smtClean="0">
                            <a:solidFill>
                              <a:srgbClr val="7030A0"/>
                            </a:solidFill>
                            <a:latin typeface="Cambria Math" panose="02040503050406030204" pitchFamily="18" charset="0"/>
                            <a:sym typeface="Wingdings" panose="05000000000000000000" pitchFamily="2" charset="2"/>
                          </a:rPr>
                        </m:ctrlPr>
                      </m:dPr>
                      <m:e>
                        <m:r>
                          <m:rPr>
                            <m:sty m:val="p"/>
                          </m:rPr>
                          <a:rPr lang="en-US" sz="2800" b="0" i="0" smtClean="0">
                            <a:solidFill>
                              <a:srgbClr val="7030A0"/>
                            </a:solidFill>
                            <a:latin typeface="Cambria Math" panose="02040503050406030204" pitchFamily="18" charset="0"/>
                            <a:sym typeface="Wingdings" panose="05000000000000000000" pitchFamily="2" charset="2"/>
                          </a:rPr>
                          <m:t>i</m:t>
                        </m:r>
                      </m:e>
                    </m:d>
                    <m:r>
                      <a:rPr lang="en-US" sz="2800" b="0" i="1" smtClean="0">
                        <a:solidFill>
                          <a:srgbClr val="7030A0"/>
                        </a:solidFill>
                        <a:latin typeface="Cambria Math" panose="02040503050406030204" pitchFamily="18" charset="0"/>
                        <a:sym typeface="Wingdings" panose="05000000000000000000" pitchFamily="2" charset="2"/>
                      </a:rPr>
                      <m:t> </m:t>
                    </m:r>
                  </m:oMath>
                </a14:m>
                <a:r>
                  <a:rPr lang="en-US" sz="2800" dirty="0">
                    <a:solidFill>
                      <a:srgbClr val="7030A0"/>
                    </a:solidFill>
                  </a:rPr>
                  <a:t>or </a:t>
                </a:r>
                <a14:m>
                  <m:oMath xmlns:m="http://schemas.openxmlformats.org/officeDocument/2006/math">
                    <m:d>
                      <m:dPr>
                        <m:begChr m:val="|"/>
                        <m:endChr m:val="⟩"/>
                        <m:ctrlPr>
                          <a:rPr lang="en-US" sz="2800" i="1">
                            <a:solidFill>
                              <a:srgbClr val="7030A0"/>
                            </a:solidFill>
                            <a:latin typeface="Cambria Math" panose="02040503050406030204" pitchFamily="18" charset="0"/>
                            <a:sym typeface="Wingdings" panose="05000000000000000000" pitchFamily="2" charset="2"/>
                          </a:rPr>
                        </m:ctrlPr>
                      </m:dPr>
                      <m:e>
                        <m:r>
                          <m:rPr>
                            <m:sty m:val="p"/>
                          </m:rPr>
                          <a:rPr lang="en-US" sz="2800" b="0" i="0" smtClean="0">
                            <a:solidFill>
                              <a:srgbClr val="7030A0"/>
                            </a:solidFill>
                            <a:latin typeface="Cambria Math" panose="02040503050406030204" pitchFamily="18" charset="0"/>
                            <a:sym typeface="Wingdings" panose="05000000000000000000" pitchFamily="2" charset="2"/>
                          </a:rPr>
                          <m:t>c</m:t>
                        </m:r>
                      </m:e>
                    </m:d>
                  </m:oMath>
                </a14:m>
                <a:r>
                  <a:rPr lang="en-US" sz="2800" dirty="0">
                    <a:solidFill>
                      <a:srgbClr val="7030A0"/>
                    </a:solidFill>
                  </a:rPr>
                  <a:t>  where c is bitstring</a:t>
                </a:r>
              </a:p>
              <a:p>
                <a:pPr marL="0" indent="0">
                  <a:buNone/>
                </a:pPr>
                <a:endParaRPr lang="en-US" sz="2800" dirty="0">
                  <a:solidFill>
                    <a:srgbClr val="7030A0"/>
                  </a:solidFill>
                </a:endParaRPr>
              </a:p>
              <a:p>
                <a:pPr marL="0" indent="0">
                  <a:buNone/>
                </a:pPr>
                <a:r>
                  <a:rPr lang="en-US" sz="2800" dirty="0">
                    <a:solidFill>
                      <a:srgbClr val="00B050"/>
                    </a:solidFill>
                  </a:rPr>
                  <a:t>Had type </a:t>
                </a:r>
                <a:r>
                  <a:rPr lang="en-US" sz="2800" dirty="0">
                    <a:solidFill>
                      <a:srgbClr val="00B050"/>
                    </a:solidFill>
                    <a:sym typeface="Wingdings" panose="05000000000000000000" pitchFamily="2" charset="2"/>
                  </a:rPr>
                  <a:t> </a:t>
                </a:r>
                <a14:m>
                  <m:oMath xmlns:m="http://schemas.openxmlformats.org/officeDocument/2006/math">
                    <m:sSubSup>
                      <m:sSubSupPr>
                        <m:ctrlPr>
                          <a:rPr lang="en-US" sz="2800" i="1">
                            <a:solidFill>
                              <a:srgbClr val="00B050"/>
                            </a:solidFill>
                            <a:latin typeface="Cambria Math" panose="02040503050406030204" pitchFamily="18" charset="0"/>
                            <a:sym typeface="Wingdings" panose="05000000000000000000" pitchFamily="2" charset="2"/>
                          </a:rPr>
                        </m:ctrlPr>
                      </m:sSubSupPr>
                      <m:e>
                        <m:f>
                          <m:fPr>
                            <m:ctrlPr>
                              <a:rPr lang="en-US" sz="2800" i="1">
                                <a:solidFill>
                                  <a:srgbClr val="00B050"/>
                                </a:solidFill>
                                <a:latin typeface="Cambria Math" panose="02040503050406030204" pitchFamily="18" charset="0"/>
                                <a:sym typeface="Wingdings" panose="05000000000000000000" pitchFamily="2" charset="2"/>
                              </a:rPr>
                            </m:ctrlPr>
                          </m:fPr>
                          <m:num>
                            <m:r>
                              <a:rPr lang="en-US" sz="2800" i="1">
                                <a:solidFill>
                                  <a:srgbClr val="00B050"/>
                                </a:solidFill>
                                <a:latin typeface="Cambria Math" panose="02040503050406030204" pitchFamily="18" charset="0"/>
                                <a:sym typeface="Wingdings" panose="05000000000000000000" pitchFamily="2" charset="2"/>
                              </a:rPr>
                              <m:t>1</m:t>
                            </m:r>
                          </m:num>
                          <m:den>
                            <m:rad>
                              <m:radPr>
                                <m:degHide m:val="on"/>
                                <m:ctrlPr>
                                  <a:rPr lang="en-US" sz="2800" i="1">
                                    <a:solidFill>
                                      <a:srgbClr val="00B050"/>
                                    </a:solidFill>
                                    <a:latin typeface="Cambria Math" panose="02040503050406030204" pitchFamily="18" charset="0"/>
                                    <a:sym typeface="Wingdings" panose="05000000000000000000" pitchFamily="2" charset="2"/>
                                  </a:rPr>
                                </m:ctrlPr>
                              </m:radPr>
                              <m:deg/>
                              <m:e>
                                <m:sSup>
                                  <m:sSupPr>
                                    <m:ctrlPr>
                                      <a:rPr lang="en-US" sz="2800" i="1">
                                        <a:solidFill>
                                          <a:srgbClr val="00B050"/>
                                        </a:solidFill>
                                        <a:latin typeface="Cambria Math" panose="02040503050406030204" pitchFamily="18" charset="0"/>
                                        <a:sym typeface="Wingdings" panose="05000000000000000000" pitchFamily="2" charset="2"/>
                                      </a:rPr>
                                    </m:ctrlPr>
                                  </m:sSupPr>
                                  <m:e>
                                    <m:r>
                                      <a:rPr lang="en-US" sz="2800" i="1">
                                        <a:solidFill>
                                          <a:srgbClr val="00B050"/>
                                        </a:solidFill>
                                        <a:latin typeface="Cambria Math" panose="02040503050406030204" pitchFamily="18" charset="0"/>
                                        <a:sym typeface="Wingdings" panose="05000000000000000000" pitchFamily="2" charset="2"/>
                                      </a:rPr>
                                      <m:t>2</m:t>
                                    </m:r>
                                  </m:e>
                                  <m:sup>
                                    <m:r>
                                      <a:rPr lang="en-US" sz="2800" i="1">
                                        <a:solidFill>
                                          <a:srgbClr val="00B050"/>
                                        </a:solidFill>
                                        <a:latin typeface="Cambria Math" panose="02040503050406030204" pitchFamily="18" charset="0"/>
                                        <a:sym typeface="Wingdings" panose="05000000000000000000" pitchFamily="2" charset="2"/>
                                      </a:rPr>
                                      <m:t>𝑛</m:t>
                                    </m:r>
                                  </m:sup>
                                </m:sSup>
                              </m:e>
                            </m:rad>
                          </m:den>
                        </m:f>
                        <m:r>
                          <a:rPr lang="en-US" sz="2800" i="1">
                            <a:solidFill>
                              <a:srgbClr val="00B050"/>
                            </a:solidFill>
                            <a:latin typeface="Cambria Math" panose="02040503050406030204" pitchFamily="18" charset="0"/>
                            <a:sym typeface="Wingdings" panose="05000000000000000000" pitchFamily="2" charset="2"/>
                          </a:rPr>
                          <m:t>⊗</m:t>
                        </m:r>
                      </m:e>
                      <m:sub>
                        <m:r>
                          <a:rPr lang="en-US" sz="2800" i="1">
                            <a:solidFill>
                              <a:srgbClr val="00B050"/>
                            </a:solidFill>
                            <a:latin typeface="Cambria Math" panose="02040503050406030204" pitchFamily="18" charset="0"/>
                            <a:sym typeface="Wingdings" panose="05000000000000000000" pitchFamily="2" charset="2"/>
                          </a:rPr>
                          <m:t>𝑗</m:t>
                        </m:r>
                        <m:r>
                          <a:rPr lang="en-US" sz="2800" i="1">
                            <a:solidFill>
                              <a:srgbClr val="00B050"/>
                            </a:solidFill>
                            <a:latin typeface="Cambria Math" panose="02040503050406030204" pitchFamily="18" charset="0"/>
                            <a:sym typeface="Wingdings" panose="05000000000000000000" pitchFamily="2" charset="2"/>
                          </a:rPr>
                          <m:t>=0</m:t>
                        </m:r>
                      </m:sub>
                      <m:sup>
                        <m:r>
                          <a:rPr lang="en-US" sz="2800" i="1">
                            <a:solidFill>
                              <a:srgbClr val="00B050"/>
                            </a:solidFill>
                            <a:latin typeface="Cambria Math" panose="02040503050406030204" pitchFamily="18" charset="0"/>
                            <a:sym typeface="Wingdings" panose="05000000000000000000" pitchFamily="2" charset="2"/>
                          </a:rPr>
                          <m:t>𝑛</m:t>
                        </m:r>
                      </m:sup>
                    </m:sSubSup>
                    <m:r>
                      <a:rPr lang="en-US" sz="2800" i="1">
                        <a:solidFill>
                          <a:srgbClr val="00B050"/>
                        </a:solidFill>
                        <a:latin typeface="Cambria Math" panose="02040503050406030204" pitchFamily="18" charset="0"/>
                        <a:sym typeface="Wingdings" panose="05000000000000000000" pitchFamily="2" charset="2"/>
                      </a:rPr>
                      <m:t>(</m:t>
                    </m:r>
                    <m:d>
                      <m:dPr>
                        <m:begChr m:val="|"/>
                        <m:endChr m:val="⟩"/>
                        <m:ctrlPr>
                          <a:rPr lang="en-US" sz="2800" i="1">
                            <a:solidFill>
                              <a:srgbClr val="00B050"/>
                            </a:solidFill>
                            <a:latin typeface="Cambria Math" panose="02040503050406030204" pitchFamily="18" charset="0"/>
                            <a:sym typeface="Wingdings" panose="05000000000000000000" pitchFamily="2" charset="2"/>
                          </a:rPr>
                        </m:ctrlPr>
                      </m:dPr>
                      <m:e>
                        <m:r>
                          <a:rPr lang="en-US" sz="2800" i="1">
                            <a:solidFill>
                              <a:srgbClr val="00B050"/>
                            </a:solidFill>
                            <a:latin typeface="Cambria Math" panose="02040503050406030204" pitchFamily="18" charset="0"/>
                            <a:sym typeface="Wingdings" panose="05000000000000000000" pitchFamily="2" charset="2"/>
                          </a:rPr>
                          <m:t>0</m:t>
                        </m:r>
                      </m:e>
                    </m:d>
                    <m:r>
                      <a:rPr lang="en-US" sz="2800" i="1">
                        <a:solidFill>
                          <a:srgbClr val="00B050"/>
                        </a:solidFill>
                        <a:latin typeface="Cambria Math" panose="02040503050406030204" pitchFamily="18" charset="0"/>
                        <a:sym typeface="Wingdings" panose="05000000000000000000" pitchFamily="2" charset="2"/>
                      </a:rPr>
                      <m:t>+</m:t>
                    </m:r>
                    <m:sSup>
                      <m:sSupPr>
                        <m:ctrlPr>
                          <a:rPr lang="en-US" sz="2800" i="1">
                            <a:solidFill>
                              <a:srgbClr val="00B050"/>
                            </a:solidFill>
                            <a:latin typeface="Cambria Math" panose="02040503050406030204" pitchFamily="18" charset="0"/>
                            <a:sym typeface="Wingdings" panose="05000000000000000000" pitchFamily="2" charset="2"/>
                          </a:rPr>
                        </m:ctrlPr>
                      </m:sSupPr>
                      <m:e>
                        <m:r>
                          <a:rPr lang="en-US" sz="2800" i="1">
                            <a:solidFill>
                              <a:srgbClr val="00B050"/>
                            </a:solidFill>
                            <a:latin typeface="Cambria Math" panose="02040503050406030204" pitchFamily="18" charset="0"/>
                            <a:sym typeface="Wingdings" panose="05000000000000000000" pitchFamily="2" charset="2"/>
                          </a:rPr>
                          <m:t>𝑒</m:t>
                        </m:r>
                      </m:e>
                      <m:sup>
                        <m:sSub>
                          <m:sSubPr>
                            <m:ctrlPr>
                              <a:rPr lang="en-US" sz="2800" i="1">
                                <a:solidFill>
                                  <a:srgbClr val="00B050"/>
                                </a:solidFill>
                                <a:latin typeface="Cambria Math" panose="02040503050406030204" pitchFamily="18" charset="0"/>
                                <a:sym typeface="Wingdings" panose="05000000000000000000" pitchFamily="2" charset="2"/>
                              </a:rPr>
                            </m:ctrlPr>
                          </m:sSubPr>
                          <m:e>
                            <m:r>
                              <a:rPr lang="en-US" sz="2800" i="1">
                                <a:solidFill>
                                  <a:srgbClr val="00B050"/>
                                </a:solidFill>
                                <a:latin typeface="Cambria Math" panose="02040503050406030204" pitchFamily="18" charset="0"/>
                                <a:sym typeface="Wingdings" panose="05000000000000000000" pitchFamily="2" charset="2"/>
                              </a:rPr>
                              <m:t>𝑟</m:t>
                            </m:r>
                          </m:e>
                          <m:sub>
                            <m:r>
                              <a:rPr lang="en-US" sz="2800" i="1">
                                <a:solidFill>
                                  <a:srgbClr val="00B050"/>
                                </a:solidFill>
                                <a:latin typeface="Cambria Math" panose="02040503050406030204" pitchFamily="18" charset="0"/>
                                <a:sym typeface="Wingdings" panose="05000000000000000000" pitchFamily="2" charset="2"/>
                              </a:rPr>
                              <m:t>𝑗</m:t>
                            </m:r>
                          </m:sub>
                        </m:sSub>
                        <m:r>
                          <a:rPr lang="en-US" sz="2800" i="1">
                            <a:solidFill>
                              <a:srgbClr val="00B050"/>
                            </a:solidFill>
                            <a:latin typeface="Cambria Math" panose="02040503050406030204" pitchFamily="18" charset="0"/>
                            <a:sym typeface="Wingdings" panose="05000000000000000000" pitchFamily="2" charset="2"/>
                          </a:rPr>
                          <m:t>𝑖</m:t>
                        </m:r>
                      </m:sup>
                    </m:sSup>
                    <m:r>
                      <a:rPr lang="en-US" sz="2800" i="1">
                        <a:solidFill>
                          <a:srgbClr val="00B050"/>
                        </a:solidFill>
                        <a:latin typeface="Cambria Math" panose="02040503050406030204" pitchFamily="18" charset="0"/>
                        <a:sym typeface="Wingdings" panose="05000000000000000000" pitchFamily="2" charset="2"/>
                      </a:rPr>
                      <m:t>|1⟩)</m:t>
                    </m:r>
                  </m:oMath>
                </a14:m>
                <a:r>
                  <a:rPr lang="en-US" sz="2800" dirty="0">
                    <a:solidFill>
                      <a:srgbClr val="00B050"/>
                    </a:solidFill>
                  </a:rPr>
                  <a:t>  where </a:t>
                </a:r>
                <a14:m>
                  <m:oMath xmlns:m="http://schemas.openxmlformats.org/officeDocument/2006/math">
                    <m:sSup>
                      <m:sSupPr>
                        <m:ctrlPr>
                          <a:rPr lang="en-US" sz="2800" i="1">
                            <a:solidFill>
                              <a:srgbClr val="00B050"/>
                            </a:solidFill>
                            <a:latin typeface="Cambria Math" panose="02040503050406030204" pitchFamily="18" charset="0"/>
                            <a:sym typeface="Wingdings" panose="05000000000000000000" pitchFamily="2" charset="2"/>
                          </a:rPr>
                        </m:ctrlPr>
                      </m:sSupPr>
                      <m:e>
                        <m:r>
                          <a:rPr lang="en-US" sz="2800" i="1">
                            <a:solidFill>
                              <a:srgbClr val="00B050"/>
                            </a:solidFill>
                            <a:latin typeface="Cambria Math" panose="02040503050406030204" pitchFamily="18" charset="0"/>
                            <a:sym typeface="Wingdings" panose="05000000000000000000" pitchFamily="2" charset="2"/>
                          </a:rPr>
                          <m:t>𝑒</m:t>
                        </m:r>
                      </m:e>
                      <m:sup>
                        <m:sSub>
                          <m:sSubPr>
                            <m:ctrlPr>
                              <a:rPr lang="en-US" sz="2800" i="1">
                                <a:solidFill>
                                  <a:srgbClr val="00B050"/>
                                </a:solidFill>
                                <a:latin typeface="Cambria Math" panose="02040503050406030204" pitchFamily="18" charset="0"/>
                                <a:sym typeface="Wingdings" panose="05000000000000000000" pitchFamily="2" charset="2"/>
                              </a:rPr>
                            </m:ctrlPr>
                          </m:sSubPr>
                          <m:e>
                            <m:r>
                              <a:rPr lang="en-US" sz="2800" i="1">
                                <a:solidFill>
                                  <a:srgbClr val="00B050"/>
                                </a:solidFill>
                                <a:latin typeface="Cambria Math" panose="02040503050406030204" pitchFamily="18" charset="0"/>
                                <a:sym typeface="Wingdings" panose="05000000000000000000" pitchFamily="2" charset="2"/>
                              </a:rPr>
                              <m:t>𝑟</m:t>
                            </m:r>
                          </m:e>
                          <m:sub>
                            <m:r>
                              <a:rPr lang="en-US" sz="2800" i="1">
                                <a:solidFill>
                                  <a:srgbClr val="00B050"/>
                                </a:solidFill>
                                <a:latin typeface="Cambria Math" panose="02040503050406030204" pitchFamily="18" charset="0"/>
                                <a:sym typeface="Wingdings" panose="05000000000000000000" pitchFamily="2" charset="2"/>
                              </a:rPr>
                              <m:t>𝑗</m:t>
                            </m:r>
                          </m:sub>
                        </m:sSub>
                        <m:r>
                          <a:rPr lang="en-US" sz="2800" i="1">
                            <a:solidFill>
                              <a:srgbClr val="00B050"/>
                            </a:solidFill>
                            <a:latin typeface="Cambria Math" panose="02040503050406030204" pitchFamily="18" charset="0"/>
                            <a:sym typeface="Wingdings" panose="05000000000000000000" pitchFamily="2" charset="2"/>
                          </a:rPr>
                          <m:t>𝑖</m:t>
                        </m:r>
                      </m:sup>
                    </m:sSup>
                  </m:oMath>
                </a14:m>
                <a:r>
                  <a:rPr lang="en-US" sz="2800" dirty="0">
                    <a:solidFill>
                      <a:srgbClr val="00B050"/>
                    </a:solidFill>
                  </a:rPr>
                  <a:t> is phase.</a:t>
                </a:r>
              </a:p>
              <a:p>
                <a:pPr marL="0" indent="0">
                  <a:buNone/>
                </a:pPr>
                <a:endParaRPr lang="en-US" sz="2800" dirty="0">
                  <a:solidFill>
                    <a:srgbClr val="00B050"/>
                  </a:solidFill>
                </a:endParaRPr>
              </a:p>
              <a:p>
                <a:pPr marL="0" indent="0">
                  <a:buNone/>
                </a:pPr>
                <a:r>
                  <a:rPr lang="en-US" sz="2800" dirty="0">
                    <a:solidFill>
                      <a:srgbClr val="0070C0"/>
                    </a:solidFill>
                  </a:rPr>
                  <a:t>EN type </a:t>
                </a:r>
                <a:r>
                  <a:rPr lang="en-US" sz="2800" dirty="0">
                    <a:solidFill>
                      <a:srgbClr val="0070C0"/>
                    </a:solidFill>
                    <a:sym typeface="Wingdings" panose="05000000000000000000" pitchFamily="2" charset="2"/>
                  </a:rPr>
                  <a:t> </a:t>
                </a:r>
                <a14:m>
                  <m:oMath xmlns:m="http://schemas.openxmlformats.org/officeDocument/2006/math">
                    <m:sSubSup>
                      <m:sSubSupPr>
                        <m:ctrlPr>
                          <a:rPr lang="en-US" sz="2800" i="1">
                            <a:solidFill>
                              <a:srgbClr val="0070C0"/>
                            </a:solidFill>
                            <a:latin typeface="Cambria Math" panose="02040503050406030204" pitchFamily="18" charset="0"/>
                            <a:sym typeface="Wingdings" panose="05000000000000000000" pitchFamily="2" charset="2"/>
                          </a:rPr>
                        </m:ctrlPr>
                      </m:sSubSupPr>
                      <m:e>
                        <m:r>
                          <m:rPr>
                            <m:sty m:val="p"/>
                          </m:rPr>
                          <a:rPr lang="en-US" sz="2800">
                            <a:solidFill>
                              <a:srgbClr val="0070C0"/>
                            </a:solidFill>
                            <a:latin typeface="Cambria Math" panose="02040503050406030204" pitchFamily="18" charset="0"/>
                            <a:sym typeface="Wingdings" panose="05000000000000000000" pitchFamily="2" charset="2"/>
                          </a:rPr>
                          <m:t>Σ</m:t>
                        </m:r>
                      </m:e>
                      <m:sub>
                        <m:r>
                          <a:rPr lang="en-US" sz="2800" i="1">
                            <a:solidFill>
                              <a:srgbClr val="0070C0"/>
                            </a:solidFill>
                            <a:latin typeface="Cambria Math" panose="02040503050406030204" pitchFamily="18" charset="0"/>
                            <a:sym typeface="Wingdings" panose="05000000000000000000" pitchFamily="2" charset="2"/>
                          </a:rPr>
                          <m:t>𝑖</m:t>
                        </m:r>
                        <m:r>
                          <a:rPr lang="en-US" sz="2800" i="1">
                            <a:solidFill>
                              <a:srgbClr val="0070C0"/>
                            </a:solidFill>
                            <a:latin typeface="Cambria Math" panose="02040503050406030204" pitchFamily="18" charset="0"/>
                            <a:sym typeface="Wingdings" panose="05000000000000000000" pitchFamily="2" charset="2"/>
                          </a:rPr>
                          <m:t>=0</m:t>
                        </m:r>
                      </m:sub>
                      <m:sup>
                        <m:r>
                          <a:rPr lang="en-US" sz="2800" i="1">
                            <a:solidFill>
                              <a:srgbClr val="0070C0"/>
                            </a:solidFill>
                            <a:latin typeface="Cambria Math" panose="02040503050406030204" pitchFamily="18" charset="0"/>
                            <a:sym typeface="Wingdings" panose="05000000000000000000" pitchFamily="2" charset="2"/>
                          </a:rPr>
                          <m:t>𝑛</m:t>
                        </m:r>
                      </m:sup>
                    </m:sSubSup>
                    <m:sSub>
                      <m:sSubPr>
                        <m:ctrlPr>
                          <a:rPr lang="en-US" sz="2800" i="1">
                            <a:solidFill>
                              <a:srgbClr val="0070C0"/>
                            </a:solidFill>
                            <a:latin typeface="Cambria Math" panose="02040503050406030204" pitchFamily="18" charset="0"/>
                            <a:sym typeface="Wingdings" panose="05000000000000000000" pitchFamily="2" charset="2"/>
                          </a:rPr>
                        </m:ctrlPr>
                      </m:sSubPr>
                      <m:e>
                        <m:r>
                          <a:rPr lang="en-US" sz="2800" i="1">
                            <a:solidFill>
                              <a:srgbClr val="0070C0"/>
                            </a:solidFill>
                            <a:latin typeface="Cambria Math" panose="02040503050406030204" pitchFamily="18" charset="0"/>
                            <a:sym typeface="Wingdings" panose="05000000000000000000" pitchFamily="2" charset="2"/>
                          </a:rPr>
                          <m:t>𝛼</m:t>
                        </m:r>
                      </m:e>
                      <m:sub>
                        <m:r>
                          <a:rPr lang="en-US" sz="2800" i="1">
                            <a:solidFill>
                              <a:srgbClr val="0070C0"/>
                            </a:solidFill>
                            <a:latin typeface="Cambria Math" panose="02040503050406030204" pitchFamily="18" charset="0"/>
                            <a:sym typeface="Wingdings" panose="05000000000000000000" pitchFamily="2" charset="2"/>
                          </a:rPr>
                          <m:t>𝑖</m:t>
                        </m:r>
                      </m:sub>
                    </m:sSub>
                    <m:r>
                      <a:rPr lang="en-US" sz="2800" i="1">
                        <a:solidFill>
                          <a:srgbClr val="0070C0"/>
                        </a:solidFill>
                        <a:latin typeface="Cambria Math" panose="02040503050406030204" pitchFamily="18" charset="0"/>
                        <a:sym typeface="Wingdings" panose="05000000000000000000" pitchFamily="2" charset="2"/>
                      </a:rPr>
                      <m:t>|</m:t>
                    </m:r>
                    <m:r>
                      <a:rPr lang="en-US" sz="2800" i="1">
                        <a:solidFill>
                          <a:srgbClr val="0070C0"/>
                        </a:solidFill>
                        <a:latin typeface="Cambria Math" panose="02040503050406030204" pitchFamily="18" charset="0"/>
                        <a:sym typeface="Wingdings" panose="05000000000000000000" pitchFamily="2" charset="2"/>
                      </a:rPr>
                      <m:t>𝑖</m:t>
                    </m:r>
                    <m:r>
                      <a:rPr lang="en-US" sz="2800" i="1">
                        <a:solidFill>
                          <a:srgbClr val="0070C0"/>
                        </a:solidFill>
                        <a:latin typeface="Cambria Math" panose="02040503050406030204" pitchFamily="18" charset="0"/>
                        <a:sym typeface="Wingdings" panose="05000000000000000000" pitchFamily="2" charset="2"/>
                      </a:rPr>
                      <m:t>⟩</m:t>
                    </m:r>
                  </m:oMath>
                </a14:m>
                <a:r>
                  <a:rPr lang="en-US" sz="2800" dirty="0">
                    <a:solidFill>
                      <a:srgbClr val="0070C0"/>
                    </a:solidFill>
                  </a:rPr>
                  <a:t> or </a:t>
                </a:r>
                <a14:m>
                  <m:oMath xmlns:m="http://schemas.openxmlformats.org/officeDocument/2006/math">
                    <m:sSubSup>
                      <m:sSubSupPr>
                        <m:ctrlPr>
                          <a:rPr lang="en-US" sz="2800" i="1">
                            <a:solidFill>
                              <a:srgbClr val="0070C0"/>
                            </a:solidFill>
                            <a:latin typeface="Cambria Math" panose="02040503050406030204" pitchFamily="18" charset="0"/>
                            <a:sym typeface="Wingdings" panose="05000000000000000000" pitchFamily="2" charset="2"/>
                          </a:rPr>
                        </m:ctrlPr>
                      </m:sSubSupPr>
                      <m:e>
                        <m:r>
                          <m:rPr>
                            <m:sty m:val="p"/>
                          </m:rPr>
                          <a:rPr lang="en-US" sz="2800">
                            <a:solidFill>
                              <a:srgbClr val="0070C0"/>
                            </a:solidFill>
                            <a:latin typeface="Cambria Math" panose="02040503050406030204" pitchFamily="18" charset="0"/>
                            <a:sym typeface="Wingdings" panose="05000000000000000000" pitchFamily="2" charset="2"/>
                          </a:rPr>
                          <m:t>Σ</m:t>
                        </m:r>
                      </m:e>
                      <m:sub>
                        <m:r>
                          <a:rPr lang="en-US" sz="2800" i="1">
                            <a:solidFill>
                              <a:srgbClr val="0070C0"/>
                            </a:solidFill>
                            <a:latin typeface="Cambria Math" panose="02040503050406030204" pitchFamily="18" charset="0"/>
                            <a:sym typeface="Wingdings" panose="05000000000000000000" pitchFamily="2" charset="2"/>
                          </a:rPr>
                          <m:t>𝑖</m:t>
                        </m:r>
                        <m:r>
                          <a:rPr lang="en-US" sz="2800" i="1">
                            <a:solidFill>
                              <a:srgbClr val="0070C0"/>
                            </a:solidFill>
                            <a:latin typeface="Cambria Math" panose="02040503050406030204" pitchFamily="18" charset="0"/>
                            <a:sym typeface="Wingdings" panose="05000000000000000000" pitchFamily="2" charset="2"/>
                          </a:rPr>
                          <m:t>=0</m:t>
                        </m:r>
                      </m:sub>
                      <m:sup>
                        <m:r>
                          <a:rPr lang="en-US" sz="2800" i="1">
                            <a:solidFill>
                              <a:srgbClr val="0070C0"/>
                            </a:solidFill>
                            <a:latin typeface="Cambria Math" panose="02040503050406030204" pitchFamily="18" charset="0"/>
                            <a:sym typeface="Wingdings" panose="05000000000000000000" pitchFamily="2" charset="2"/>
                          </a:rPr>
                          <m:t>𝑛</m:t>
                        </m:r>
                      </m:sup>
                    </m:sSubSup>
                    <m:sSub>
                      <m:sSubPr>
                        <m:ctrlPr>
                          <a:rPr lang="en-US" sz="2800" i="1">
                            <a:solidFill>
                              <a:srgbClr val="0070C0"/>
                            </a:solidFill>
                            <a:latin typeface="Cambria Math" panose="02040503050406030204" pitchFamily="18" charset="0"/>
                            <a:sym typeface="Wingdings" panose="05000000000000000000" pitchFamily="2" charset="2"/>
                          </a:rPr>
                        </m:ctrlPr>
                      </m:sSubPr>
                      <m:e>
                        <m:r>
                          <a:rPr lang="en-US" sz="2800" i="1">
                            <a:solidFill>
                              <a:srgbClr val="0070C0"/>
                            </a:solidFill>
                            <a:latin typeface="Cambria Math" panose="02040503050406030204" pitchFamily="18" charset="0"/>
                            <a:sym typeface="Wingdings" panose="05000000000000000000" pitchFamily="2" charset="2"/>
                          </a:rPr>
                          <m:t>𝛼</m:t>
                        </m:r>
                      </m:e>
                      <m:sub>
                        <m:r>
                          <a:rPr lang="en-US" sz="2800" i="1">
                            <a:solidFill>
                              <a:srgbClr val="0070C0"/>
                            </a:solidFill>
                            <a:latin typeface="Cambria Math" panose="02040503050406030204" pitchFamily="18" charset="0"/>
                            <a:sym typeface="Wingdings" panose="05000000000000000000" pitchFamily="2" charset="2"/>
                          </a:rPr>
                          <m:t>𝑖</m:t>
                        </m:r>
                      </m:sub>
                    </m:sSub>
                    <m:r>
                      <a:rPr lang="en-US" sz="2800" i="1">
                        <a:solidFill>
                          <a:srgbClr val="0070C0"/>
                        </a:solidFill>
                        <a:latin typeface="Cambria Math" panose="02040503050406030204" pitchFamily="18" charset="0"/>
                        <a:sym typeface="Wingdings" panose="05000000000000000000" pitchFamily="2" charset="2"/>
                      </a:rPr>
                      <m:t>|</m:t>
                    </m:r>
                    <m:sSub>
                      <m:sSubPr>
                        <m:ctrlPr>
                          <a:rPr lang="en-US" sz="2800" i="1">
                            <a:solidFill>
                              <a:srgbClr val="0070C0"/>
                            </a:solidFill>
                            <a:latin typeface="Cambria Math" panose="02040503050406030204" pitchFamily="18" charset="0"/>
                            <a:sym typeface="Wingdings" panose="05000000000000000000" pitchFamily="2" charset="2"/>
                          </a:rPr>
                        </m:ctrlPr>
                      </m:sSubPr>
                      <m:e>
                        <m:r>
                          <a:rPr lang="en-US" sz="2800" i="1">
                            <a:solidFill>
                              <a:srgbClr val="0070C0"/>
                            </a:solidFill>
                            <a:latin typeface="Cambria Math" panose="02040503050406030204" pitchFamily="18" charset="0"/>
                            <a:sym typeface="Wingdings" panose="05000000000000000000" pitchFamily="2" charset="2"/>
                          </a:rPr>
                          <m:t>𝑐</m:t>
                        </m:r>
                      </m:e>
                      <m:sub>
                        <m:r>
                          <a:rPr lang="en-US" sz="2800" i="1">
                            <a:solidFill>
                              <a:srgbClr val="0070C0"/>
                            </a:solidFill>
                            <a:latin typeface="Cambria Math" panose="02040503050406030204" pitchFamily="18" charset="0"/>
                            <a:sym typeface="Wingdings" panose="05000000000000000000" pitchFamily="2" charset="2"/>
                          </a:rPr>
                          <m:t>𝑖</m:t>
                        </m:r>
                      </m:sub>
                    </m:sSub>
                    <m:r>
                      <a:rPr lang="en-US" sz="2800" i="1">
                        <a:solidFill>
                          <a:srgbClr val="0070C0"/>
                        </a:solidFill>
                        <a:latin typeface="Cambria Math" panose="02040503050406030204" pitchFamily="18" charset="0"/>
                        <a:sym typeface="Wingdings" panose="05000000000000000000" pitchFamily="2" charset="2"/>
                      </a:rPr>
                      <m:t>⟩</m:t>
                    </m:r>
                  </m:oMath>
                </a14:m>
                <a:r>
                  <a:rPr lang="en-US" sz="2800" dirty="0">
                    <a:solidFill>
                      <a:srgbClr val="0070C0"/>
                    </a:solidFill>
                  </a:rPr>
                  <a:t> </a:t>
                </a:r>
              </a:p>
            </p:txBody>
          </p:sp>
        </mc:Choice>
        <mc:Fallback xmlns="">
          <p:sp>
            <p:nvSpPr>
              <p:cNvPr id="11" name="Content Placeholder 2">
                <a:extLst>
                  <a:ext uri="{FF2B5EF4-FFF2-40B4-BE49-F238E27FC236}">
                    <a16:creationId xmlns:a16="http://schemas.microsoft.com/office/drawing/2014/main" id="{D8ADB8D3-C3F8-446D-BDFB-D635762B79C9}"/>
                  </a:ext>
                </a:extLst>
              </p:cNvPr>
              <p:cNvSpPr>
                <a:spLocks noGrp="1" noRot="1" noChangeAspect="1" noMove="1" noResize="1" noEditPoints="1" noAdjustHandles="1" noChangeArrowheads="1" noChangeShapeType="1" noTextEdit="1"/>
              </p:cNvSpPr>
              <p:nvPr>
                <p:ph idx="1"/>
              </p:nvPr>
            </p:nvSpPr>
            <p:spPr>
              <a:xfrm>
                <a:off x="1097280" y="1845734"/>
                <a:ext cx="10058400" cy="4023360"/>
              </a:xfrm>
              <a:blipFill>
                <a:blip r:embed="rId3"/>
                <a:stretch>
                  <a:fillRect l="-2121" t="-3030"/>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AB238956-AFD0-431C-B003-9D4B8DCAD7D9}"/>
              </a:ext>
            </a:extLst>
          </p:cNvPr>
          <p:cNvSpPr txBox="1"/>
          <p:nvPr/>
        </p:nvSpPr>
        <p:spPr>
          <a:xfrm>
            <a:off x="7494973" y="3488082"/>
            <a:ext cx="6094520" cy="369332"/>
          </a:xfrm>
          <a:prstGeom prst="rect">
            <a:avLst/>
          </a:prstGeom>
          <a:noFill/>
        </p:spPr>
        <p:txBody>
          <a:bodyPr wrap="square">
            <a:spAutoFit/>
          </a:bodyPr>
          <a:lstStyle/>
          <a:p>
            <a:r>
              <a:rPr lang="en-US" sz="1800" dirty="0">
                <a:solidFill>
                  <a:srgbClr val="00B050"/>
                </a:solidFill>
              </a:rPr>
              <a:t>(amplitude whose norm is 1).</a:t>
            </a:r>
            <a:endParaRPr lang="en-US" dirty="0">
              <a:solidFill>
                <a:srgbClr val="00B050"/>
              </a:solidFill>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A536FF63-3078-491A-90ED-A1E6826FA82E}"/>
                  </a:ext>
                </a:extLst>
              </p:cNvPr>
              <p:cNvSpPr txBox="1"/>
              <p:nvPr/>
            </p:nvSpPr>
            <p:spPr>
              <a:xfrm>
                <a:off x="4882719" y="3844164"/>
                <a:ext cx="7086620" cy="549381"/>
              </a:xfrm>
              <a:prstGeom prst="rect">
                <a:avLst/>
              </a:prstGeom>
              <a:noFill/>
            </p:spPr>
            <p:txBody>
              <a:bodyPr wrap="none" rtlCol="0">
                <a:spAutoFit/>
              </a:bodyPr>
              <a:lstStyle/>
              <a:p>
                <a:r>
                  <a:rPr lang="en-US" sz="2800" dirty="0"/>
                  <a:t>Had type can be represented as an array of </a:t>
                </a:r>
                <a14:m>
                  <m:oMath xmlns:m="http://schemas.openxmlformats.org/officeDocument/2006/math">
                    <m:sSup>
                      <m:sSupPr>
                        <m:ctrlPr>
                          <a:rPr lang="en-US" sz="2800" i="1">
                            <a:solidFill>
                              <a:srgbClr val="00B050"/>
                            </a:solidFill>
                            <a:latin typeface="Cambria Math" panose="02040503050406030204" pitchFamily="18" charset="0"/>
                            <a:sym typeface="Wingdings" panose="05000000000000000000" pitchFamily="2" charset="2"/>
                          </a:rPr>
                        </m:ctrlPr>
                      </m:sSupPr>
                      <m:e>
                        <m:r>
                          <a:rPr lang="en-US" sz="2800" i="1">
                            <a:solidFill>
                              <a:srgbClr val="00B050"/>
                            </a:solidFill>
                            <a:latin typeface="Cambria Math" panose="02040503050406030204" pitchFamily="18" charset="0"/>
                            <a:sym typeface="Wingdings" panose="05000000000000000000" pitchFamily="2" charset="2"/>
                          </a:rPr>
                          <m:t>𝑒</m:t>
                        </m:r>
                      </m:e>
                      <m:sup>
                        <m:sSub>
                          <m:sSubPr>
                            <m:ctrlPr>
                              <a:rPr lang="en-US" sz="2800" b="0" i="1" smtClean="0">
                                <a:solidFill>
                                  <a:srgbClr val="00B050"/>
                                </a:solidFill>
                                <a:latin typeface="Cambria Math" panose="02040503050406030204" pitchFamily="18" charset="0"/>
                                <a:sym typeface="Wingdings" panose="05000000000000000000" pitchFamily="2" charset="2"/>
                              </a:rPr>
                            </m:ctrlPr>
                          </m:sSubPr>
                          <m:e>
                            <m:r>
                              <a:rPr lang="en-US" sz="2800" i="1">
                                <a:solidFill>
                                  <a:srgbClr val="00B050"/>
                                </a:solidFill>
                                <a:latin typeface="Cambria Math" panose="02040503050406030204" pitchFamily="18" charset="0"/>
                                <a:sym typeface="Wingdings" panose="05000000000000000000" pitchFamily="2" charset="2"/>
                              </a:rPr>
                              <m:t>𝑟</m:t>
                            </m:r>
                          </m:e>
                          <m:sub>
                            <m:r>
                              <a:rPr lang="en-US" sz="2800" b="0" i="1" smtClean="0">
                                <a:solidFill>
                                  <a:srgbClr val="00B050"/>
                                </a:solidFill>
                                <a:latin typeface="Cambria Math" panose="02040503050406030204" pitchFamily="18" charset="0"/>
                                <a:sym typeface="Wingdings" panose="05000000000000000000" pitchFamily="2" charset="2"/>
                              </a:rPr>
                              <m:t>𝑗</m:t>
                            </m:r>
                          </m:sub>
                        </m:sSub>
                        <m:r>
                          <a:rPr lang="en-US" sz="2800" i="1">
                            <a:solidFill>
                              <a:srgbClr val="00B050"/>
                            </a:solidFill>
                            <a:latin typeface="Cambria Math" panose="02040503050406030204" pitchFamily="18" charset="0"/>
                            <a:sym typeface="Wingdings" panose="05000000000000000000" pitchFamily="2" charset="2"/>
                          </a:rPr>
                          <m:t>𝑖</m:t>
                        </m:r>
                      </m:sup>
                    </m:sSup>
                  </m:oMath>
                </a14:m>
                <a:endParaRPr lang="en-US" sz="2800" dirty="0"/>
              </a:p>
            </p:txBody>
          </p:sp>
        </mc:Choice>
        <mc:Fallback xmlns="">
          <p:sp>
            <p:nvSpPr>
              <p:cNvPr id="7" name="TextBox 6">
                <a:extLst>
                  <a:ext uri="{FF2B5EF4-FFF2-40B4-BE49-F238E27FC236}">
                    <a16:creationId xmlns:a16="http://schemas.microsoft.com/office/drawing/2014/main" id="{A536FF63-3078-491A-90ED-A1E6826FA82E}"/>
                  </a:ext>
                </a:extLst>
              </p:cNvPr>
              <p:cNvSpPr txBox="1">
                <a:spLocks noRot="1" noChangeAspect="1" noMove="1" noResize="1" noEditPoints="1" noAdjustHandles="1" noChangeArrowheads="1" noChangeShapeType="1" noTextEdit="1"/>
              </p:cNvSpPr>
              <p:nvPr/>
            </p:nvSpPr>
            <p:spPr>
              <a:xfrm>
                <a:off x="4882719" y="3844164"/>
                <a:ext cx="7086620" cy="549381"/>
              </a:xfrm>
              <a:prstGeom prst="rect">
                <a:avLst/>
              </a:prstGeom>
              <a:blipFill>
                <a:blip r:embed="rId5"/>
                <a:stretch>
                  <a:fillRect l="-1807" t="-6667" b="-31111"/>
                </a:stretch>
              </a:blipFill>
            </p:spPr>
            <p:txBody>
              <a:bodyPr/>
              <a:lstStyle/>
              <a:p>
                <a:r>
                  <a:rPr lang="en-US">
                    <a:noFill/>
                  </a:rPr>
                  <a:t> </a:t>
                </a:r>
              </a:p>
            </p:txBody>
          </p:sp>
        </mc:Fallback>
      </mc:AlternateContent>
    </p:spTree>
    <p:extLst>
      <p:ext uri="{BB962C8B-B14F-4D97-AF65-F5344CB8AC3E}">
        <p14:creationId xmlns:p14="http://schemas.microsoft.com/office/powerpoint/2010/main" val="406395704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E03FB9-D4A4-4180-A36D-95D860D67CB2}"/>
              </a:ext>
            </a:extLst>
          </p:cNvPr>
          <p:cNvSpPr>
            <a:spLocks noGrp="1"/>
          </p:cNvSpPr>
          <p:nvPr>
            <p:ph type="title"/>
          </p:nvPr>
        </p:nvSpPr>
        <p:spPr/>
        <p:txBody>
          <a:bodyPr/>
          <a:lstStyle/>
          <a:p>
            <a:r>
              <a:rPr lang="en-US" dirty="0"/>
              <a:t>The idea can be generalized.</a:t>
            </a:r>
          </a:p>
        </p:txBody>
      </p:sp>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D8ADB8D3-C3F8-446D-BDFB-D635762B79C9}"/>
                  </a:ext>
                </a:extLst>
              </p:cNvPr>
              <p:cNvSpPr>
                <a:spLocks noGrp="1"/>
              </p:cNvSpPr>
              <p:nvPr>
                <p:ph idx="1"/>
              </p:nvPr>
            </p:nvSpPr>
            <p:spPr>
              <a:xfrm>
                <a:off x="1097280" y="1845734"/>
                <a:ext cx="10058400" cy="4023360"/>
              </a:xfrm>
            </p:spPr>
            <p:txBody>
              <a:bodyPr>
                <a:normAutofit/>
              </a:bodyPr>
              <a:lstStyle/>
              <a:p>
                <a:pPr marL="0" indent="0">
                  <a:buNone/>
                </a:pPr>
                <a:r>
                  <a:rPr lang="en-US" sz="2800" dirty="0">
                    <a:solidFill>
                      <a:srgbClr val="7030A0"/>
                    </a:solidFill>
                  </a:rPr>
                  <a:t>Nor type </a:t>
                </a:r>
                <a:r>
                  <a:rPr lang="en-US" sz="2800" dirty="0">
                    <a:solidFill>
                      <a:srgbClr val="7030A0"/>
                    </a:solidFill>
                    <a:sym typeface="Wingdings" panose="05000000000000000000" pitchFamily="2" charset="2"/>
                  </a:rPr>
                  <a:t> </a:t>
                </a:r>
                <a14:m>
                  <m:oMath xmlns:m="http://schemas.openxmlformats.org/officeDocument/2006/math">
                    <m:d>
                      <m:dPr>
                        <m:begChr m:val="|"/>
                        <m:endChr m:val="⟩"/>
                        <m:ctrlPr>
                          <a:rPr lang="en-US" sz="2800" b="0" i="1" smtClean="0">
                            <a:solidFill>
                              <a:srgbClr val="7030A0"/>
                            </a:solidFill>
                            <a:latin typeface="Cambria Math" panose="02040503050406030204" pitchFamily="18" charset="0"/>
                            <a:sym typeface="Wingdings" panose="05000000000000000000" pitchFamily="2" charset="2"/>
                          </a:rPr>
                        </m:ctrlPr>
                      </m:dPr>
                      <m:e>
                        <m:r>
                          <m:rPr>
                            <m:sty m:val="p"/>
                          </m:rPr>
                          <a:rPr lang="en-US" sz="2800" b="0" i="0" smtClean="0">
                            <a:solidFill>
                              <a:srgbClr val="7030A0"/>
                            </a:solidFill>
                            <a:latin typeface="Cambria Math" panose="02040503050406030204" pitchFamily="18" charset="0"/>
                            <a:sym typeface="Wingdings" panose="05000000000000000000" pitchFamily="2" charset="2"/>
                          </a:rPr>
                          <m:t>i</m:t>
                        </m:r>
                      </m:e>
                    </m:d>
                    <m:r>
                      <a:rPr lang="en-US" sz="2800" b="0" i="1" smtClean="0">
                        <a:solidFill>
                          <a:srgbClr val="7030A0"/>
                        </a:solidFill>
                        <a:latin typeface="Cambria Math" panose="02040503050406030204" pitchFamily="18" charset="0"/>
                        <a:sym typeface="Wingdings" panose="05000000000000000000" pitchFamily="2" charset="2"/>
                      </a:rPr>
                      <m:t> </m:t>
                    </m:r>
                  </m:oMath>
                </a14:m>
                <a:r>
                  <a:rPr lang="en-US" sz="2800" dirty="0">
                    <a:solidFill>
                      <a:srgbClr val="7030A0"/>
                    </a:solidFill>
                  </a:rPr>
                  <a:t>or </a:t>
                </a:r>
                <a14:m>
                  <m:oMath xmlns:m="http://schemas.openxmlformats.org/officeDocument/2006/math">
                    <m:d>
                      <m:dPr>
                        <m:begChr m:val="|"/>
                        <m:endChr m:val="⟩"/>
                        <m:ctrlPr>
                          <a:rPr lang="en-US" sz="2800" i="1">
                            <a:solidFill>
                              <a:srgbClr val="7030A0"/>
                            </a:solidFill>
                            <a:latin typeface="Cambria Math" panose="02040503050406030204" pitchFamily="18" charset="0"/>
                            <a:sym typeface="Wingdings" panose="05000000000000000000" pitchFamily="2" charset="2"/>
                          </a:rPr>
                        </m:ctrlPr>
                      </m:dPr>
                      <m:e>
                        <m:r>
                          <m:rPr>
                            <m:sty m:val="p"/>
                          </m:rPr>
                          <a:rPr lang="en-US" sz="2800" b="0" i="0" smtClean="0">
                            <a:solidFill>
                              <a:srgbClr val="7030A0"/>
                            </a:solidFill>
                            <a:latin typeface="Cambria Math" panose="02040503050406030204" pitchFamily="18" charset="0"/>
                            <a:sym typeface="Wingdings" panose="05000000000000000000" pitchFamily="2" charset="2"/>
                          </a:rPr>
                          <m:t>c</m:t>
                        </m:r>
                      </m:e>
                    </m:d>
                  </m:oMath>
                </a14:m>
                <a:r>
                  <a:rPr lang="en-US" sz="2800" dirty="0">
                    <a:solidFill>
                      <a:srgbClr val="7030A0"/>
                    </a:solidFill>
                  </a:rPr>
                  <a:t>  where c is bitstring</a:t>
                </a:r>
              </a:p>
              <a:p>
                <a:pPr marL="0" indent="0">
                  <a:buNone/>
                </a:pPr>
                <a:endParaRPr lang="en-US" sz="2800" dirty="0">
                  <a:solidFill>
                    <a:srgbClr val="7030A0"/>
                  </a:solidFill>
                </a:endParaRPr>
              </a:p>
              <a:p>
                <a:pPr marL="0" indent="0">
                  <a:buNone/>
                </a:pPr>
                <a:r>
                  <a:rPr lang="en-US" sz="2800" dirty="0">
                    <a:solidFill>
                      <a:srgbClr val="00B050"/>
                    </a:solidFill>
                  </a:rPr>
                  <a:t>Had type </a:t>
                </a:r>
                <a:r>
                  <a:rPr lang="en-US" sz="2800" dirty="0">
                    <a:solidFill>
                      <a:srgbClr val="00B050"/>
                    </a:solidFill>
                    <a:sym typeface="Wingdings" panose="05000000000000000000" pitchFamily="2" charset="2"/>
                  </a:rPr>
                  <a:t> </a:t>
                </a:r>
                <a14:m>
                  <m:oMath xmlns:m="http://schemas.openxmlformats.org/officeDocument/2006/math">
                    <m:sSubSup>
                      <m:sSubSupPr>
                        <m:ctrlPr>
                          <a:rPr lang="en-US" sz="2800" i="1">
                            <a:solidFill>
                              <a:srgbClr val="00B050"/>
                            </a:solidFill>
                            <a:latin typeface="Cambria Math" panose="02040503050406030204" pitchFamily="18" charset="0"/>
                            <a:sym typeface="Wingdings" panose="05000000000000000000" pitchFamily="2" charset="2"/>
                          </a:rPr>
                        </m:ctrlPr>
                      </m:sSubSupPr>
                      <m:e>
                        <m:f>
                          <m:fPr>
                            <m:ctrlPr>
                              <a:rPr lang="en-US" sz="2800" i="1">
                                <a:solidFill>
                                  <a:srgbClr val="00B050"/>
                                </a:solidFill>
                                <a:latin typeface="Cambria Math" panose="02040503050406030204" pitchFamily="18" charset="0"/>
                                <a:sym typeface="Wingdings" panose="05000000000000000000" pitchFamily="2" charset="2"/>
                              </a:rPr>
                            </m:ctrlPr>
                          </m:fPr>
                          <m:num>
                            <m:r>
                              <a:rPr lang="en-US" sz="2800" i="1">
                                <a:solidFill>
                                  <a:srgbClr val="00B050"/>
                                </a:solidFill>
                                <a:latin typeface="Cambria Math" panose="02040503050406030204" pitchFamily="18" charset="0"/>
                                <a:sym typeface="Wingdings" panose="05000000000000000000" pitchFamily="2" charset="2"/>
                              </a:rPr>
                              <m:t>1</m:t>
                            </m:r>
                          </m:num>
                          <m:den>
                            <m:rad>
                              <m:radPr>
                                <m:degHide m:val="on"/>
                                <m:ctrlPr>
                                  <a:rPr lang="en-US" sz="2800" i="1">
                                    <a:solidFill>
                                      <a:srgbClr val="00B050"/>
                                    </a:solidFill>
                                    <a:latin typeface="Cambria Math" panose="02040503050406030204" pitchFamily="18" charset="0"/>
                                    <a:sym typeface="Wingdings" panose="05000000000000000000" pitchFamily="2" charset="2"/>
                                  </a:rPr>
                                </m:ctrlPr>
                              </m:radPr>
                              <m:deg/>
                              <m:e>
                                <m:sSup>
                                  <m:sSupPr>
                                    <m:ctrlPr>
                                      <a:rPr lang="en-US" sz="2800" i="1">
                                        <a:solidFill>
                                          <a:srgbClr val="00B050"/>
                                        </a:solidFill>
                                        <a:latin typeface="Cambria Math" panose="02040503050406030204" pitchFamily="18" charset="0"/>
                                        <a:sym typeface="Wingdings" panose="05000000000000000000" pitchFamily="2" charset="2"/>
                                      </a:rPr>
                                    </m:ctrlPr>
                                  </m:sSupPr>
                                  <m:e>
                                    <m:r>
                                      <a:rPr lang="en-US" sz="2800" i="1">
                                        <a:solidFill>
                                          <a:srgbClr val="00B050"/>
                                        </a:solidFill>
                                        <a:latin typeface="Cambria Math" panose="02040503050406030204" pitchFamily="18" charset="0"/>
                                        <a:sym typeface="Wingdings" panose="05000000000000000000" pitchFamily="2" charset="2"/>
                                      </a:rPr>
                                      <m:t>2</m:t>
                                    </m:r>
                                  </m:e>
                                  <m:sup>
                                    <m:r>
                                      <a:rPr lang="en-US" sz="2800" i="1">
                                        <a:solidFill>
                                          <a:srgbClr val="00B050"/>
                                        </a:solidFill>
                                        <a:latin typeface="Cambria Math" panose="02040503050406030204" pitchFamily="18" charset="0"/>
                                        <a:sym typeface="Wingdings" panose="05000000000000000000" pitchFamily="2" charset="2"/>
                                      </a:rPr>
                                      <m:t>𝑛</m:t>
                                    </m:r>
                                  </m:sup>
                                </m:sSup>
                              </m:e>
                            </m:rad>
                          </m:den>
                        </m:f>
                        <m:r>
                          <a:rPr lang="en-US" sz="2800" i="1">
                            <a:solidFill>
                              <a:srgbClr val="00B050"/>
                            </a:solidFill>
                            <a:latin typeface="Cambria Math" panose="02040503050406030204" pitchFamily="18" charset="0"/>
                            <a:sym typeface="Wingdings" panose="05000000000000000000" pitchFamily="2" charset="2"/>
                          </a:rPr>
                          <m:t>⊗</m:t>
                        </m:r>
                      </m:e>
                      <m:sub>
                        <m:r>
                          <a:rPr lang="en-US" sz="2800" i="1">
                            <a:solidFill>
                              <a:srgbClr val="00B050"/>
                            </a:solidFill>
                            <a:latin typeface="Cambria Math" panose="02040503050406030204" pitchFamily="18" charset="0"/>
                            <a:sym typeface="Wingdings" panose="05000000000000000000" pitchFamily="2" charset="2"/>
                          </a:rPr>
                          <m:t>𝑗</m:t>
                        </m:r>
                        <m:r>
                          <a:rPr lang="en-US" sz="2800" i="1">
                            <a:solidFill>
                              <a:srgbClr val="00B050"/>
                            </a:solidFill>
                            <a:latin typeface="Cambria Math" panose="02040503050406030204" pitchFamily="18" charset="0"/>
                            <a:sym typeface="Wingdings" panose="05000000000000000000" pitchFamily="2" charset="2"/>
                          </a:rPr>
                          <m:t>=0</m:t>
                        </m:r>
                      </m:sub>
                      <m:sup>
                        <m:r>
                          <a:rPr lang="en-US" sz="2800" i="1">
                            <a:solidFill>
                              <a:srgbClr val="00B050"/>
                            </a:solidFill>
                            <a:latin typeface="Cambria Math" panose="02040503050406030204" pitchFamily="18" charset="0"/>
                            <a:sym typeface="Wingdings" panose="05000000000000000000" pitchFamily="2" charset="2"/>
                          </a:rPr>
                          <m:t>𝑛</m:t>
                        </m:r>
                      </m:sup>
                    </m:sSubSup>
                    <m:r>
                      <a:rPr lang="en-US" sz="2800" i="1">
                        <a:solidFill>
                          <a:srgbClr val="00B050"/>
                        </a:solidFill>
                        <a:latin typeface="Cambria Math" panose="02040503050406030204" pitchFamily="18" charset="0"/>
                        <a:sym typeface="Wingdings" panose="05000000000000000000" pitchFamily="2" charset="2"/>
                      </a:rPr>
                      <m:t>(</m:t>
                    </m:r>
                    <m:d>
                      <m:dPr>
                        <m:begChr m:val="|"/>
                        <m:endChr m:val="⟩"/>
                        <m:ctrlPr>
                          <a:rPr lang="en-US" sz="2800" i="1">
                            <a:solidFill>
                              <a:srgbClr val="00B050"/>
                            </a:solidFill>
                            <a:latin typeface="Cambria Math" panose="02040503050406030204" pitchFamily="18" charset="0"/>
                            <a:sym typeface="Wingdings" panose="05000000000000000000" pitchFamily="2" charset="2"/>
                          </a:rPr>
                        </m:ctrlPr>
                      </m:dPr>
                      <m:e>
                        <m:r>
                          <a:rPr lang="en-US" sz="2800" i="1">
                            <a:solidFill>
                              <a:srgbClr val="00B050"/>
                            </a:solidFill>
                            <a:latin typeface="Cambria Math" panose="02040503050406030204" pitchFamily="18" charset="0"/>
                            <a:sym typeface="Wingdings" panose="05000000000000000000" pitchFamily="2" charset="2"/>
                          </a:rPr>
                          <m:t>0</m:t>
                        </m:r>
                      </m:e>
                    </m:d>
                    <m:r>
                      <a:rPr lang="en-US" sz="2800" i="1">
                        <a:solidFill>
                          <a:srgbClr val="00B050"/>
                        </a:solidFill>
                        <a:latin typeface="Cambria Math" panose="02040503050406030204" pitchFamily="18" charset="0"/>
                        <a:sym typeface="Wingdings" panose="05000000000000000000" pitchFamily="2" charset="2"/>
                      </a:rPr>
                      <m:t>+</m:t>
                    </m:r>
                    <m:sSup>
                      <m:sSupPr>
                        <m:ctrlPr>
                          <a:rPr lang="en-US" sz="2800" i="1">
                            <a:solidFill>
                              <a:srgbClr val="00B050"/>
                            </a:solidFill>
                            <a:latin typeface="Cambria Math" panose="02040503050406030204" pitchFamily="18" charset="0"/>
                            <a:sym typeface="Wingdings" panose="05000000000000000000" pitchFamily="2" charset="2"/>
                          </a:rPr>
                        </m:ctrlPr>
                      </m:sSupPr>
                      <m:e>
                        <m:r>
                          <a:rPr lang="en-US" sz="2800" i="1">
                            <a:solidFill>
                              <a:srgbClr val="00B050"/>
                            </a:solidFill>
                            <a:latin typeface="Cambria Math" panose="02040503050406030204" pitchFamily="18" charset="0"/>
                            <a:sym typeface="Wingdings" panose="05000000000000000000" pitchFamily="2" charset="2"/>
                          </a:rPr>
                          <m:t>𝑒</m:t>
                        </m:r>
                      </m:e>
                      <m:sup>
                        <m:sSub>
                          <m:sSubPr>
                            <m:ctrlPr>
                              <a:rPr lang="en-US" sz="2800" i="1">
                                <a:solidFill>
                                  <a:srgbClr val="00B050"/>
                                </a:solidFill>
                                <a:latin typeface="Cambria Math" panose="02040503050406030204" pitchFamily="18" charset="0"/>
                                <a:sym typeface="Wingdings" panose="05000000000000000000" pitchFamily="2" charset="2"/>
                              </a:rPr>
                            </m:ctrlPr>
                          </m:sSubPr>
                          <m:e>
                            <m:r>
                              <a:rPr lang="en-US" sz="2800" i="1">
                                <a:solidFill>
                                  <a:srgbClr val="00B050"/>
                                </a:solidFill>
                                <a:latin typeface="Cambria Math" panose="02040503050406030204" pitchFamily="18" charset="0"/>
                                <a:sym typeface="Wingdings" panose="05000000000000000000" pitchFamily="2" charset="2"/>
                              </a:rPr>
                              <m:t>𝑟</m:t>
                            </m:r>
                          </m:e>
                          <m:sub>
                            <m:r>
                              <a:rPr lang="en-US" sz="2800" i="1">
                                <a:solidFill>
                                  <a:srgbClr val="00B050"/>
                                </a:solidFill>
                                <a:latin typeface="Cambria Math" panose="02040503050406030204" pitchFamily="18" charset="0"/>
                                <a:sym typeface="Wingdings" panose="05000000000000000000" pitchFamily="2" charset="2"/>
                              </a:rPr>
                              <m:t>𝑗</m:t>
                            </m:r>
                          </m:sub>
                        </m:sSub>
                        <m:r>
                          <a:rPr lang="en-US" sz="2800" i="1">
                            <a:solidFill>
                              <a:srgbClr val="00B050"/>
                            </a:solidFill>
                            <a:latin typeface="Cambria Math" panose="02040503050406030204" pitchFamily="18" charset="0"/>
                            <a:sym typeface="Wingdings" panose="05000000000000000000" pitchFamily="2" charset="2"/>
                          </a:rPr>
                          <m:t>𝑖</m:t>
                        </m:r>
                      </m:sup>
                    </m:sSup>
                    <m:r>
                      <a:rPr lang="en-US" sz="2800" i="1">
                        <a:solidFill>
                          <a:srgbClr val="00B050"/>
                        </a:solidFill>
                        <a:latin typeface="Cambria Math" panose="02040503050406030204" pitchFamily="18" charset="0"/>
                        <a:sym typeface="Wingdings" panose="05000000000000000000" pitchFamily="2" charset="2"/>
                      </a:rPr>
                      <m:t>|1⟩)</m:t>
                    </m:r>
                  </m:oMath>
                </a14:m>
                <a:r>
                  <a:rPr lang="en-US" sz="2800" dirty="0">
                    <a:solidFill>
                      <a:srgbClr val="00B050"/>
                    </a:solidFill>
                  </a:rPr>
                  <a:t>  where </a:t>
                </a:r>
                <a14:m>
                  <m:oMath xmlns:m="http://schemas.openxmlformats.org/officeDocument/2006/math">
                    <m:sSup>
                      <m:sSupPr>
                        <m:ctrlPr>
                          <a:rPr lang="en-US" sz="2800" i="1">
                            <a:solidFill>
                              <a:srgbClr val="00B050"/>
                            </a:solidFill>
                            <a:latin typeface="Cambria Math" panose="02040503050406030204" pitchFamily="18" charset="0"/>
                            <a:sym typeface="Wingdings" panose="05000000000000000000" pitchFamily="2" charset="2"/>
                          </a:rPr>
                        </m:ctrlPr>
                      </m:sSupPr>
                      <m:e>
                        <m:r>
                          <a:rPr lang="en-US" sz="2800" i="1">
                            <a:solidFill>
                              <a:srgbClr val="00B050"/>
                            </a:solidFill>
                            <a:latin typeface="Cambria Math" panose="02040503050406030204" pitchFamily="18" charset="0"/>
                            <a:sym typeface="Wingdings" panose="05000000000000000000" pitchFamily="2" charset="2"/>
                          </a:rPr>
                          <m:t>𝑒</m:t>
                        </m:r>
                      </m:e>
                      <m:sup>
                        <m:sSub>
                          <m:sSubPr>
                            <m:ctrlPr>
                              <a:rPr lang="en-US" sz="2800" i="1">
                                <a:solidFill>
                                  <a:srgbClr val="00B050"/>
                                </a:solidFill>
                                <a:latin typeface="Cambria Math" panose="02040503050406030204" pitchFamily="18" charset="0"/>
                                <a:sym typeface="Wingdings" panose="05000000000000000000" pitchFamily="2" charset="2"/>
                              </a:rPr>
                            </m:ctrlPr>
                          </m:sSubPr>
                          <m:e>
                            <m:r>
                              <a:rPr lang="en-US" sz="2800" i="1">
                                <a:solidFill>
                                  <a:srgbClr val="00B050"/>
                                </a:solidFill>
                                <a:latin typeface="Cambria Math" panose="02040503050406030204" pitchFamily="18" charset="0"/>
                                <a:sym typeface="Wingdings" panose="05000000000000000000" pitchFamily="2" charset="2"/>
                              </a:rPr>
                              <m:t>𝑟</m:t>
                            </m:r>
                          </m:e>
                          <m:sub>
                            <m:r>
                              <a:rPr lang="en-US" sz="2800" i="1">
                                <a:solidFill>
                                  <a:srgbClr val="00B050"/>
                                </a:solidFill>
                                <a:latin typeface="Cambria Math" panose="02040503050406030204" pitchFamily="18" charset="0"/>
                                <a:sym typeface="Wingdings" panose="05000000000000000000" pitchFamily="2" charset="2"/>
                              </a:rPr>
                              <m:t>𝑗</m:t>
                            </m:r>
                          </m:sub>
                        </m:sSub>
                        <m:r>
                          <a:rPr lang="en-US" sz="2800" i="1">
                            <a:solidFill>
                              <a:srgbClr val="00B050"/>
                            </a:solidFill>
                            <a:latin typeface="Cambria Math" panose="02040503050406030204" pitchFamily="18" charset="0"/>
                            <a:sym typeface="Wingdings" panose="05000000000000000000" pitchFamily="2" charset="2"/>
                          </a:rPr>
                          <m:t>𝑖</m:t>
                        </m:r>
                      </m:sup>
                    </m:sSup>
                  </m:oMath>
                </a14:m>
                <a:r>
                  <a:rPr lang="en-US" sz="2800" dirty="0">
                    <a:solidFill>
                      <a:srgbClr val="00B050"/>
                    </a:solidFill>
                  </a:rPr>
                  <a:t> is phase.</a:t>
                </a:r>
              </a:p>
              <a:p>
                <a:pPr marL="0" indent="0">
                  <a:buNone/>
                </a:pPr>
                <a:endParaRPr lang="en-US" sz="2800" dirty="0">
                  <a:solidFill>
                    <a:srgbClr val="00B050"/>
                  </a:solidFill>
                </a:endParaRPr>
              </a:p>
              <a:p>
                <a:pPr marL="0" indent="0">
                  <a:buNone/>
                </a:pPr>
                <a:r>
                  <a:rPr lang="en-US" sz="2800" dirty="0">
                    <a:solidFill>
                      <a:srgbClr val="0070C0"/>
                    </a:solidFill>
                  </a:rPr>
                  <a:t>EN type </a:t>
                </a:r>
                <a:r>
                  <a:rPr lang="en-US" sz="2800" dirty="0">
                    <a:solidFill>
                      <a:srgbClr val="0070C0"/>
                    </a:solidFill>
                    <a:sym typeface="Wingdings" panose="05000000000000000000" pitchFamily="2" charset="2"/>
                  </a:rPr>
                  <a:t> </a:t>
                </a:r>
                <a14:m>
                  <m:oMath xmlns:m="http://schemas.openxmlformats.org/officeDocument/2006/math">
                    <m:sSubSup>
                      <m:sSubSupPr>
                        <m:ctrlPr>
                          <a:rPr lang="en-US" sz="2800" i="1">
                            <a:solidFill>
                              <a:srgbClr val="0070C0"/>
                            </a:solidFill>
                            <a:latin typeface="Cambria Math" panose="02040503050406030204" pitchFamily="18" charset="0"/>
                            <a:sym typeface="Wingdings" panose="05000000000000000000" pitchFamily="2" charset="2"/>
                          </a:rPr>
                        </m:ctrlPr>
                      </m:sSubSupPr>
                      <m:e>
                        <m:r>
                          <m:rPr>
                            <m:sty m:val="p"/>
                          </m:rPr>
                          <a:rPr lang="en-US" sz="2800">
                            <a:solidFill>
                              <a:srgbClr val="0070C0"/>
                            </a:solidFill>
                            <a:latin typeface="Cambria Math" panose="02040503050406030204" pitchFamily="18" charset="0"/>
                            <a:sym typeface="Wingdings" panose="05000000000000000000" pitchFamily="2" charset="2"/>
                          </a:rPr>
                          <m:t>Σ</m:t>
                        </m:r>
                      </m:e>
                      <m:sub>
                        <m:r>
                          <a:rPr lang="en-US" sz="2800" i="1">
                            <a:solidFill>
                              <a:srgbClr val="0070C0"/>
                            </a:solidFill>
                            <a:latin typeface="Cambria Math" panose="02040503050406030204" pitchFamily="18" charset="0"/>
                            <a:sym typeface="Wingdings" panose="05000000000000000000" pitchFamily="2" charset="2"/>
                          </a:rPr>
                          <m:t>𝑖</m:t>
                        </m:r>
                        <m:r>
                          <a:rPr lang="en-US" sz="2800" i="1">
                            <a:solidFill>
                              <a:srgbClr val="0070C0"/>
                            </a:solidFill>
                            <a:latin typeface="Cambria Math" panose="02040503050406030204" pitchFamily="18" charset="0"/>
                            <a:sym typeface="Wingdings" panose="05000000000000000000" pitchFamily="2" charset="2"/>
                          </a:rPr>
                          <m:t>=0</m:t>
                        </m:r>
                      </m:sub>
                      <m:sup>
                        <m:r>
                          <a:rPr lang="en-US" sz="2800" i="1">
                            <a:solidFill>
                              <a:srgbClr val="0070C0"/>
                            </a:solidFill>
                            <a:latin typeface="Cambria Math" panose="02040503050406030204" pitchFamily="18" charset="0"/>
                            <a:sym typeface="Wingdings" panose="05000000000000000000" pitchFamily="2" charset="2"/>
                          </a:rPr>
                          <m:t>𝑛</m:t>
                        </m:r>
                      </m:sup>
                    </m:sSubSup>
                    <m:sSub>
                      <m:sSubPr>
                        <m:ctrlPr>
                          <a:rPr lang="en-US" sz="2800" i="1">
                            <a:solidFill>
                              <a:srgbClr val="0070C0"/>
                            </a:solidFill>
                            <a:latin typeface="Cambria Math" panose="02040503050406030204" pitchFamily="18" charset="0"/>
                            <a:sym typeface="Wingdings" panose="05000000000000000000" pitchFamily="2" charset="2"/>
                          </a:rPr>
                        </m:ctrlPr>
                      </m:sSubPr>
                      <m:e>
                        <m:r>
                          <a:rPr lang="en-US" sz="2800" i="1">
                            <a:solidFill>
                              <a:srgbClr val="0070C0"/>
                            </a:solidFill>
                            <a:latin typeface="Cambria Math" panose="02040503050406030204" pitchFamily="18" charset="0"/>
                            <a:sym typeface="Wingdings" panose="05000000000000000000" pitchFamily="2" charset="2"/>
                          </a:rPr>
                          <m:t>𝛼</m:t>
                        </m:r>
                      </m:e>
                      <m:sub>
                        <m:r>
                          <a:rPr lang="en-US" sz="2800" i="1">
                            <a:solidFill>
                              <a:srgbClr val="0070C0"/>
                            </a:solidFill>
                            <a:latin typeface="Cambria Math" panose="02040503050406030204" pitchFamily="18" charset="0"/>
                            <a:sym typeface="Wingdings" panose="05000000000000000000" pitchFamily="2" charset="2"/>
                          </a:rPr>
                          <m:t>𝑖</m:t>
                        </m:r>
                      </m:sub>
                    </m:sSub>
                    <m:r>
                      <a:rPr lang="en-US" sz="2800" i="1">
                        <a:solidFill>
                          <a:srgbClr val="0070C0"/>
                        </a:solidFill>
                        <a:latin typeface="Cambria Math" panose="02040503050406030204" pitchFamily="18" charset="0"/>
                        <a:sym typeface="Wingdings" panose="05000000000000000000" pitchFamily="2" charset="2"/>
                      </a:rPr>
                      <m:t>|</m:t>
                    </m:r>
                    <m:r>
                      <a:rPr lang="en-US" sz="2800" i="1">
                        <a:solidFill>
                          <a:srgbClr val="0070C0"/>
                        </a:solidFill>
                        <a:latin typeface="Cambria Math" panose="02040503050406030204" pitchFamily="18" charset="0"/>
                        <a:sym typeface="Wingdings" panose="05000000000000000000" pitchFamily="2" charset="2"/>
                      </a:rPr>
                      <m:t>𝑖</m:t>
                    </m:r>
                    <m:r>
                      <a:rPr lang="en-US" sz="2800" i="1">
                        <a:solidFill>
                          <a:srgbClr val="0070C0"/>
                        </a:solidFill>
                        <a:latin typeface="Cambria Math" panose="02040503050406030204" pitchFamily="18" charset="0"/>
                        <a:sym typeface="Wingdings" panose="05000000000000000000" pitchFamily="2" charset="2"/>
                      </a:rPr>
                      <m:t>⟩</m:t>
                    </m:r>
                  </m:oMath>
                </a14:m>
                <a:r>
                  <a:rPr lang="en-US" sz="2800" dirty="0">
                    <a:solidFill>
                      <a:srgbClr val="0070C0"/>
                    </a:solidFill>
                  </a:rPr>
                  <a:t> or </a:t>
                </a:r>
                <a14:m>
                  <m:oMath xmlns:m="http://schemas.openxmlformats.org/officeDocument/2006/math">
                    <m:sSubSup>
                      <m:sSubSupPr>
                        <m:ctrlPr>
                          <a:rPr lang="en-US" sz="2800" i="1">
                            <a:solidFill>
                              <a:srgbClr val="0070C0"/>
                            </a:solidFill>
                            <a:latin typeface="Cambria Math" panose="02040503050406030204" pitchFamily="18" charset="0"/>
                            <a:sym typeface="Wingdings" panose="05000000000000000000" pitchFamily="2" charset="2"/>
                          </a:rPr>
                        </m:ctrlPr>
                      </m:sSubSupPr>
                      <m:e>
                        <m:r>
                          <m:rPr>
                            <m:sty m:val="p"/>
                          </m:rPr>
                          <a:rPr lang="en-US" sz="2800">
                            <a:solidFill>
                              <a:srgbClr val="0070C0"/>
                            </a:solidFill>
                            <a:latin typeface="Cambria Math" panose="02040503050406030204" pitchFamily="18" charset="0"/>
                            <a:sym typeface="Wingdings" panose="05000000000000000000" pitchFamily="2" charset="2"/>
                          </a:rPr>
                          <m:t>Σ</m:t>
                        </m:r>
                      </m:e>
                      <m:sub>
                        <m:r>
                          <a:rPr lang="en-US" sz="2800" i="1">
                            <a:solidFill>
                              <a:srgbClr val="0070C0"/>
                            </a:solidFill>
                            <a:latin typeface="Cambria Math" panose="02040503050406030204" pitchFamily="18" charset="0"/>
                            <a:sym typeface="Wingdings" panose="05000000000000000000" pitchFamily="2" charset="2"/>
                          </a:rPr>
                          <m:t>𝑖</m:t>
                        </m:r>
                        <m:r>
                          <a:rPr lang="en-US" sz="2800" i="1">
                            <a:solidFill>
                              <a:srgbClr val="0070C0"/>
                            </a:solidFill>
                            <a:latin typeface="Cambria Math" panose="02040503050406030204" pitchFamily="18" charset="0"/>
                            <a:sym typeface="Wingdings" panose="05000000000000000000" pitchFamily="2" charset="2"/>
                          </a:rPr>
                          <m:t>=0</m:t>
                        </m:r>
                      </m:sub>
                      <m:sup>
                        <m:r>
                          <a:rPr lang="en-US" sz="2800" i="1">
                            <a:solidFill>
                              <a:srgbClr val="0070C0"/>
                            </a:solidFill>
                            <a:latin typeface="Cambria Math" panose="02040503050406030204" pitchFamily="18" charset="0"/>
                            <a:sym typeface="Wingdings" panose="05000000000000000000" pitchFamily="2" charset="2"/>
                          </a:rPr>
                          <m:t>𝑛</m:t>
                        </m:r>
                      </m:sup>
                    </m:sSubSup>
                    <m:sSub>
                      <m:sSubPr>
                        <m:ctrlPr>
                          <a:rPr lang="en-US" sz="2800" i="1">
                            <a:solidFill>
                              <a:srgbClr val="0070C0"/>
                            </a:solidFill>
                            <a:latin typeface="Cambria Math" panose="02040503050406030204" pitchFamily="18" charset="0"/>
                            <a:sym typeface="Wingdings" panose="05000000000000000000" pitchFamily="2" charset="2"/>
                          </a:rPr>
                        </m:ctrlPr>
                      </m:sSubPr>
                      <m:e>
                        <m:r>
                          <a:rPr lang="en-US" sz="2800" i="1">
                            <a:solidFill>
                              <a:srgbClr val="0070C0"/>
                            </a:solidFill>
                            <a:latin typeface="Cambria Math" panose="02040503050406030204" pitchFamily="18" charset="0"/>
                            <a:sym typeface="Wingdings" panose="05000000000000000000" pitchFamily="2" charset="2"/>
                          </a:rPr>
                          <m:t>𝛼</m:t>
                        </m:r>
                      </m:e>
                      <m:sub>
                        <m:r>
                          <a:rPr lang="en-US" sz="2800" i="1">
                            <a:solidFill>
                              <a:srgbClr val="0070C0"/>
                            </a:solidFill>
                            <a:latin typeface="Cambria Math" panose="02040503050406030204" pitchFamily="18" charset="0"/>
                            <a:sym typeface="Wingdings" panose="05000000000000000000" pitchFamily="2" charset="2"/>
                          </a:rPr>
                          <m:t>𝑖</m:t>
                        </m:r>
                      </m:sub>
                    </m:sSub>
                    <m:r>
                      <a:rPr lang="en-US" sz="2800" i="1">
                        <a:solidFill>
                          <a:srgbClr val="0070C0"/>
                        </a:solidFill>
                        <a:latin typeface="Cambria Math" panose="02040503050406030204" pitchFamily="18" charset="0"/>
                        <a:sym typeface="Wingdings" panose="05000000000000000000" pitchFamily="2" charset="2"/>
                      </a:rPr>
                      <m:t>|</m:t>
                    </m:r>
                    <m:sSub>
                      <m:sSubPr>
                        <m:ctrlPr>
                          <a:rPr lang="en-US" sz="2800" i="1">
                            <a:solidFill>
                              <a:srgbClr val="0070C0"/>
                            </a:solidFill>
                            <a:latin typeface="Cambria Math" panose="02040503050406030204" pitchFamily="18" charset="0"/>
                            <a:sym typeface="Wingdings" panose="05000000000000000000" pitchFamily="2" charset="2"/>
                          </a:rPr>
                        </m:ctrlPr>
                      </m:sSubPr>
                      <m:e>
                        <m:r>
                          <a:rPr lang="en-US" sz="2800" i="1">
                            <a:solidFill>
                              <a:srgbClr val="0070C0"/>
                            </a:solidFill>
                            <a:latin typeface="Cambria Math" panose="02040503050406030204" pitchFamily="18" charset="0"/>
                            <a:sym typeface="Wingdings" panose="05000000000000000000" pitchFamily="2" charset="2"/>
                          </a:rPr>
                          <m:t>𝑐</m:t>
                        </m:r>
                      </m:e>
                      <m:sub>
                        <m:r>
                          <a:rPr lang="en-US" sz="2800" i="1">
                            <a:solidFill>
                              <a:srgbClr val="0070C0"/>
                            </a:solidFill>
                            <a:latin typeface="Cambria Math" panose="02040503050406030204" pitchFamily="18" charset="0"/>
                            <a:sym typeface="Wingdings" panose="05000000000000000000" pitchFamily="2" charset="2"/>
                          </a:rPr>
                          <m:t>𝑖</m:t>
                        </m:r>
                      </m:sub>
                    </m:sSub>
                    <m:r>
                      <a:rPr lang="en-US" sz="2800" i="1">
                        <a:solidFill>
                          <a:srgbClr val="0070C0"/>
                        </a:solidFill>
                        <a:latin typeface="Cambria Math" panose="02040503050406030204" pitchFamily="18" charset="0"/>
                        <a:sym typeface="Wingdings" panose="05000000000000000000" pitchFamily="2" charset="2"/>
                      </a:rPr>
                      <m:t>⟩</m:t>
                    </m:r>
                  </m:oMath>
                </a14:m>
                <a:r>
                  <a:rPr lang="en-US" sz="2800" dirty="0">
                    <a:solidFill>
                      <a:srgbClr val="0070C0"/>
                    </a:solidFill>
                  </a:rPr>
                  <a:t> </a:t>
                </a:r>
              </a:p>
            </p:txBody>
          </p:sp>
        </mc:Choice>
        <mc:Fallback xmlns="">
          <p:sp>
            <p:nvSpPr>
              <p:cNvPr id="11" name="Content Placeholder 2">
                <a:extLst>
                  <a:ext uri="{FF2B5EF4-FFF2-40B4-BE49-F238E27FC236}">
                    <a16:creationId xmlns:a16="http://schemas.microsoft.com/office/drawing/2014/main" id="{D8ADB8D3-C3F8-446D-BDFB-D635762B79C9}"/>
                  </a:ext>
                </a:extLst>
              </p:cNvPr>
              <p:cNvSpPr>
                <a:spLocks noGrp="1" noRot="1" noChangeAspect="1" noMove="1" noResize="1" noEditPoints="1" noAdjustHandles="1" noChangeArrowheads="1" noChangeShapeType="1" noTextEdit="1"/>
              </p:cNvSpPr>
              <p:nvPr>
                <p:ph idx="1"/>
              </p:nvPr>
            </p:nvSpPr>
            <p:spPr>
              <a:xfrm>
                <a:off x="1097280" y="1845734"/>
                <a:ext cx="10058400" cy="4023360"/>
              </a:xfrm>
              <a:blipFill>
                <a:blip r:embed="rId3"/>
                <a:stretch>
                  <a:fillRect l="-2121" t="-3030"/>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AB238956-AFD0-431C-B003-9D4B8DCAD7D9}"/>
              </a:ext>
            </a:extLst>
          </p:cNvPr>
          <p:cNvSpPr txBox="1"/>
          <p:nvPr/>
        </p:nvSpPr>
        <p:spPr>
          <a:xfrm>
            <a:off x="7494973" y="3488082"/>
            <a:ext cx="6094520" cy="369332"/>
          </a:xfrm>
          <a:prstGeom prst="rect">
            <a:avLst/>
          </a:prstGeom>
          <a:noFill/>
        </p:spPr>
        <p:txBody>
          <a:bodyPr wrap="square">
            <a:spAutoFit/>
          </a:bodyPr>
          <a:lstStyle/>
          <a:p>
            <a:r>
              <a:rPr lang="en-US" sz="1800" dirty="0">
                <a:solidFill>
                  <a:srgbClr val="00B050"/>
                </a:solidFill>
              </a:rPr>
              <a:t>(amplitude whose norm is 1).</a:t>
            </a:r>
            <a:endParaRPr lang="en-US" dirty="0">
              <a:solidFill>
                <a:srgbClr val="00B050"/>
              </a:solidFill>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A536FF63-3078-491A-90ED-A1E6826FA82E}"/>
                  </a:ext>
                </a:extLst>
              </p:cNvPr>
              <p:cNvSpPr txBox="1"/>
              <p:nvPr/>
            </p:nvSpPr>
            <p:spPr>
              <a:xfrm>
                <a:off x="3360102" y="4882851"/>
                <a:ext cx="8831392" cy="523220"/>
              </a:xfrm>
              <a:prstGeom prst="rect">
                <a:avLst/>
              </a:prstGeom>
              <a:noFill/>
            </p:spPr>
            <p:txBody>
              <a:bodyPr wrap="none" rtlCol="0">
                <a:spAutoFit/>
              </a:bodyPr>
              <a:lstStyle/>
              <a:p>
                <a:r>
                  <a:rPr lang="en-US" sz="2800" dirty="0"/>
                  <a:t>EN type can be represented as an array of </a:t>
                </a:r>
                <a:r>
                  <a:rPr lang="en-US" sz="2800" dirty="0" err="1"/>
                  <a:t>ket</a:t>
                </a:r>
                <a:r>
                  <a:rPr lang="en-US" sz="2800" dirty="0"/>
                  <a:t> states:</a:t>
                </a:r>
                <a:r>
                  <a:rPr lang="en-US" sz="2800" dirty="0">
                    <a:solidFill>
                      <a:srgbClr val="0070C0"/>
                    </a:solidFill>
                    <a:sym typeface="Wingdings" panose="05000000000000000000" pitchFamily="2" charset="2"/>
                  </a:rPr>
                  <a:t> </a:t>
                </a:r>
                <a14:m>
                  <m:oMath xmlns:m="http://schemas.openxmlformats.org/officeDocument/2006/math">
                    <m:sSub>
                      <m:sSubPr>
                        <m:ctrlPr>
                          <a:rPr lang="en-US" sz="2800" b="0" i="1" smtClean="0">
                            <a:solidFill>
                              <a:srgbClr val="0070C0"/>
                            </a:solidFill>
                            <a:latin typeface="Cambria Math" panose="02040503050406030204" pitchFamily="18" charset="0"/>
                            <a:sym typeface="Wingdings" panose="05000000000000000000" pitchFamily="2" charset="2"/>
                          </a:rPr>
                        </m:ctrlPr>
                      </m:sSubPr>
                      <m:e>
                        <m:r>
                          <a:rPr lang="en-US" sz="2800" i="1">
                            <a:solidFill>
                              <a:srgbClr val="0070C0"/>
                            </a:solidFill>
                            <a:latin typeface="Cambria Math" panose="02040503050406030204" pitchFamily="18" charset="0"/>
                            <a:sym typeface="Wingdings" panose="05000000000000000000" pitchFamily="2" charset="2"/>
                          </a:rPr>
                          <m:t>𝛼</m:t>
                        </m:r>
                      </m:e>
                      <m:sub>
                        <m:r>
                          <a:rPr lang="en-US" sz="2800" b="0" i="1" smtClean="0">
                            <a:solidFill>
                              <a:srgbClr val="0070C0"/>
                            </a:solidFill>
                            <a:latin typeface="Cambria Math" panose="02040503050406030204" pitchFamily="18" charset="0"/>
                            <a:sym typeface="Wingdings" panose="05000000000000000000" pitchFamily="2" charset="2"/>
                          </a:rPr>
                          <m:t>𝑖</m:t>
                        </m:r>
                      </m:sub>
                    </m:sSub>
                    <m:r>
                      <a:rPr lang="en-US" sz="2800" i="1">
                        <a:solidFill>
                          <a:srgbClr val="0070C0"/>
                        </a:solidFill>
                        <a:latin typeface="Cambria Math" panose="02040503050406030204" pitchFamily="18" charset="0"/>
                        <a:sym typeface="Wingdings" panose="05000000000000000000" pitchFamily="2" charset="2"/>
                      </a:rPr>
                      <m:t>|</m:t>
                    </m:r>
                    <m:sSub>
                      <m:sSubPr>
                        <m:ctrlPr>
                          <a:rPr lang="en-US" sz="2800" b="0" i="1" smtClean="0">
                            <a:solidFill>
                              <a:srgbClr val="0070C0"/>
                            </a:solidFill>
                            <a:latin typeface="Cambria Math" panose="02040503050406030204" pitchFamily="18" charset="0"/>
                            <a:sym typeface="Wingdings" panose="05000000000000000000" pitchFamily="2" charset="2"/>
                          </a:rPr>
                        </m:ctrlPr>
                      </m:sSubPr>
                      <m:e>
                        <m:r>
                          <a:rPr lang="en-US" sz="2800" b="0" i="1" smtClean="0">
                            <a:solidFill>
                              <a:srgbClr val="0070C0"/>
                            </a:solidFill>
                            <a:latin typeface="Cambria Math" panose="02040503050406030204" pitchFamily="18" charset="0"/>
                            <a:sym typeface="Wingdings" panose="05000000000000000000" pitchFamily="2" charset="2"/>
                          </a:rPr>
                          <m:t>𝑐</m:t>
                        </m:r>
                      </m:e>
                      <m:sub>
                        <m:r>
                          <a:rPr lang="en-US" sz="2800" b="0" i="1" smtClean="0">
                            <a:solidFill>
                              <a:srgbClr val="0070C0"/>
                            </a:solidFill>
                            <a:latin typeface="Cambria Math" panose="02040503050406030204" pitchFamily="18" charset="0"/>
                            <a:sym typeface="Wingdings" panose="05000000000000000000" pitchFamily="2" charset="2"/>
                          </a:rPr>
                          <m:t>𝑖</m:t>
                        </m:r>
                      </m:sub>
                    </m:sSub>
                    <m:r>
                      <a:rPr lang="en-US" sz="2800" i="1">
                        <a:solidFill>
                          <a:srgbClr val="0070C0"/>
                        </a:solidFill>
                        <a:latin typeface="Cambria Math" panose="02040503050406030204" pitchFamily="18" charset="0"/>
                        <a:sym typeface="Wingdings" panose="05000000000000000000" pitchFamily="2" charset="2"/>
                      </a:rPr>
                      <m:t>⟩</m:t>
                    </m:r>
                  </m:oMath>
                </a14:m>
                <a:r>
                  <a:rPr lang="en-US" sz="2800" dirty="0">
                    <a:solidFill>
                      <a:srgbClr val="0070C0"/>
                    </a:solidFill>
                  </a:rPr>
                  <a:t> </a:t>
                </a:r>
                <a:endParaRPr lang="en-US" sz="2800" dirty="0"/>
              </a:p>
            </p:txBody>
          </p:sp>
        </mc:Choice>
        <mc:Fallback xmlns="">
          <p:sp>
            <p:nvSpPr>
              <p:cNvPr id="7" name="TextBox 6">
                <a:extLst>
                  <a:ext uri="{FF2B5EF4-FFF2-40B4-BE49-F238E27FC236}">
                    <a16:creationId xmlns:a16="http://schemas.microsoft.com/office/drawing/2014/main" id="{A536FF63-3078-491A-90ED-A1E6826FA82E}"/>
                  </a:ext>
                </a:extLst>
              </p:cNvPr>
              <p:cNvSpPr txBox="1">
                <a:spLocks noRot="1" noChangeAspect="1" noMove="1" noResize="1" noEditPoints="1" noAdjustHandles="1" noChangeArrowheads="1" noChangeShapeType="1" noTextEdit="1"/>
              </p:cNvSpPr>
              <p:nvPr/>
            </p:nvSpPr>
            <p:spPr>
              <a:xfrm>
                <a:off x="3360102" y="4882851"/>
                <a:ext cx="8831392" cy="523220"/>
              </a:xfrm>
              <a:prstGeom prst="rect">
                <a:avLst/>
              </a:prstGeom>
              <a:blipFill>
                <a:blip r:embed="rId4"/>
                <a:stretch>
                  <a:fillRect l="-1380" t="-11628" b="-32558"/>
                </a:stretch>
              </a:blipFill>
            </p:spPr>
            <p:txBody>
              <a:bodyPr/>
              <a:lstStyle/>
              <a:p>
                <a:r>
                  <a:rPr lang="en-US">
                    <a:noFill/>
                  </a:rPr>
                  <a:t> </a:t>
                </a:r>
              </a:p>
            </p:txBody>
          </p:sp>
        </mc:Fallback>
      </mc:AlternateContent>
    </p:spTree>
    <p:extLst>
      <p:ext uri="{BB962C8B-B14F-4D97-AF65-F5344CB8AC3E}">
        <p14:creationId xmlns:p14="http://schemas.microsoft.com/office/powerpoint/2010/main" val="73216227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E03FB9-D4A4-4180-A36D-95D860D67CB2}"/>
              </a:ext>
            </a:extLst>
          </p:cNvPr>
          <p:cNvSpPr>
            <a:spLocks noGrp="1"/>
          </p:cNvSpPr>
          <p:nvPr>
            <p:ph type="title"/>
          </p:nvPr>
        </p:nvSpPr>
        <p:spPr/>
        <p:txBody>
          <a:bodyPr/>
          <a:lstStyle/>
          <a:p>
            <a:r>
              <a:rPr lang="en-US" dirty="0"/>
              <a:t>Proof using a </a:t>
            </a:r>
            <a:r>
              <a:rPr lang="en-US" dirty="0" err="1"/>
              <a:t>Qafny</a:t>
            </a:r>
            <a:r>
              <a:rPr lang="en-US" dirty="0"/>
              <a:t> type (Before H).</a:t>
            </a:r>
          </a:p>
        </p:txBody>
      </p:sp>
      <p:pic>
        <p:nvPicPr>
          <p:cNvPr id="5" name="Picture 4" descr="Diagram&#10;&#10;Description automatically generated">
            <a:extLst>
              <a:ext uri="{FF2B5EF4-FFF2-40B4-BE49-F238E27FC236}">
                <a16:creationId xmlns:a16="http://schemas.microsoft.com/office/drawing/2014/main" id="{54CDF4DF-1A71-4524-B1F8-32796A0D37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1086" y="3248397"/>
            <a:ext cx="5895470" cy="1631451"/>
          </a:xfrm>
          <a:prstGeom prst="rect">
            <a:avLst/>
          </a:prstGeom>
        </p:spPr>
      </p:pic>
      <p:cxnSp>
        <p:nvCxnSpPr>
          <p:cNvPr id="6" name="Straight Connector 5">
            <a:extLst>
              <a:ext uri="{FF2B5EF4-FFF2-40B4-BE49-F238E27FC236}">
                <a16:creationId xmlns:a16="http://schemas.microsoft.com/office/drawing/2014/main" id="{6DA3C945-F6BD-4D32-BF6B-F9CE440CB6E8}"/>
              </a:ext>
            </a:extLst>
          </p:cNvPr>
          <p:cNvCxnSpPr>
            <a:cxnSpLocks/>
          </p:cNvCxnSpPr>
          <p:nvPr/>
        </p:nvCxnSpPr>
        <p:spPr>
          <a:xfrm>
            <a:off x="3367781" y="2358590"/>
            <a:ext cx="0" cy="2521258"/>
          </a:xfrm>
          <a:prstGeom prst="line">
            <a:avLst/>
          </a:prstGeom>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3" name="TextBox 2">
            <a:extLst>
              <a:ext uri="{FF2B5EF4-FFF2-40B4-BE49-F238E27FC236}">
                <a16:creationId xmlns:a16="http://schemas.microsoft.com/office/drawing/2014/main" id="{712DECEB-B2CB-4922-9DEC-7E75C4F03048}"/>
              </a:ext>
            </a:extLst>
          </p:cNvPr>
          <p:cNvSpPr txBox="1"/>
          <p:nvPr/>
        </p:nvSpPr>
        <p:spPr>
          <a:xfrm>
            <a:off x="1739000" y="3210545"/>
            <a:ext cx="407484" cy="707886"/>
          </a:xfrm>
          <a:prstGeom prst="rect">
            <a:avLst/>
          </a:prstGeom>
          <a:noFill/>
        </p:spPr>
        <p:txBody>
          <a:bodyPr wrap="none" rtlCol="0">
            <a:spAutoFit/>
          </a:bodyPr>
          <a:lstStyle/>
          <a:p>
            <a:r>
              <a:rPr lang="en-US" sz="4000" dirty="0"/>
              <a:t>x</a:t>
            </a:r>
          </a:p>
        </p:txBody>
      </p:sp>
      <p:sp>
        <p:nvSpPr>
          <p:cNvPr id="9" name="TextBox 8">
            <a:extLst>
              <a:ext uri="{FF2B5EF4-FFF2-40B4-BE49-F238E27FC236}">
                <a16:creationId xmlns:a16="http://schemas.microsoft.com/office/drawing/2014/main" id="{8D3296D7-83A8-4317-A366-16DCAC9F91C0}"/>
              </a:ext>
            </a:extLst>
          </p:cNvPr>
          <p:cNvSpPr txBox="1"/>
          <p:nvPr/>
        </p:nvSpPr>
        <p:spPr>
          <a:xfrm>
            <a:off x="1734191" y="3956283"/>
            <a:ext cx="417102" cy="707886"/>
          </a:xfrm>
          <a:prstGeom prst="rect">
            <a:avLst/>
          </a:prstGeom>
          <a:noFill/>
        </p:spPr>
        <p:txBody>
          <a:bodyPr wrap="none" rtlCol="0">
            <a:spAutoFit/>
          </a:bodyPr>
          <a:lstStyle/>
          <a:p>
            <a:r>
              <a:rPr lang="en-US" sz="4000" dirty="0"/>
              <a:t>y</a:t>
            </a:r>
          </a:p>
        </p:txBody>
      </p:sp>
      <p:sp>
        <p:nvSpPr>
          <p:cNvPr id="11" name="Freeform 4">
            <a:extLst>
              <a:ext uri="{FF2B5EF4-FFF2-40B4-BE49-F238E27FC236}">
                <a16:creationId xmlns:a16="http://schemas.microsoft.com/office/drawing/2014/main" id="{9237918C-0F61-4B06-9D37-CE17D9C24F4E}"/>
              </a:ext>
            </a:extLst>
          </p:cNvPr>
          <p:cNvSpPr>
            <a:spLocks noChangeArrowheads="1"/>
          </p:cNvSpPr>
          <p:nvPr/>
        </p:nvSpPr>
        <p:spPr bwMode="auto">
          <a:xfrm>
            <a:off x="1634398" y="3248397"/>
            <a:ext cx="623100" cy="689684"/>
          </a:xfrm>
          <a:custGeom>
            <a:avLst/>
            <a:gdLst>
              <a:gd name="T0" fmla="*/ 0 w 7632"/>
              <a:gd name="T1" fmla="*/ 0 h 23003"/>
              <a:gd name="T2" fmla="*/ 7631 w 7632"/>
              <a:gd name="T3" fmla="*/ 0 h 23003"/>
              <a:gd name="T4" fmla="*/ 7631 w 7632"/>
              <a:gd name="T5" fmla="*/ 23002 h 23003"/>
              <a:gd name="T6" fmla="*/ 0 w 7632"/>
              <a:gd name="T7" fmla="*/ 23002 h 23003"/>
              <a:gd name="T8" fmla="*/ 0 w 7632"/>
              <a:gd name="T9" fmla="*/ 0 h 23003"/>
            </a:gdLst>
            <a:ahLst/>
            <a:cxnLst>
              <a:cxn ang="0">
                <a:pos x="T0" y="T1"/>
              </a:cxn>
              <a:cxn ang="0">
                <a:pos x="T2" y="T3"/>
              </a:cxn>
              <a:cxn ang="0">
                <a:pos x="T4" y="T5"/>
              </a:cxn>
              <a:cxn ang="0">
                <a:pos x="T6" y="T7"/>
              </a:cxn>
              <a:cxn ang="0">
                <a:pos x="T8" y="T9"/>
              </a:cxn>
            </a:cxnLst>
            <a:rect l="0" t="0" r="r" b="b"/>
            <a:pathLst>
              <a:path w="7632" h="23003">
                <a:moveTo>
                  <a:pt x="0" y="0"/>
                </a:moveTo>
                <a:lnTo>
                  <a:pt x="7631" y="0"/>
                </a:lnTo>
                <a:lnTo>
                  <a:pt x="7631" y="23002"/>
                </a:lnTo>
                <a:lnTo>
                  <a:pt x="0" y="23002"/>
                </a:lnTo>
                <a:lnTo>
                  <a:pt x="0" y="0"/>
                </a:lnTo>
              </a:path>
            </a:pathLst>
          </a:custGeom>
          <a:noFill/>
          <a:ln w="76320" cap="rnd">
            <a:solidFill>
              <a:srgbClr val="7030A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3" name="Freeform 4">
            <a:extLst>
              <a:ext uri="{FF2B5EF4-FFF2-40B4-BE49-F238E27FC236}">
                <a16:creationId xmlns:a16="http://schemas.microsoft.com/office/drawing/2014/main" id="{E448B623-B669-46F1-BA21-2894C7629832}"/>
              </a:ext>
            </a:extLst>
          </p:cNvPr>
          <p:cNvSpPr>
            <a:spLocks noChangeArrowheads="1"/>
          </p:cNvSpPr>
          <p:nvPr/>
        </p:nvSpPr>
        <p:spPr bwMode="auto">
          <a:xfrm>
            <a:off x="1634398" y="4064122"/>
            <a:ext cx="623100" cy="689684"/>
          </a:xfrm>
          <a:custGeom>
            <a:avLst/>
            <a:gdLst>
              <a:gd name="T0" fmla="*/ 0 w 7632"/>
              <a:gd name="T1" fmla="*/ 0 h 23003"/>
              <a:gd name="T2" fmla="*/ 7631 w 7632"/>
              <a:gd name="T3" fmla="*/ 0 h 23003"/>
              <a:gd name="T4" fmla="*/ 7631 w 7632"/>
              <a:gd name="T5" fmla="*/ 23002 h 23003"/>
              <a:gd name="T6" fmla="*/ 0 w 7632"/>
              <a:gd name="T7" fmla="*/ 23002 h 23003"/>
              <a:gd name="T8" fmla="*/ 0 w 7632"/>
              <a:gd name="T9" fmla="*/ 0 h 23003"/>
            </a:gdLst>
            <a:ahLst/>
            <a:cxnLst>
              <a:cxn ang="0">
                <a:pos x="T0" y="T1"/>
              </a:cxn>
              <a:cxn ang="0">
                <a:pos x="T2" y="T3"/>
              </a:cxn>
              <a:cxn ang="0">
                <a:pos x="T4" y="T5"/>
              </a:cxn>
              <a:cxn ang="0">
                <a:pos x="T6" y="T7"/>
              </a:cxn>
              <a:cxn ang="0">
                <a:pos x="T8" y="T9"/>
              </a:cxn>
            </a:cxnLst>
            <a:rect l="0" t="0" r="r" b="b"/>
            <a:pathLst>
              <a:path w="7632" h="23003">
                <a:moveTo>
                  <a:pt x="0" y="0"/>
                </a:moveTo>
                <a:lnTo>
                  <a:pt x="7631" y="0"/>
                </a:lnTo>
                <a:lnTo>
                  <a:pt x="7631" y="23002"/>
                </a:lnTo>
                <a:lnTo>
                  <a:pt x="0" y="23002"/>
                </a:lnTo>
                <a:lnTo>
                  <a:pt x="0" y="0"/>
                </a:lnTo>
              </a:path>
            </a:pathLst>
          </a:custGeom>
          <a:noFill/>
          <a:ln w="76320" cap="rnd">
            <a:solidFill>
              <a:srgbClr val="7030A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5C9CAC7-C7F5-4C43-8548-E527B1920220}"/>
                  </a:ext>
                </a:extLst>
              </p:cNvPr>
              <p:cNvSpPr txBox="1"/>
              <p:nvPr/>
            </p:nvSpPr>
            <p:spPr>
              <a:xfrm>
                <a:off x="3120115" y="5138396"/>
                <a:ext cx="5516254" cy="461665"/>
              </a:xfrm>
              <a:prstGeom prst="rect">
                <a:avLst/>
              </a:prstGeom>
              <a:noFill/>
            </p:spPr>
            <p:txBody>
              <a:bodyPr wrap="none" rtlCol="0">
                <a:spAutoFit/>
              </a:bodyPr>
              <a:lstStyle/>
              <a:p>
                <a:r>
                  <a:rPr lang="en-US" sz="2400" dirty="0"/>
                  <a:t>x and y are of </a:t>
                </a:r>
                <a:r>
                  <a:rPr lang="en-US" sz="2400" dirty="0">
                    <a:solidFill>
                      <a:srgbClr val="7030A0"/>
                    </a:solidFill>
                  </a:rPr>
                  <a:t>Nor type: </a:t>
                </a:r>
                <a14:m>
                  <m:oMath xmlns:m="http://schemas.openxmlformats.org/officeDocument/2006/math">
                    <m:d>
                      <m:dPr>
                        <m:begChr m:val="|"/>
                        <m:endChr m:val="⟩"/>
                        <m:ctrlPr>
                          <a:rPr lang="en-US" sz="2400" b="0" i="1" smtClean="0">
                            <a:solidFill>
                              <a:srgbClr val="7030A0"/>
                            </a:solidFill>
                            <a:latin typeface="Cambria Math" panose="02040503050406030204" pitchFamily="18" charset="0"/>
                          </a:rPr>
                        </m:ctrlPr>
                      </m:dPr>
                      <m:e>
                        <m:r>
                          <a:rPr lang="en-US" sz="2400" b="0" i="0" smtClean="0">
                            <a:solidFill>
                              <a:srgbClr val="7030A0"/>
                            </a:solidFill>
                            <a:latin typeface="Cambria Math" panose="02040503050406030204" pitchFamily="18" charset="0"/>
                          </a:rPr>
                          <m:t>0</m:t>
                        </m:r>
                      </m:e>
                    </m:d>
                    <m:r>
                      <a:rPr lang="en-US" sz="2400" b="0" i="1" smtClean="0">
                        <a:solidFill>
                          <a:srgbClr val="7030A0"/>
                        </a:solidFill>
                        <a:latin typeface="Cambria Math" panose="02040503050406030204" pitchFamily="18" charset="0"/>
                      </a:rPr>
                      <m:t>⊗</m:t>
                    </m:r>
                    <m:d>
                      <m:dPr>
                        <m:begChr m:val="|"/>
                        <m:endChr m:val="⟩"/>
                        <m:ctrlPr>
                          <a:rPr lang="en-US" sz="2400" b="0" i="1" smtClean="0">
                            <a:solidFill>
                              <a:srgbClr val="7030A0"/>
                            </a:solidFill>
                            <a:latin typeface="Cambria Math" panose="02040503050406030204" pitchFamily="18" charset="0"/>
                          </a:rPr>
                        </m:ctrlPr>
                      </m:dPr>
                      <m:e>
                        <m:r>
                          <a:rPr lang="en-US" sz="2400" b="0" i="1" smtClean="0">
                            <a:solidFill>
                              <a:srgbClr val="7030A0"/>
                            </a:solidFill>
                            <a:latin typeface="Cambria Math" panose="02040503050406030204" pitchFamily="18" charset="0"/>
                          </a:rPr>
                          <m:t>0</m:t>
                        </m:r>
                      </m:e>
                    </m:d>
                    <m:r>
                      <a:rPr lang="en-US" sz="2400" b="0" i="1" smtClean="0">
                        <a:solidFill>
                          <a:srgbClr val="7030A0"/>
                        </a:solidFill>
                        <a:latin typeface="Cambria Math" panose="02040503050406030204" pitchFamily="18" charset="0"/>
                      </a:rPr>
                      <m:t>=|00⟩</m:t>
                    </m:r>
                  </m:oMath>
                </a14:m>
                <a:r>
                  <a:rPr lang="en-US" sz="2400" dirty="0"/>
                  <a:t>.</a:t>
                </a:r>
              </a:p>
            </p:txBody>
          </p:sp>
        </mc:Choice>
        <mc:Fallback xmlns="">
          <p:sp>
            <p:nvSpPr>
              <p:cNvPr id="10" name="TextBox 9">
                <a:extLst>
                  <a:ext uri="{FF2B5EF4-FFF2-40B4-BE49-F238E27FC236}">
                    <a16:creationId xmlns:a16="http://schemas.microsoft.com/office/drawing/2014/main" id="{15C9CAC7-C7F5-4C43-8548-E527B1920220}"/>
                  </a:ext>
                </a:extLst>
              </p:cNvPr>
              <p:cNvSpPr txBox="1">
                <a:spLocks noRot="1" noChangeAspect="1" noMove="1" noResize="1" noEditPoints="1" noAdjustHandles="1" noChangeArrowheads="1" noChangeShapeType="1" noTextEdit="1"/>
              </p:cNvSpPr>
              <p:nvPr/>
            </p:nvSpPr>
            <p:spPr>
              <a:xfrm>
                <a:off x="3120115" y="5138396"/>
                <a:ext cx="5516254" cy="461665"/>
              </a:xfrm>
              <a:prstGeom prst="rect">
                <a:avLst/>
              </a:prstGeom>
              <a:blipFill>
                <a:blip r:embed="rId5"/>
                <a:stretch>
                  <a:fillRect l="-1768" t="-10526" b="-28947"/>
                </a:stretch>
              </a:blipFill>
            </p:spPr>
            <p:txBody>
              <a:bodyPr/>
              <a:lstStyle/>
              <a:p>
                <a:r>
                  <a:rPr lang="en-US">
                    <a:noFill/>
                  </a:rPr>
                  <a:t> </a:t>
                </a:r>
              </a:p>
            </p:txBody>
          </p:sp>
        </mc:Fallback>
      </mc:AlternateContent>
    </p:spTree>
    <p:extLst>
      <p:ext uri="{BB962C8B-B14F-4D97-AF65-F5344CB8AC3E}">
        <p14:creationId xmlns:p14="http://schemas.microsoft.com/office/powerpoint/2010/main" val="240780355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E03FB9-D4A4-4180-A36D-95D860D67CB2}"/>
              </a:ext>
            </a:extLst>
          </p:cNvPr>
          <p:cNvSpPr>
            <a:spLocks noGrp="1"/>
          </p:cNvSpPr>
          <p:nvPr>
            <p:ph type="title"/>
          </p:nvPr>
        </p:nvSpPr>
        <p:spPr/>
        <p:txBody>
          <a:bodyPr/>
          <a:lstStyle/>
          <a:p>
            <a:r>
              <a:rPr lang="en-US" dirty="0"/>
              <a:t>Example proof using </a:t>
            </a:r>
            <a:r>
              <a:rPr lang="en-US" dirty="0" err="1"/>
              <a:t>Qafny</a:t>
            </a:r>
            <a:r>
              <a:rPr lang="en-US" dirty="0"/>
              <a:t> type (after H).</a:t>
            </a:r>
          </a:p>
        </p:txBody>
      </p:sp>
      <p:pic>
        <p:nvPicPr>
          <p:cNvPr id="5" name="Picture 4" descr="Diagram&#10;&#10;Description automatically generated">
            <a:extLst>
              <a:ext uri="{FF2B5EF4-FFF2-40B4-BE49-F238E27FC236}">
                <a16:creationId xmlns:a16="http://schemas.microsoft.com/office/drawing/2014/main" id="{54CDF4DF-1A71-4524-B1F8-32796A0D37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1086" y="3248397"/>
            <a:ext cx="5895470" cy="1631451"/>
          </a:xfrm>
          <a:prstGeom prst="rect">
            <a:avLst/>
          </a:prstGeom>
        </p:spPr>
      </p:pic>
      <p:cxnSp>
        <p:nvCxnSpPr>
          <p:cNvPr id="6" name="Straight Connector 5">
            <a:extLst>
              <a:ext uri="{FF2B5EF4-FFF2-40B4-BE49-F238E27FC236}">
                <a16:creationId xmlns:a16="http://schemas.microsoft.com/office/drawing/2014/main" id="{6DA3C945-F6BD-4D32-BF6B-F9CE440CB6E8}"/>
              </a:ext>
            </a:extLst>
          </p:cNvPr>
          <p:cNvCxnSpPr>
            <a:cxnSpLocks/>
          </p:cNvCxnSpPr>
          <p:nvPr/>
        </p:nvCxnSpPr>
        <p:spPr>
          <a:xfrm>
            <a:off x="4610655" y="2358590"/>
            <a:ext cx="0" cy="2521258"/>
          </a:xfrm>
          <a:prstGeom prst="line">
            <a:avLst/>
          </a:prstGeom>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3" name="TextBox 2">
            <a:extLst>
              <a:ext uri="{FF2B5EF4-FFF2-40B4-BE49-F238E27FC236}">
                <a16:creationId xmlns:a16="http://schemas.microsoft.com/office/drawing/2014/main" id="{712DECEB-B2CB-4922-9DEC-7E75C4F03048}"/>
              </a:ext>
            </a:extLst>
          </p:cNvPr>
          <p:cNvSpPr txBox="1"/>
          <p:nvPr/>
        </p:nvSpPr>
        <p:spPr>
          <a:xfrm>
            <a:off x="1739000" y="3210545"/>
            <a:ext cx="407484" cy="707886"/>
          </a:xfrm>
          <a:prstGeom prst="rect">
            <a:avLst/>
          </a:prstGeom>
          <a:noFill/>
        </p:spPr>
        <p:txBody>
          <a:bodyPr wrap="none" rtlCol="0">
            <a:spAutoFit/>
          </a:bodyPr>
          <a:lstStyle/>
          <a:p>
            <a:r>
              <a:rPr lang="en-US" sz="4000" dirty="0"/>
              <a:t>x</a:t>
            </a:r>
          </a:p>
        </p:txBody>
      </p:sp>
      <p:sp>
        <p:nvSpPr>
          <p:cNvPr id="9" name="TextBox 8">
            <a:extLst>
              <a:ext uri="{FF2B5EF4-FFF2-40B4-BE49-F238E27FC236}">
                <a16:creationId xmlns:a16="http://schemas.microsoft.com/office/drawing/2014/main" id="{8D3296D7-83A8-4317-A366-16DCAC9F91C0}"/>
              </a:ext>
            </a:extLst>
          </p:cNvPr>
          <p:cNvSpPr txBox="1"/>
          <p:nvPr/>
        </p:nvSpPr>
        <p:spPr>
          <a:xfrm>
            <a:off x="1734191" y="3956283"/>
            <a:ext cx="417102" cy="707886"/>
          </a:xfrm>
          <a:prstGeom prst="rect">
            <a:avLst/>
          </a:prstGeom>
          <a:noFill/>
        </p:spPr>
        <p:txBody>
          <a:bodyPr wrap="none" rtlCol="0">
            <a:spAutoFit/>
          </a:bodyPr>
          <a:lstStyle/>
          <a:p>
            <a:r>
              <a:rPr lang="en-US" sz="4000" dirty="0"/>
              <a:t>y</a:t>
            </a:r>
          </a:p>
        </p:txBody>
      </p:sp>
      <p:sp>
        <p:nvSpPr>
          <p:cNvPr id="11" name="Freeform 4">
            <a:extLst>
              <a:ext uri="{FF2B5EF4-FFF2-40B4-BE49-F238E27FC236}">
                <a16:creationId xmlns:a16="http://schemas.microsoft.com/office/drawing/2014/main" id="{9237918C-0F61-4B06-9D37-CE17D9C24F4E}"/>
              </a:ext>
            </a:extLst>
          </p:cNvPr>
          <p:cNvSpPr>
            <a:spLocks noChangeArrowheads="1"/>
          </p:cNvSpPr>
          <p:nvPr/>
        </p:nvSpPr>
        <p:spPr bwMode="auto">
          <a:xfrm>
            <a:off x="1634398" y="3248397"/>
            <a:ext cx="623100" cy="689684"/>
          </a:xfrm>
          <a:custGeom>
            <a:avLst/>
            <a:gdLst>
              <a:gd name="T0" fmla="*/ 0 w 7632"/>
              <a:gd name="T1" fmla="*/ 0 h 23003"/>
              <a:gd name="T2" fmla="*/ 7631 w 7632"/>
              <a:gd name="T3" fmla="*/ 0 h 23003"/>
              <a:gd name="T4" fmla="*/ 7631 w 7632"/>
              <a:gd name="T5" fmla="*/ 23002 h 23003"/>
              <a:gd name="T6" fmla="*/ 0 w 7632"/>
              <a:gd name="T7" fmla="*/ 23002 h 23003"/>
              <a:gd name="T8" fmla="*/ 0 w 7632"/>
              <a:gd name="T9" fmla="*/ 0 h 23003"/>
            </a:gdLst>
            <a:ahLst/>
            <a:cxnLst>
              <a:cxn ang="0">
                <a:pos x="T0" y="T1"/>
              </a:cxn>
              <a:cxn ang="0">
                <a:pos x="T2" y="T3"/>
              </a:cxn>
              <a:cxn ang="0">
                <a:pos x="T4" y="T5"/>
              </a:cxn>
              <a:cxn ang="0">
                <a:pos x="T6" y="T7"/>
              </a:cxn>
              <a:cxn ang="0">
                <a:pos x="T8" y="T9"/>
              </a:cxn>
            </a:cxnLst>
            <a:rect l="0" t="0" r="r" b="b"/>
            <a:pathLst>
              <a:path w="7632" h="23003">
                <a:moveTo>
                  <a:pt x="0" y="0"/>
                </a:moveTo>
                <a:lnTo>
                  <a:pt x="7631" y="0"/>
                </a:lnTo>
                <a:lnTo>
                  <a:pt x="7631" y="23002"/>
                </a:lnTo>
                <a:lnTo>
                  <a:pt x="0" y="23002"/>
                </a:lnTo>
                <a:lnTo>
                  <a:pt x="0" y="0"/>
                </a:lnTo>
              </a:path>
            </a:pathLst>
          </a:custGeom>
          <a:noFill/>
          <a:ln w="76320" cap="rnd">
            <a:solidFill>
              <a:srgbClr val="00B05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3" name="Freeform 4">
            <a:extLst>
              <a:ext uri="{FF2B5EF4-FFF2-40B4-BE49-F238E27FC236}">
                <a16:creationId xmlns:a16="http://schemas.microsoft.com/office/drawing/2014/main" id="{E448B623-B669-46F1-BA21-2894C7629832}"/>
              </a:ext>
            </a:extLst>
          </p:cNvPr>
          <p:cNvSpPr>
            <a:spLocks noChangeArrowheads="1"/>
          </p:cNvSpPr>
          <p:nvPr/>
        </p:nvSpPr>
        <p:spPr bwMode="auto">
          <a:xfrm>
            <a:off x="1634398" y="4064122"/>
            <a:ext cx="623100" cy="689684"/>
          </a:xfrm>
          <a:custGeom>
            <a:avLst/>
            <a:gdLst>
              <a:gd name="T0" fmla="*/ 0 w 7632"/>
              <a:gd name="T1" fmla="*/ 0 h 23003"/>
              <a:gd name="T2" fmla="*/ 7631 w 7632"/>
              <a:gd name="T3" fmla="*/ 0 h 23003"/>
              <a:gd name="T4" fmla="*/ 7631 w 7632"/>
              <a:gd name="T5" fmla="*/ 23002 h 23003"/>
              <a:gd name="T6" fmla="*/ 0 w 7632"/>
              <a:gd name="T7" fmla="*/ 23002 h 23003"/>
              <a:gd name="T8" fmla="*/ 0 w 7632"/>
              <a:gd name="T9" fmla="*/ 0 h 23003"/>
            </a:gdLst>
            <a:ahLst/>
            <a:cxnLst>
              <a:cxn ang="0">
                <a:pos x="T0" y="T1"/>
              </a:cxn>
              <a:cxn ang="0">
                <a:pos x="T2" y="T3"/>
              </a:cxn>
              <a:cxn ang="0">
                <a:pos x="T4" y="T5"/>
              </a:cxn>
              <a:cxn ang="0">
                <a:pos x="T6" y="T7"/>
              </a:cxn>
              <a:cxn ang="0">
                <a:pos x="T8" y="T9"/>
              </a:cxn>
            </a:cxnLst>
            <a:rect l="0" t="0" r="r" b="b"/>
            <a:pathLst>
              <a:path w="7632" h="23003">
                <a:moveTo>
                  <a:pt x="0" y="0"/>
                </a:moveTo>
                <a:lnTo>
                  <a:pt x="7631" y="0"/>
                </a:lnTo>
                <a:lnTo>
                  <a:pt x="7631" y="23002"/>
                </a:lnTo>
                <a:lnTo>
                  <a:pt x="0" y="23002"/>
                </a:lnTo>
                <a:lnTo>
                  <a:pt x="0" y="0"/>
                </a:lnTo>
              </a:path>
            </a:pathLst>
          </a:custGeom>
          <a:noFill/>
          <a:ln w="76320" cap="rnd">
            <a:solidFill>
              <a:srgbClr val="7030A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C0240198-B7DA-4E83-9CD2-818E5F23FF81}"/>
                  </a:ext>
                </a:extLst>
              </p:cNvPr>
              <p:cNvSpPr txBox="1"/>
              <p:nvPr/>
            </p:nvSpPr>
            <p:spPr>
              <a:xfrm>
                <a:off x="3120115" y="5138396"/>
                <a:ext cx="6965625" cy="636393"/>
              </a:xfrm>
              <a:prstGeom prst="rect">
                <a:avLst/>
              </a:prstGeom>
              <a:noFill/>
            </p:spPr>
            <p:txBody>
              <a:bodyPr wrap="none" rtlCol="0">
                <a:spAutoFit/>
              </a:bodyPr>
              <a:lstStyle/>
              <a:p>
                <a:r>
                  <a:rPr lang="en-US" sz="2400" dirty="0"/>
                  <a:t>x has type </a:t>
                </a:r>
                <a:r>
                  <a:rPr lang="en-US" sz="2400" dirty="0">
                    <a:solidFill>
                      <a:srgbClr val="00B050"/>
                    </a:solidFill>
                  </a:rPr>
                  <a:t>Had: </a:t>
                </a:r>
                <a14:m>
                  <m:oMath xmlns:m="http://schemas.openxmlformats.org/officeDocument/2006/math">
                    <m:f>
                      <m:fPr>
                        <m:ctrlPr>
                          <a:rPr lang="en-US" sz="2400" b="0" i="1" smtClean="0">
                            <a:solidFill>
                              <a:srgbClr val="00B050"/>
                            </a:solidFill>
                            <a:latin typeface="Cambria Math" panose="02040503050406030204" pitchFamily="18" charset="0"/>
                          </a:rPr>
                        </m:ctrlPr>
                      </m:fPr>
                      <m:num>
                        <m:r>
                          <a:rPr lang="en-US" sz="2400" b="0" i="1" smtClean="0">
                            <a:solidFill>
                              <a:srgbClr val="00B050"/>
                            </a:solidFill>
                            <a:latin typeface="Cambria Math" panose="02040503050406030204" pitchFamily="18" charset="0"/>
                          </a:rPr>
                          <m:t>1</m:t>
                        </m:r>
                      </m:num>
                      <m:den>
                        <m:rad>
                          <m:radPr>
                            <m:degHide m:val="on"/>
                            <m:ctrlPr>
                              <a:rPr lang="en-US" sz="2400" b="0" i="1" smtClean="0">
                                <a:solidFill>
                                  <a:srgbClr val="00B050"/>
                                </a:solidFill>
                                <a:latin typeface="Cambria Math" panose="02040503050406030204" pitchFamily="18" charset="0"/>
                              </a:rPr>
                            </m:ctrlPr>
                          </m:radPr>
                          <m:deg/>
                          <m:e>
                            <m:r>
                              <a:rPr lang="en-US" sz="2400" b="0" i="1" smtClean="0">
                                <a:solidFill>
                                  <a:srgbClr val="00B050"/>
                                </a:solidFill>
                                <a:latin typeface="Cambria Math" panose="02040503050406030204" pitchFamily="18" charset="0"/>
                              </a:rPr>
                              <m:t>2</m:t>
                            </m:r>
                          </m:e>
                        </m:rad>
                      </m:den>
                    </m:f>
                    <m:r>
                      <a:rPr lang="en-US" sz="2400" b="0" i="1" smtClean="0">
                        <a:solidFill>
                          <a:srgbClr val="00B050"/>
                        </a:solidFill>
                        <a:latin typeface="Cambria Math" panose="02040503050406030204" pitchFamily="18" charset="0"/>
                      </a:rPr>
                      <m:t>(</m:t>
                    </m:r>
                    <m:d>
                      <m:dPr>
                        <m:begChr m:val="|"/>
                        <m:endChr m:val="⟩"/>
                        <m:ctrlPr>
                          <a:rPr lang="en-US" sz="2400" b="0" i="1" smtClean="0">
                            <a:solidFill>
                              <a:srgbClr val="00B050"/>
                            </a:solidFill>
                            <a:latin typeface="Cambria Math" panose="02040503050406030204" pitchFamily="18" charset="0"/>
                          </a:rPr>
                        </m:ctrlPr>
                      </m:dPr>
                      <m:e>
                        <m:r>
                          <a:rPr lang="en-US" sz="2400" b="0" i="1" smtClean="0">
                            <a:solidFill>
                              <a:srgbClr val="00B050"/>
                            </a:solidFill>
                            <a:latin typeface="Cambria Math" panose="02040503050406030204" pitchFamily="18" charset="0"/>
                          </a:rPr>
                          <m:t>0</m:t>
                        </m:r>
                      </m:e>
                    </m:d>
                    <m:r>
                      <a:rPr lang="en-US" sz="2400" b="0" i="1" smtClean="0">
                        <a:solidFill>
                          <a:srgbClr val="00B050"/>
                        </a:solidFill>
                        <a:latin typeface="Cambria Math" panose="02040503050406030204" pitchFamily="18" charset="0"/>
                      </a:rPr>
                      <m:t>+|1⟩)</m:t>
                    </m:r>
                  </m:oMath>
                </a14:m>
                <a:r>
                  <a:rPr lang="en-US" sz="2400" dirty="0"/>
                  <a:t>, and y has type </a:t>
                </a:r>
                <a:r>
                  <a:rPr lang="en-US" sz="2400" dirty="0">
                    <a:solidFill>
                      <a:srgbClr val="7030A0"/>
                    </a:solidFill>
                  </a:rPr>
                  <a:t>Nor: </a:t>
                </a:r>
                <a14:m>
                  <m:oMath xmlns:m="http://schemas.openxmlformats.org/officeDocument/2006/math">
                    <m:r>
                      <a:rPr lang="en-US" sz="2400" b="0" i="0" smtClean="0">
                        <a:solidFill>
                          <a:srgbClr val="7030A0"/>
                        </a:solidFill>
                        <a:latin typeface="Cambria Math" panose="02040503050406030204" pitchFamily="18" charset="0"/>
                      </a:rPr>
                      <m:t>|0</m:t>
                    </m:r>
                    <m:r>
                      <a:rPr lang="en-US" sz="2400" b="0" i="1" smtClean="0">
                        <a:solidFill>
                          <a:srgbClr val="7030A0"/>
                        </a:solidFill>
                        <a:latin typeface="Cambria Math" panose="02040503050406030204" pitchFamily="18" charset="0"/>
                      </a:rPr>
                      <m:t>⟩</m:t>
                    </m:r>
                  </m:oMath>
                </a14:m>
                <a:r>
                  <a:rPr lang="en-US" sz="2400" dirty="0"/>
                  <a:t>.</a:t>
                </a:r>
              </a:p>
            </p:txBody>
          </p:sp>
        </mc:Choice>
        <mc:Fallback xmlns="">
          <p:sp>
            <p:nvSpPr>
              <p:cNvPr id="14" name="TextBox 13">
                <a:extLst>
                  <a:ext uri="{FF2B5EF4-FFF2-40B4-BE49-F238E27FC236}">
                    <a16:creationId xmlns:a16="http://schemas.microsoft.com/office/drawing/2014/main" id="{C0240198-B7DA-4E83-9CD2-818E5F23FF81}"/>
                  </a:ext>
                </a:extLst>
              </p:cNvPr>
              <p:cNvSpPr txBox="1">
                <a:spLocks noRot="1" noChangeAspect="1" noMove="1" noResize="1" noEditPoints="1" noAdjustHandles="1" noChangeArrowheads="1" noChangeShapeType="1" noTextEdit="1"/>
              </p:cNvSpPr>
              <p:nvPr/>
            </p:nvSpPr>
            <p:spPr>
              <a:xfrm>
                <a:off x="3120115" y="5138396"/>
                <a:ext cx="6965625" cy="636393"/>
              </a:xfrm>
              <a:prstGeom prst="rect">
                <a:avLst/>
              </a:prstGeom>
              <a:blipFill>
                <a:blip r:embed="rId5"/>
                <a:stretch>
                  <a:fillRect l="-1401" r="-350" b="-6731"/>
                </a:stretch>
              </a:blipFill>
            </p:spPr>
            <p:txBody>
              <a:bodyPr/>
              <a:lstStyle/>
              <a:p>
                <a:r>
                  <a:rPr lang="en-US">
                    <a:noFill/>
                  </a:rPr>
                  <a:t> </a:t>
                </a:r>
              </a:p>
            </p:txBody>
          </p:sp>
        </mc:Fallback>
      </mc:AlternateContent>
    </p:spTree>
    <p:extLst>
      <p:ext uri="{BB962C8B-B14F-4D97-AF65-F5344CB8AC3E}">
        <p14:creationId xmlns:p14="http://schemas.microsoft.com/office/powerpoint/2010/main" val="27819644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E03FB9-D4A4-4180-A36D-95D860D67CB2}"/>
              </a:ext>
            </a:extLst>
          </p:cNvPr>
          <p:cNvSpPr>
            <a:spLocks noGrp="1"/>
          </p:cNvSpPr>
          <p:nvPr>
            <p:ph type="title"/>
          </p:nvPr>
        </p:nvSpPr>
        <p:spPr/>
        <p:txBody>
          <a:bodyPr/>
          <a:lstStyle/>
          <a:p>
            <a:r>
              <a:rPr lang="en-US" dirty="0"/>
              <a:t>Why?</a:t>
            </a:r>
          </a:p>
        </p:txBody>
      </p:sp>
      <p:sp>
        <p:nvSpPr>
          <p:cNvPr id="3" name="Content Placeholder 2">
            <a:extLst>
              <a:ext uri="{FF2B5EF4-FFF2-40B4-BE49-F238E27FC236}">
                <a16:creationId xmlns:a16="http://schemas.microsoft.com/office/drawing/2014/main" id="{805E672A-F0B6-4279-A22B-6C7F29B1DC8E}"/>
              </a:ext>
            </a:extLst>
          </p:cNvPr>
          <p:cNvSpPr>
            <a:spLocks noGrp="1"/>
          </p:cNvSpPr>
          <p:nvPr>
            <p:ph idx="1"/>
          </p:nvPr>
        </p:nvSpPr>
        <p:spPr/>
        <p:txBody>
          <a:bodyPr>
            <a:normAutofit/>
          </a:bodyPr>
          <a:lstStyle/>
          <a:p>
            <a:pPr>
              <a:buFont typeface="Wingdings" panose="05000000000000000000" pitchFamily="2" charset="2"/>
              <a:buChar char="q"/>
            </a:pPr>
            <a:r>
              <a:rPr lang="en-US" sz="2800" dirty="0"/>
              <a:t>Factoring large numbers (Shor’s)</a:t>
            </a:r>
          </a:p>
          <a:p>
            <a:pPr lvl="1">
              <a:buFont typeface="Wingdings" panose="05000000000000000000" pitchFamily="2" charset="2"/>
              <a:buChar char="q"/>
            </a:pPr>
            <a:r>
              <a:rPr lang="en-US" sz="2400" dirty="0">
                <a:solidFill>
                  <a:srgbClr val="00B0F0"/>
                </a:solidFill>
              </a:rPr>
              <a:t>polynomial vs. super-polynomial </a:t>
            </a:r>
          </a:p>
          <a:p>
            <a:pPr>
              <a:buFont typeface="Wingdings" panose="05000000000000000000" pitchFamily="2" charset="2"/>
              <a:buChar char="q"/>
            </a:pPr>
            <a:r>
              <a:rPr lang="en-US" sz="2800" dirty="0"/>
              <a:t>Unstructured search (Grover’s)</a:t>
            </a:r>
          </a:p>
          <a:p>
            <a:pPr lvl="1">
              <a:buFont typeface="Wingdings" panose="05000000000000000000" pitchFamily="2" charset="2"/>
              <a:buChar char="q"/>
            </a:pPr>
            <a:r>
              <a:rPr lang="en-US" sz="2400" dirty="0">
                <a:solidFill>
                  <a:srgbClr val="00B0F0"/>
                </a:solidFill>
              </a:rPr>
              <a:t>sub-linear vs. linear</a:t>
            </a:r>
          </a:p>
          <a:p>
            <a:pPr>
              <a:buFont typeface="Wingdings" panose="05000000000000000000" pitchFamily="2" charset="2"/>
              <a:buChar char="q"/>
            </a:pPr>
            <a:r>
              <a:rPr lang="en-US" sz="2800" dirty="0"/>
              <a:t>Simulating physical systems</a:t>
            </a:r>
          </a:p>
          <a:p>
            <a:pPr>
              <a:buFont typeface="Wingdings" panose="05000000000000000000" pitchFamily="2" charset="2"/>
              <a:buChar char="q"/>
            </a:pPr>
            <a:r>
              <a:rPr lang="en-US" sz="2800" dirty="0"/>
              <a:t>Solving linear equations</a:t>
            </a:r>
          </a:p>
        </p:txBody>
      </p:sp>
      <p:grpSp>
        <p:nvGrpSpPr>
          <p:cNvPr id="8" name="Group 7">
            <a:extLst>
              <a:ext uri="{FF2B5EF4-FFF2-40B4-BE49-F238E27FC236}">
                <a16:creationId xmlns:a16="http://schemas.microsoft.com/office/drawing/2014/main" id="{CEBB56A4-657A-7EAB-6A00-A05D88907418}"/>
              </a:ext>
            </a:extLst>
          </p:cNvPr>
          <p:cNvGrpSpPr/>
          <p:nvPr/>
        </p:nvGrpSpPr>
        <p:grpSpPr>
          <a:xfrm>
            <a:off x="6677977" y="1792024"/>
            <a:ext cx="2377282" cy="2205008"/>
            <a:chOff x="6677977" y="1792024"/>
            <a:chExt cx="2377282" cy="2205008"/>
          </a:xfrm>
        </p:grpSpPr>
        <p:pic>
          <p:nvPicPr>
            <p:cNvPr id="4" name="Picture 3" descr="A picture of Peter Shor.">
              <a:extLst>
                <a:ext uri="{FF2B5EF4-FFF2-40B4-BE49-F238E27FC236}">
                  <a16:creationId xmlns:a16="http://schemas.microsoft.com/office/drawing/2014/main" id="{638AAF79-541C-4F05-BA52-675689481C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77977" y="1792024"/>
              <a:ext cx="2377282" cy="1820863"/>
            </a:xfrm>
            <a:prstGeom prst="rect">
              <a:avLst/>
            </a:prstGeom>
            <a:noFill/>
            <a:ln w="12700" cap="flat">
              <a:solidFill>
                <a:schemeClr val="tx1"/>
              </a:solidFill>
              <a:round/>
              <a:headEnd/>
              <a:tailEnd/>
            </a:ln>
            <a:effectLst/>
            <a:extLst>
              <a:ext uri="{909E8E84-426E-40DD-AFC4-6F175D3DCCD1}">
                <a14:hiddenFill xmlns:a14="http://schemas.microsoft.com/office/drawing/2010/main">
                  <a:blipFill dpi="0" rotWithShape="0">
                    <a:blip/>
                    <a:srcRect/>
                    <a:stretch>
                      <a:fillRect/>
                    </a:stretch>
                  </a:blip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 name="TextBox 6">
              <a:extLst>
                <a:ext uri="{FF2B5EF4-FFF2-40B4-BE49-F238E27FC236}">
                  <a16:creationId xmlns:a16="http://schemas.microsoft.com/office/drawing/2014/main" id="{37035D77-3378-8354-7BB3-AF58878464B6}"/>
                </a:ext>
              </a:extLst>
            </p:cNvPr>
            <p:cNvSpPr txBox="1"/>
            <p:nvPr/>
          </p:nvSpPr>
          <p:spPr>
            <a:xfrm>
              <a:off x="7392802" y="3689255"/>
              <a:ext cx="947632" cy="307777"/>
            </a:xfrm>
            <a:prstGeom prst="rect">
              <a:avLst/>
            </a:prstGeom>
            <a:noFill/>
          </p:spPr>
          <p:txBody>
            <a:bodyPr wrap="none" rtlCol="0">
              <a:spAutoFit/>
            </a:bodyPr>
            <a:lstStyle/>
            <a:p>
              <a:r>
                <a:rPr lang="en-US" sz="1400" dirty="0"/>
                <a:t>Peter Shor</a:t>
              </a:r>
            </a:p>
          </p:txBody>
        </p:sp>
      </p:grpSp>
      <p:grpSp>
        <p:nvGrpSpPr>
          <p:cNvPr id="10" name="Group 9">
            <a:extLst>
              <a:ext uri="{FF2B5EF4-FFF2-40B4-BE49-F238E27FC236}">
                <a16:creationId xmlns:a16="http://schemas.microsoft.com/office/drawing/2014/main" id="{019217CC-E6BE-B67E-8FC5-4316C02875ED}"/>
              </a:ext>
            </a:extLst>
          </p:cNvPr>
          <p:cNvGrpSpPr/>
          <p:nvPr/>
        </p:nvGrpSpPr>
        <p:grpSpPr>
          <a:xfrm>
            <a:off x="9308416" y="1791070"/>
            <a:ext cx="2377282" cy="2205961"/>
            <a:chOff x="9308416" y="1791070"/>
            <a:chExt cx="2377282" cy="2205961"/>
          </a:xfrm>
        </p:grpSpPr>
        <p:pic>
          <p:nvPicPr>
            <p:cNvPr id="5" name="Picture 6" descr="A Picture of Lov Grover.">
              <a:extLst>
                <a:ext uri="{FF2B5EF4-FFF2-40B4-BE49-F238E27FC236}">
                  <a16:creationId xmlns:a16="http://schemas.microsoft.com/office/drawing/2014/main" id="{86F37AC7-91BD-4D97-A786-205E339E237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714" r="8260"/>
            <a:stretch/>
          </p:blipFill>
          <p:spPr bwMode="auto">
            <a:xfrm>
              <a:off x="9308416" y="1791070"/>
              <a:ext cx="2377282" cy="1820862"/>
            </a:xfrm>
            <a:prstGeom prst="rect">
              <a:avLst/>
            </a:prstGeom>
            <a:noFill/>
            <a:ln w="9525" cap="flat">
              <a:solidFill>
                <a:schemeClr val="tx1"/>
              </a:solidFill>
              <a:round/>
              <a:headEnd/>
              <a:tailEnd/>
            </a:ln>
            <a:effectLst/>
            <a:extLst>
              <a:ext uri="{909E8E84-426E-40DD-AFC4-6F175D3DCCD1}">
                <a14:hiddenFill xmlns:a14="http://schemas.microsoft.com/office/drawing/2010/main">
                  <a:blipFill dpi="0" rotWithShape="0">
                    <a:blip/>
                    <a:srcRect/>
                    <a:stretch>
                      <a:fillRect/>
                    </a:stretch>
                  </a:blip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9" name="TextBox 8">
              <a:extLst>
                <a:ext uri="{FF2B5EF4-FFF2-40B4-BE49-F238E27FC236}">
                  <a16:creationId xmlns:a16="http://schemas.microsoft.com/office/drawing/2014/main" id="{B4CCE486-30D2-951B-1A8B-5CCCC077450D}"/>
                </a:ext>
              </a:extLst>
            </p:cNvPr>
            <p:cNvSpPr txBox="1"/>
            <p:nvPr/>
          </p:nvSpPr>
          <p:spPr>
            <a:xfrm>
              <a:off x="10009455" y="3689254"/>
              <a:ext cx="975203" cy="307777"/>
            </a:xfrm>
            <a:prstGeom prst="rect">
              <a:avLst/>
            </a:prstGeom>
            <a:noFill/>
          </p:spPr>
          <p:txBody>
            <a:bodyPr wrap="none" rtlCol="0">
              <a:spAutoFit/>
            </a:bodyPr>
            <a:lstStyle/>
            <a:p>
              <a:r>
                <a:rPr lang="en-US" sz="1400" dirty="0"/>
                <a:t>Lov Grover</a:t>
              </a:r>
            </a:p>
          </p:txBody>
        </p:sp>
      </p:grpSp>
      <p:grpSp>
        <p:nvGrpSpPr>
          <p:cNvPr id="12" name="Group 11">
            <a:extLst>
              <a:ext uri="{FF2B5EF4-FFF2-40B4-BE49-F238E27FC236}">
                <a16:creationId xmlns:a16="http://schemas.microsoft.com/office/drawing/2014/main" id="{2790CD2F-6898-4A1F-3CAF-9CC11DF8DA18}"/>
              </a:ext>
            </a:extLst>
          </p:cNvPr>
          <p:cNvGrpSpPr/>
          <p:nvPr/>
        </p:nvGrpSpPr>
        <p:grpSpPr>
          <a:xfrm>
            <a:off x="8340434" y="3988107"/>
            <a:ext cx="1878012" cy="2253232"/>
            <a:chOff x="8340434" y="3988107"/>
            <a:chExt cx="1878012" cy="2253232"/>
          </a:xfrm>
        </p:grpSpPr>
        <p:pic>
          <p:nvPicPr>
            <p:cNvPr id="6" name="Picture 7">
              <a:extLst>
                <a:ext uri="{FF2B5EF4-FFF2-40B4-BE49-F238E27FC236}">
                  <a16:creationId xmlns:a16="http://schemas.microsoft.com/office/drawing/2014/main" id="{502013B1-75D7-405A-930A-6EE1384924C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40434" y="3988107"/>
              <a:ext cx="1878012" cy="1878012"/>
            </a:xfrm>
            <a:prstGeom prst="rect">
              <a:avLst/>
            </a:prstGeom>
            <a:noFill/>
            <a:ln w="9525" cap="flat">
              <a:solidFill>
                <a:schemeClr val="tx1"/>
              </a:solidFill>
              <a:round/>
              <a:headEnd/>
              <a:tailEnd/>
            </a:ln>
            <a:effectLst/>
            <a:extLst>
              <a:ext uri="{909E8E84-426E-40DD-AFC4-6F175D3DCCD1}">
                <a14:hiddenFill xmlns:a14="http://schemas.microsoft.com/office/drawing/2010/main">
                  <a:blipFill dpi="0" rotWithShape="0">
                    <a:blip/>
                    <a:srcRect/>
                    <a:stretch>
                      <a:fillRect/>
                    </a:stretch>
                  </a:blip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1" name="TextBox 10">
              <a:extLst>
                <a:ext uri="{FF2B5EF4-FFF2-40B4-BE49-F238E27FC236}">
                  <a16:creationId xmlns:a16="http://schemas.microsoft.com/office/drawing/2014/main" id="{D2DA024F-5BC6-9F1C-A179-181D17B409D1}"/>
                </a:ext>
              </a:extLst>
            </p:cNvPr>
            <p:cNvSpPr txBox="1"/>
            <p:nvPr/>
          </p:nvSpPr>
          <p:spPr>
            <a:xfrm>
              <a:off x="8586808" y="5933562"/>
              <a:ext cx="1443216" cy="307777"/>
            </a:xfrm>
            <a:prstGeom prst="rect">
              <a:avLst/>
            </a:prstGeom>
            <a:noFill/>
          </p:spPr>
          <p:txBody>
            <a:bodyPr wrap="none" rtlCol="0">
              <a:spAutoFit/>
            </a:bodyPr>
            <a:lstStyle/>
            <a:p>
              <a:r>
                <a:rPr lang="en-US" sz="1400" dirty="0"/>
                <a:t>Richard Feynman</a:t>
              </a:r>
            </a:p>
          </p:txBody>
        </p:sp>
      </p:grpSp>
    </p:spTree>
    <p:extLst>
      <p:ext uri="{BB962C8B-B14F-4D97-AF65-F5344CB8AC3E}">
        <p14:creationId xmlns:p14="http://schemas.microsoft.com/office/powerpoint/2010/main" val="102114384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E03FB9-D4A4-4180-A36D-95D860D67CB2}"/>
              </a:ext>
            </a:extLst>
          </p:cNvPr>
          <p:cNvSpPr>
            <a:spLocks noGrp="1"/>
          </p:cNvSpPr>
          <p:nvPr>
            <p:ph type="title"/>
          </p:nvPr>
        </p:nvSpPr>
        <p:spPr/>
        <p:txBody>
          <a:bodyPr/>
          <a:lstStyle/>
          <a:p>
            <a:r>
              <a:rPr lang="en-US" dirty="0"/>
              <a:t>Example proof using </a:t>
            </a:r>
            <a:r>
              <a:rPr lang="en-US" dirty="0" err="1"/>
              <a:t>Qafny</a:t>
            </a:r>
            <a:r>
              <a:rPr lang="en-US" dirty="0"/>
              <a:t> type (cast).</a:t>
            </a:r>
          </a:p>
        </p:txBody>
      </p:sp>
      <p:pic>
        <p:nvPicPr>
          <p:cNvPr id="5" name="Picture 4" descr="Diagram&#10;&#10;Description automatically generated">
            <a:extLst>
              <a:ext uri="{FF2B5EF4-FFF2-40B4-BE49-F238E27FC236}">
                <a16:creationId xmlns:a16="http://schemas.microsoft.com/office/drawing/2014/main" id="{54CDF4DF-1A71-4524-B1F8-32796A0D37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1086" y="3248397"/>
            <a:ext cx="5895470" cy="1631451"/>
          </a:xfrm>
          <a:prstGeom prst="rect">
            <a:avLst/>
          </a:prstGeom>
        </p:spPr>
      </p:pic>
      <p:cxnSp>
        <p:nvCxnSpPr>
          <p:cNvPr id="6" name="Straight Connector 5">
            <a:extLst>
              <a:ext uri="{FF2B5EF4-FFF2-40B4-BE49-F238E27FC236}">
                <a16:creationId xmlns:a16="http://schemas.microsoft.com/office/drawing/2014/main" id="{6DA3C945-F6BD-4D32-BF6B-F9CE440CB6E8}"/>
              </a:ext>
            </a:extLst>
          </p:cNvPr>
          <p:cNvCxnSpPr>
            <a:cxnSpLocks/>
          </p:cNvCxnSpPr>
          <p:nvPr/>
        </p:nvCxnSpPr>
        <p:spPr>
          <a:xfrm>
            <a:off x="4610655" y="2358590"/>
            <a:ext cx="0" cy="2521258"/>
          </a:xfrm>
          <a:prstGeom prst="line">
            <a:avLst/>
          </a:prstGeom>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3" name="TextBox 2">
            <a:extLst>
              <a:ext uri="{FF2B5EF4-FFF2-40B4-BE49-F238E27FC236}">
                <a16:creationId xmlns:a16="http://schemas.microsoft.com/office/drawing/2014/main" id="{712DECEB-B2CB-4922-9DEC-7E75C4F03048}"/>
              </a:ext>
            </a:extLst>
          </p:cNvPr>
          <p:cNvSpPr txBox="1"/>
          <p:nvPr/>
        </p:nvSpPr>
        <p:spPr>
          <a:xfrm>
            <a:off x="1739000" y="3210545"/>
            <a:ext cx="407484" cy="707886"/>
          </a:xfrm>
          <a:prstGeom prst="rect">
            <a:avLst/>
          </a:prstGeom>
          <a:noFill/>
        </p:spPr>
        <p:txBody>
          <a:bodyPr wrap="none" rtlCol="0">
            <a:spAutoFit/>
          </a:bodyPr>
          <a:lstStyle/>
          <a:p>
            <a:r>
              <a:rPr lang="en-US" sz="4000" dirty="0"/>
              <a:t>x</a:t>
            </a:r>
          </a:p>
        </p:txBody>
      </p:sp>
      <p:sp>
        <p:nvSpPr>
          <p:cNvPr id="9" name="TextBox 8">
            <a:extLst>
              <a:ext uri="{FF2B5EF4-FFF2-40B4-BE49-F238E27FC236}">
                <a16:creationId xmlns:a16="http://schemas.microsoft.com/office/drawing/2014/main" id="{8D3296D7-83A8-4317-A366-16DCAC9F91C0}"/>
              </a:ext>
            </a:extLst>
          </p:cNvPr>
          <p:cNvSpPr txBox="1"/>
          <p:nvPr/>
        </p:nvSpPr>
        <p:spPr>
          <a:xfrm>
            <a:off x="1734191" y="3956283"/>
            <a:ext cx="417102" cy="707886"/>
          </a:xfrm>
          <a:prstGeom prst="rect">
            <a:avLst/>
          </a:prstGeom>
          <a:noFill/>
        </p:spPr>
        <p:txBody>
          <a:bodyPr wrap="none" rtlCol="0">
            <a:spAutoFit/>
          </a:bodyPr>
          <a:lstStyle/>
          <a:p>
            <a:r>
              <a:rPr lang="en-US" sz="4000" dirty="0"/>
              <a:t>y</a:t>
            </a:r>
          </a:p>
        </p:txBody>
      </p:sp>
      <p:sp>
        <p:nvSpPr>
          <p:cNvPr id="11" name="Freeform 4">
            <a:extLst>
              <a:ext uri="{FF2B5EF4-FFF2-40B4-BE49-F238E27FC236}">
                <a16:creationId xmlns:a16="http://schemas.microsoft.com/office/drawing/2014/main" id="{9237918C-0F61-4B06-9D37-CE17D9C24F4E}"/>
              </a:ext>
            </a:extLst>
          </p:cNvPr>
          <p:cNvSpPr>
            <a:spLocks noChangeArrowheads="1"/>
          </p:cNvSpPr>
          <p:nvPr/>
        </p:nvSpPr>
        <p:spPr bwMode="auto">
          <a:xfrm>
            <a:off x="1634398" y="3248397"/>
            <a:ext cx="623100" cy="689684"/>
          </a:xfrm>
          <a:custGeom>
            <a:avLst/>
            <a:gdLst>
              <a:gd name="T0" fmla="*/ 0 w 7632"/>
              <a:gd name="T1" fmla="*/ 0 h 23003"/>
              <a:gd name="T2" fmla="*/ 7631 w 7632"/>
              <a:gd name="T3" fmla="*/ 0 h 23003"/>
              <a:gd name="T4" fmla="*/ 7631 w 7632"/>
              <a:gd name="T5" fmla="*/ 23002 h 23003"/>
              <a:gd name="T6" fmla="*/ 0 w 7632"/>
              <a:gd name="T7" fmla="*/ 23002 h 23003"/>
              <a:gd name="T8" fmla="*/ 0 w 7632"/>
              <a:gd name="T9" fmla="*/ 0 h 23003"/>
            </a:gdLst>
            <a:ahLst/>
            <a:cxnLst>
              <a:cxn ang="0">
                <a:pos x="T0" y="T1"/>
              </a:cxn>
              <a:cxn ang="0">
                <a:pos x="T2" y="T3"/>
              </a:cxn>
              <a:cxn ang="0">
                <a:pos x="T4" y="T5"/>
              </a:cxn>
              <a:cxn ang="0">
                <a:pos x="T6" y="T7"/>
              </a:cxn>
              <a:cxn ang="0">
                <a:pos x="T8" y="T9"/>
              </a:cxn>
            </a:cxnLst>
            <a:rect l="0" t="0" r="r" b="b"/>
            <a:pathLst>
              <a:path w="7632" h="23003">
                <a:moveTo>
                  <a:pt x="0" y="0"/>
                </a:moveTo>
                <a:lnTo>
                  <a:pt x="7631" y="0"/>
                </a:lnTo>
                <a:lnTo>
                  <a:pt x="7631" y="23002"/>
                </a:lnTo>
                <a:lnTo>
                  <a:pt x="0" y="23002"/>
                </a:lnTo>
                <a:lnTo>
                  <a:pt x="0" y="0"/>
                </a:lnTo>
              </a:path>
            </a:pathLst>
          </a:custGeom>
          <a:noFill/>
          <a:ln w="76320" cap="rnd">
            <a:solidFill>
              <a:srgbClr val="00B05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3" name="Freeform 4">
            <a:extLst>
              <a:ext uri="{FF2B5EF4-FFF2-40B4-BE49-F238E27FC236}">
                <a16:creationId xmlns:a16="http://schemas.microsoft.com/office/drawing/2014/main" id="{E448B623-B669-46F1-BA21-2894C7629832}"/>
              </a:ext>
            </a:extLst>
          </p:cNvPr>
          <p:cNvSpPr>
            <a:spLocks noChangeArrowheads="1"/>
          </p:cNvSpPr>
          <p:nvPr/>
        </p:nvSpPr>
        <p:spPr bwMode="auto">
          <a:xfrm>
            <a:off x="1634398" y="4064122"/>
            <a:ext cx="623100" cy="689684"/>
          </a:xfrm>
          <a:custGeom>
            <a:avLst/>
            <a:gdLst>
              <a:gd name="T0" fmla="*/ 0 w 7632"/>
              <a:gd name="T1" fmla="*/ 0 h 23003"/>
              <a:gd name="T2" fmla="*/ 7631 w 7632"/>
              <a:gd name="T3" fmla="*/ 0 h 23003"/>
              <a:gd name="T4" fmla="*/ 7631 w 7632"/>
              <a:gd name="T5" fmla="*/ 23002 h 23003"/>
              <a:gd name="T6" fmla="*/ 0 w 7632"/>
              <a:gd name="T7" fmla="*/ 23002 h 23003"/>
              <a:gd name="T8" fmla="*/ 0 w 7632"/>
              <a:gd name="T9" fmla="*/ 0 h 23003"/>
            </a:gdLst>
            <a:ahLst/>
            <a:cxnLst>
              <a:cxn ang="0">
                <a:pos x="T0" y="T1"/>
              </a:cxn>
              <a:cxn ang="0">
                <a:pos x="T2" y="T3"/>
              </a:cxn>
              <a:cxn ang="0">
                <a:pos x="T4" y="T5"/>
              </a:cxn>
              <a:cxn ang="0">
                <a:pos x="T6" y="T7"/>
              </a:cxn>
              <a:cxn ang="0">
                <a:pos x="T8" y="T9"/>
              </a:cxn>
            </a:cxnLst>
            <a:rect l="0" t="0" r="r" b="b"/>
            <a:pathLst>
              <a:path w="7632" h="23003">
                <a:moveTo>
                  <a:pt x="0" y="0"/>
                </a:moveTo>
                <a:lnTo>
                  <a:pt x="7631" y="0"/>
                </a:lnTo>
                <a:lnTo>
                  <a:pt x="7631" y="23002"/>
                </a:lnTo>
                <a:lnTo>
                  <a:pt x="0" y="23002"/>
                </a:lnTo>
                <a:lnTo>
                  <a:pt x="0" y="0"/>
                </a:lnTo>
              </a:path>
            </a:pathLst>
          </a:custGeom>
          <a:noFill/>
          <a:ln w="76320" cap="rnd">
            <a:solidFill>
              <a:srgbClr val="7030A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C0240198-B7DA-4E83-9CD2-818E5F23FF81}"/>
                  </a:ext>
                </a:extLst>
              </p:cNvPr>
              <p:cNvSpPr txBox="1"/>
              <p:nvPr/>
            </p:nvSpPr>
            <p:spPr>
              <a:xfrm>
                <a:off x="3120115" y="5138396"/>
                <a:ext cx="6965625" cy="636393"/>
              </a:xfrm>
              <a:prstGeom prst="rect">
                <a:avLst/>
              </a:prstGeom>
              <a:noFill/>
            </p:spPr>
            <p:txBody>
              <a:bodyPr wrap="none" rtlCol="0">
                <a:spAutoFit/>
              </a:bodyPr>
              <a:lstStyle/>
              <a:p>
                <a:r>
                  <a:rPr lang="en-US" sz="2400" dirty="0"/>
                  <a:t>x has type </a:t>
                </a:r>
                <a:r>
                  <a:rPr lang="en-US" sz="2400" dirty="0">
                    <a:solidFill>
                      <a:srgbClr val="00B050"/>
                    </a:solidFill>
                  </a:rPr>
                  <a:t>Had: </a:t>
                </a:r>
                <a14:m>
                  <m:oMath xmlns:m="http://schemas.openxmlformats.org/officeDocument/2006/math">
                    <m:f>
                      <m:fPr>
                        <m:ctrlPr>
                          <a:rPr lang="en-US" sz="2400" b="0" i="1" smtClean="0">
                            <a:solidFill>
                              <a:srgbClr val="00B050"/>
                            </a:solidFill>
                            <a:latin typeface="Cambria Math" panose="02040503050406030204" pitchFamily="18" charset="0"/>
                          </a:rPr>
                        </m:ctrlPr>
                      </m:fPr>
                      <m:num>
                        <m:r>
                          <a:rPr lang="en-US" sz="2400" b="0" i="1" smtClean="0">
                            <a:solidFill>
                              <a:srgbClr val="00B050"/>
                            </a:solidFill>
                            <a:latin typeface="Cambria Math" panose="02040503050406030204" pitchFamily="18" charset="0"/>
                          </a:rPr>
                          <m:t>1</m:t>
                        </m:r>
                      </m:num>
                      <m:den>
                        <m:rad>
                          <m:radPr>
                            <m:degHide m:val="on"/>
                            <m:ctrlPr>
                              <a:rPr lang="en-US" sz="2400" b="0" i="1" smtClean="0">
                                <a:solidFill>
                                  <a:srgbClr val="00B050"/>
                                </a:solidFill>
                                <a:latin typeface="Cambria Math" panose="02040503050406030204" pitchFamily="18" charset="0"/>
                              </a:rPr>
                            </m:ctrlPr>
                          </m:radPr>
                          <m:deg/>
                          <m:e>
                            <m:r>
                              <a:rPr lang="en-US" sz="2400" b="0" i="1" smtClean="0">
                                <a:solidFill>
                                  <a:srgbClr val="00B050"/>
                                </a:solidFill>
                                <a:latin typeface="Cambria Math" panose="02040503050406030204" pitchFamily="18" charset="0"/>
                              </a:rPr>
                              <m:t>2</m:t>
                            </m:r>
                          </m:e>
                        </m:rad>
                      </m:den>
                    </m:f>
                    <m:r>
                      <a:rPr lang="en-US" sz="2400" b="0" i="1" smtClean="0">
                        <a:solidFill>
                          <a:srgbClr val="00B050"/>
                        </a:solidFill>
                        <a:latin typeface="Cambria Math" panose="02040503050406030204" pitchFamily="18" charset="0"/>
                      </a:rPr>
                      <m:t>(</m:t>
                    </m:r>
                    <m:d>
                      <m:dPr>
                        <m:begChr m:val="|"/>
                        <m:endChr m:val="⟩"/>
                        <m:ctrlPr>
                          <a:rPr lang="en-US" sz="2400" b="0" i="1" smtClean="0">
                            <a:solidFill>
                              <a:srgbClr val="00B050"/>
                            </a:solidFill>
                            <a:latin typeface="Cambria Math" panose="02040503050406030204" pitchFamily="18" charset="0"/>
                          </a:rPr>
                        </m:ctrlPr>
                      </m:dPr>
                      <m:e>
                        <m:r>
                          <a:rPr lang="en-US" sz="2400" b="0" i="1" smtClean="0">
                            <a:solidFill>
                              <a:srgbClr val="00B050"/>
                            </a:solidFill>
                            <a:latin typeface="Cambria Math" panose="02040503050406030204" pitchFamily="18" charset="0"/>
                          </a:rPr>
                          <m:t>0</m:t>
                        </m:r>
                      </m:e>
                    </m:d>
                    <m:r>
                      <a:rPr lang="en-US" sz="2400" b="0" i="1" smtClean="0">
                        <a:solidFill>
                          <a:srgbClr val="00B050"/>
                        </a:solidFill>
                        <a:latin typeface="Cambria Math" panose="02040503050406030204" pitchFamily="18" charset="0"/>
                      </a:rPr>
                      <m:t>+|1⟩)</m:t>
                    </m:r>
                  </m:oMath>
                </a14:m>
                <a:r>
                  <a:rPr lang="en-US" sz="2400" dirty="0"/>
                  <a:t>, and y has type </a:t>
                </a:r>
                <a:r>
                  <a:rPr lang="en-US" sz="2400" dirty="0">
                    <a:solidFill>
                      <a:srgbClr val="7030A0"/>
                    </a:solidFill>
                  </a:rPr>
                  <a:t>Nor: </a:t>
                </a:r>
                <a14:m>
                  <m:oMath xmlns:m="http://schemas.openxmlformats.org/officeDocument/2006/math">
                    <m:r>
                      <a:rPr lang="en-US" sz="2400">
                        <a:solidFill>
                          <a:srgbClr val="7030A0"/>
                        </a:solidFill>
                        <a:latin typeface="Cambria Math" panose="02040503050406030204" pitchFamily="18" charset="0"/>
                      </a:rPr>
                      <m:t>|0</m:t>
                    </m:r>
                    <m:r>
                      <a:rPr lang="en-US" sz="2400" i="1">
                        <a:solidFill>
                          <a:srgbClr val="7030A0"/>
                        </a:solidFill>
                        <a:latin typeface="Cambria Math" panose="02040503050406030204" pitchFamily="18" charset="0"/>
                      </a:rPr>
                      <m:t>⟩</m:t>
                    </m:r>
                  </m:oMath>
                </a14:m>
                <a:r>
                  <a:rPr lang="en-US" sz="2400" dirty="0"/>
                  <a:t>.</a:t>
                </a:r>
              </a:p>
            </p:txBody>
          </p:sp>
        </mc:Choice>
        <mc:Fallback xmlns="">
          <p:sp>
            <p:nvSpPr>
              <p:cNvPr id="14" name="TextBox 13">
                <a:extLst>
                  <a:ext uri="{FF2B5EF4-FFF2-40B4-BE49-F238E27FC236}">
                    <a16:creationId xmlns:a16="http://schemas.microsoft.com/office/drawing/2014/main" id="{C0240198-B7DA-4E83-9CD2-818E5F23FF81}"/>
                  </a:ext>
                </a:extLst>
              </p:cNvPr>
              <p:cNvSpPr txBox="1">
                <a:spLocks noRot="1" noChangeAspect="1" noMove="1" noResize="1" noEditPoints="1" noAdjustHandles="1" noChangeArrowheads="1" noChangeShapeType="1" noTextEdit="1"/>
              </p:cNvSpPr>
              <p:nvPr/>
            </p:nvSpPr>
            <p:spPr>
              <a:xfrm>
                <a:off x="3120115" y="5138396"/>
                <a:ext cx="6965625" cy="636393"/>
              </a:xfrm>
              <a:prstGeom prst="rect">
                <a:avLst/>
              </a:prstGeom>
              <a:blipFill>
                <a:blip r:embed="rId5"/>
                <a:stretch>
                  <a:fillRect l="-1401" r="-350" b="-6731"/>
                </a:stretch>
              </a:blipFill>
            </p:spPr>
            <p:txBody>
              <a:bodyPr/>
              <a:lstStyle/>
              <a:p>
                <a:r>
                  <a:rPr lang="en-US">
                    <a:noFill/>
                  </a:rPr>
                  <a:t> </a:t>
                </a:r>
              </a:p>
            </p:txBody>
          </p:sp>
        </mc:Fallback>
      </mc:AlternateContent>
      <p:cxnSp>
        <p:nvCxnSpPr>
          <p:cNvPr id="7" name="Straight Arrow Connector 6">
            <a:extLst>
              <a:ext uri="{FF2B5EF4-FFF2-40B4-BE49-F238E27FC236}">
                <a16:creationId xmlns:a16="http://schemas.microsoft.com/office/drawing/2014/main" id="{36B6C7E2-19B5-45F1-983C-F4B6ED5BFF52}"/>
              </a:ext>
            </a:extLst>
          </p:cNvPr>
          <p:cNvCxnSpPr/>
          <p:nvPr/>
        </p:nvCxnSpPr>
        <p:spPr>
          <a:xfrm flipH="1">
            <a:off x="4927107" y="2645546"/>
            <a:ext cx="674703" cy="78345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088C90F4-AE60-4BE2-BD97-A42720839650}"/>
              </a:ext>
            </a:extLst>
          </p:cNvPr>
          <p:cNvCxnSpPr/>
          <p:nvPr/>
        </p:nvCxnSpPr>
        <p:spPr>
          <a:xfrm flipH="1">
            <a:off x="4456590" y="2583402"/>
            <a:ext cx="967666" cy="66499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0A14FEBF-3E40-4228-8191-BD29F94FCC2B}"/>
              </a:ext>
            </a:extLst>
          </p:cNvPr>
          <p:cNvSpPr txBox="1"/>
          <p:nvPr/>
        </p:nvSpPr>
        <p:spPr>
          <a:xfrm>
            <a:off x="5740707" y="1820556"/>
            <a:ext cx="4960397" cy="1200329"/>
          </a:xfrm>
          <a:prstGeom prst="rect">
            <a:avLst/>
          </a:prstGeom>
          <a:noFill/>
        </p:spPr>
        <p:txBody>
          <a:bodyPr wrap="none" rtlCol="0">
            <a:spAutoFit/>
          </a:bodyPr>
          <a:lstStyle/>
          <a:p>
            <a:r>
              <a:rPr lang="en-US" sz="2400" dirty="0"/>
              <a:t>We have Had, but we see a CNOT, </a:t>
            </a:r>
          </a:p>
          <a:p>
            <a:r>
              <a:rPr lang="en-US" sz="2400" dirty="0"/>
              <a:t>so we need x and y in the same group,</a:t>
            </a:r>
          </a:p>
          <a:p>
            <a:r>
              <a:rPr lang="en-US" sz="2400" dirty="0"/>
              <a:t>and they are in EN.  </a:t>
            </a:r>
          </a:p>
        </p:txBody>
      </p:sp>
    </p:spTree>
    <p:extLst>
      <p:ext uri="{BB962C8B-B14F-4D97-AF65-F5344CB8AC3E}">
        <p14:creationId xmlns:p14="http://schemas.microsoft.com/office/powerpoint/2010/main" val="397401757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E03FB9-D4A4-4180-A36D-95D860D67CB2}"/>
              </a:ext>
            </a:extLst>
          </p:cNvPr>
          <p:cNvSpPr>
            <a:spLocks noGrp="1"/>
          </p:cNvSpPr>
          <p:nvPr>
            <p:ph type="title"/>
          </p:nvPr>
        </p:nvSpPr>
        <p:spPr/>
        <p:txBody>
          <a:bodyPr/>
          <a:lstStyle/>
          <a:p>
            <a:r>
              <a:rPr lang="en-US" dirty="0"/>
              <a:t>Example proof using </a:t>
            </a:r>
            <a:r>
              <a:rPr lang="en-US" dirty="0" err="1"/>
              <a:t>Qafny</a:t>
            </a:r>
            <a:r>
              <a:rPr lang="en-US" dirty="0"/>
              <a:t> type (cast).</a:t>
            </a:r>
          </a:p>
        </p:txBody>
      </p:sp>
      <p:pic>
        <p:nvPicPr>
          <p:cNvPr id="5" name="Picture 4" descr="Diagram&#10;&#10;Description automatically generated">
            <a:extLst>
              <a:ext uri="{FF2B5EF4-FFF2-40B4-BE49-F238E27FC236}">
                <a16:creationId xmlns:a16="http://schemas.microsoft.com/office/drawing/2014/main" id="{54CDF4DF-1A71-4524-B1F8-32796A0D37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1086" y="3248397"/>
            <a:ext cx="5895470" cy="1631451"/>
          </a:xfrm>
          <a:prstGeom prst="rect">
            <a:avLst/>
          </a:prstGeom>
        </p:spPr>
      </p:pic>
      <p:cxnSp>
        <p:nvCxnSpPr>
          <p:cNvPr id="6" name="Straight Connector 5">
            <a:extLst>
              <a:ext uri="{FF2B5EF4-FFF2-40B4-BE49-F238E27FC236}">
                <a16:creationId xmlns:a16="http://schemas.microsoft.com/office/drawing/2014/main" id="{6DA3C945-F6BD-4D32-BF6B-F9CE440CB6E8}"/>
              </a:ext>
            </a:extLst>
          </p:cNvPr>
          <p:cNvCxnSpPr>
            <a:cxnSpLocks/>
          </p:cNvCxnSpPr>
          <p:nvPr/>
        </p:nvCxnSpPr>
        <p:spPr>
          <a:xfrm>
            <a:off x="4610655" y="2358590"/>
            <a:ext cx="0" cy="2521258"/>
          </a:xfrm>
          <a:prstGeom prst="line">
            <a:avLst/>
          </a:prstGeom>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3" name="TextBox 2">
            <a:extLst>
              <a:ext uri="{FF2B5EF4-FFF2-40B4-BE49-F238E27FC236}">
                <a16:creationId xmlns:a16="http://schemas.microsoft.com/office/drawing/2014/main" id="{712DECEB-B2CB-4922-9DEC-7E75C4F03048}"/>
              </a:ext>
            </a:extLst>
          </p:cNvPr>
          <p:cNvSpPr txBox="1"/>
          <p:nvPr/>
        </p:nvSpPr>
        <p:spPr>
          <a:xfrm>
            <a:off x="1739000" y="3210545"/>
            <a:ext cx="407484" cy="707886"/>
          </a:xfrm>
          <a:prstGeom prst="rect">
            <a:avLst/>
          </a:prstGeom>
          <a:noFill/>
        </p:spPr>
        <p:txBody>
          <a:bodyPr wrap="none" rtlCol="0">
            <a:spAutoFit/>
          </a:bodyPr>
          <a:lstStyle/>
          <a:p>
            <a:r>
              <a:rPr lang="en-US" sz="4000" dirty="0"/>
              <a:t>x</a:t>
            </a:r>
          </a:p>
        </p:txBody>
      </p:sp>
      <p:sp>
        <p:nvSpPr>
          <p:cNvPr id="9" name="TextBox 8">
            <a:extLst>
              <a:ext uri="{FF2B5EF4-FFF2-40B4-BE49-F238E27FC236}">
                <a16:creationId xmlns:a16="http://schemas.microsoft.com/office/drawing/2014/main" id="{8D3296D7-83A8-4317-A366-16DCAC9F91C0}"/>
              </a:ext>
            </a:extLst>
          </p:cNvPr>
          <p:cNvSpPr txBox="1"/>
          <p:nvPr/>
        </p:nvSpPr>
        <p:spPr>
          <a:xfrm>
            <a:off x="1734191" y="3956283"/>
            <a:ext cx="417102" cy="707886"/>
          </a:xfrm>
          <a:prstGeom prst="rect">
            <a:avLst/>
          </a:prstGeom>
          <a:noFill/>
        </p:spPr>
        <p:txBody>
          <a:bodyPr wrap="none" rtlCol="0">
            <a:spAutoFit/>
          </a:bodyPr>
          <a:lstStyle/>
          <a:p>
            <a:r>
              <a:rPr lang="en-US" sz="4000" dirty="0"/>
              <a:t>y</a:t>
            </a:r>
          </a:p>
        </p:txBody>
      </p:sp>
      <p:sp>
        <p:nvSpPr>
          <p:cNvPr id="11" name="Freeform 4">
            <a:extLst>
              <a:ext uri="{FF2B5EF4-FFF2-40B4-BE49-F238E27FC236}">
                <a16:creationId xmlns:a16="http://schemas.microsoft.com/office/drawing/2014/main" id="{9237918C-0F61-4B06-9D37-CE17D9C24F4E}"/>
              </a:ext>
            </a:extLst>
          </p:cNvPr>
          <p:cNvSpPr>
            <a:spLocks noChangeArrowheads="1"/>
          </p:cNvSpPr>
          <p:nvPr/>
        </p:nvSpPr>
        <p:spPr bwMode="auto">
          <a:xfrm>
            <a:off x="1634398" y="3248397"/>
            <a:ext cx="623100" cy="689684"/>
          </a:xfrm>
          <a:custGeom>
            <a:avLst/>
            <a:gdLst>
              <a:gd name="T0" fmla="*/ 0 w 7632"/>
              <a:gd name="T1" fmla="*/ 0 h 23003"/>
              <a:gd name="T2" fmla="*/ 7631 w 7632"/>
              <a:gd name="T3" fmla="*/ 0 h 23003"/>
              <a:gd name="T4" fmla="*/ 7631 w 7632"/>
              <a:gd name="T5" fmla="*/ 23002 h 23003"/>
              <a:gd name="T6" fmla="*/ 0 w 7632"/>
              <a:gd name="T7" fmla="*/ 23002 h 23003"/>
              <a:gd name="T8" fmla="*/ 0 w 7632"/>
              <a:gd name="T9" fmla="*/ 0 h 23003"/>
            </a:gdLst>
            <a:ahLst/>
            <a:cxnLst>
              <a:cxn ang="0">
                <a:pos x="T0" y="T1"/>
              </a:cxn>
              <a:cxn ang="0">
                <a:pos x="T2" y="T3"/>
              </a:cxn>
              <a:cxn ang="0">
                <a:pos x="T4" y="T5"/>
              </a:cxn>
              <a:cxn ang="0">
                <a:pos x="T6" y="T7"/>
              </a:cxn>
              <a:cxn ang="0">
                <a:pos x="T8" y="T9"/>
              </a:cxn>
            </a:cxnLst>
            <a:rect l="0" t="0" r="r" b="b"/>
            <a:pathLst>
              <a:path w="7632" h="23003">
                <a:moveTo>
                  <a:pt x="0" y="0"/>
                </a:moveTo>
                <a:lnTo>
                  <a:pt x="7631" y="0"/>
                </a:lnTo>
                <a:lnTo>
                  <a:pt x="7631" y="23002"/>
                </a:lnTo>
                <a:lnTo>
                  <a:pt x="0" y="23002"/>
                </a:lnTo>
                <a:lnTo>
                  <a:pt x="0" y="0"/>
                </a:lnTo>
              </a:path>
            </a:pathLst>
          </a:custGeom>
          <a:noFill/>
          <a:ln w="76320" cap="rnd">
            <a:solidFill>
              <a:srgbClr val="0070C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3" name="Freeform 4">
            <a:extLst>
              <a:ext uri="{FF2B5EF4-FFF2-40B4-BE49-F238E27FC236}">
                <a16:creationId xmlns:a16="http://schemas.microsoft.com/office/drawing/2014/main" id="{E448B623-B669-46F1-BA21-2894C7629832}"/>
              </a:ext>
            </a:extLst>
          </p:cNvPr>
          <p:cNvSpPr>
            <a:spLocks noChangeArrowheads="1"/>
          </p:cNvSpPr>
          <p:nvPr/>
        </p:nvSpPr>
        <p:spPr bwMode="auto">
          <a:xfrm>
            <a:off x="1634398" y="4064122"/>
            <a:ext cx="623100" cy="689684"/>
          </a:xfrm>
          <a:custGeom>
            <a:avLst/>
            <a:gdLst>
              <a:gd name="T0" fmla="*/ 0 w 7632"/>
              <a:gd name="T1" fmla="*/ 0 h 23003"/>
              <a:gd name="T2" fmla="*/ 7631 w 7632"/>
              <a:gd name="T3" fmla="*/ 0 h 23003"/>
              <a:gd name="T4" fmla="*/ 7631 w 7632"/>
              <a:gd name="T5" fmla="*/ 23002 h 23003"/>
              <a:gd name="T6" fmla="*/ 0 w 7632"/>
              <a:gd name="T7" fmla="*/ 23002 h 23003"/>
              <a:gd name="T8" fmla="*/ 0 w 7632"/>
              <a:gd name="T9" fmla="*/ 0 h 23003"/>
            </a:gdLst>
            <a:ahLst/>
            <a:cxnLst>
              <a:cxn ang="0">
                <a:pos x="T0" y="T1"/>
              </a:cxn>
              <a:cxn ang="0">
                <a:pos x="T2" y="T3"/>
              </a:cxn>
              <a:cxn ang="0">
                <a:pos x="T4" y="T5"/>
              </a:cxn>
              <a:cxn ang="0">
                <a:pos x="T6" y="T7"/>
              </a:cxn>
              <a:cxn ang="0">
                <a:pos x="T8" y="T9"/>
              </a:cxn>
            </a:cxnLst>
            <a:rect l="0" t="0" r="r" b="b"/>
            <a:pathLst>
              <a:path w="7632" h="23003">
                <a:moveTo>
                  <a:pt x="0" y="0"/>
                </a:moveTo>
                <a:lnTo>
                  <a:pt x="7631" y="0"/>
                </a:lnTo>
                <a:lnTo>
                  <a:pt x="7631" y="23002"/>
                </a:lnTo>
                <a:lnTo>
                  <a:pt x="0" y="23002"/>
                </a:lnTo>
                <a:lnTo>
                  <a:pt x="0" y="0"/>
                </a:lnTo>
              </a:path>
            </a:pathLst>
          </a:custGeom>
          <a:noFill/>
          <a:ln w="76320" cap="rnd">
            <a:solidFill>
              <a:srgbClr val="7030A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C0240198-B7DA-4E83-9CD2-818E5F23FF81}"/>
                  </a:ext>
                </a:extLst>
              </p:cNvPr>
              <p:cNvSpPr txBox="1"/>
              <p:nvPr/>
            </p:nvSpPr>
            <p:spPr>
              <a:xfrm>
                <a:off x="3120115" y="5138396"/>
                <a:ext cx="7184724" cy="636393"/>
              </a:xfrm>
              <a:prstGeom prst="rect">
                <a:avLst/>
              </a:prstGeom>
              <a:noFill/>
            </p:spPr>
            <p:txBody>
              <a:bodyPr wrap="none" rtlCol="0">
                <a:spAutoFit/>
              </a:bodyPr>
              <a:lstStyle/>
              <a:p>
                <a:r>
                  <a:rPr lang="en-US" sz="2400" dirty="0"/>
                  <a:t>Cast x to be type </a:t>
                </a:r>
                <a:r>
                  <a:rPr lang="en-US" sz="2400" dirty="0">
                    <a:solidFill>
                      <a:srgbClr val="0070C0"/>
                    </a:solidFill>
                  </a:rPr>
                  <a:t>EN: </a:t>
                </a:r>
                <a14:m>
                  <m:oMath xmlns:m="http://schemas.openxmlformats.org/officeDocument/2006/math">
                    <m:sSubSup>
                      <m:sSubSupPr>
                        <m:ctrlPr>
                          <a:rPr lang="en-US" sz="2400" b="0" i="1" smtClean="0">
                            <a:solidFill>
                              <a:srgbClr val="0070C0"/>
                            </a:solidFill>
                            <a:latin typeface="Cambria Math" panose="02040503050406030204" pitchFamily="18" charset="0"/>
                          </a:rPr>
                        </m:ctrlPr>
                      </m:sSubSupPr>
                      <m:e>
                        <m:r>
                          <m:rPr>
                            <m:sty m:val="p"/>
                          </m:rPr>
                          <a:rPr lang="en-US" sz="2400" b="0" i="0" smtClean="0">
                            <a:solidFill>
                              <a:srgbClr val="0070C0"/>
                            </a:solidFill>
                            <a:latin typeface="Cambria Math" panose="02040503050406030204" pitchFamily="18" charset="0"/>
                          </a:rPr>
                          <m:t>Σ</m:t>
                        </m:r>
                      </m:e>
                      <m:sub>
                        <m:r>
                          <a:rPr lang="en-US" sz="2400" b="0" i="1" smtClean="0">
                            <a:solidFill>
                              <a:srgbClr val="0070C0"/>
                            </a:solidFill>
                            <a:latin typeface="Cambria Math" panose="02040503050406030204" pitchFamily="18" charset="0"/>
                          </a:rPr>
                          <m:t>𝑖</m:t>
                        </m:r>
                        <m:r>
                          <a:rPr lang="en-US" sz="2400" b="0" i="1" smtClean="0">
                            <a:solidFill>
                              <a:srgbClr val="0070C0"/>
                            </a:solidFill>
                            <a:latin typeface="Cambria Math" panose="02040503050406030204" pitchFamily="18" charset="0"/>
                          </a:rPr>
                          <m:t>=0</m:t>
                        </m:r>
                      </m:sub>
                      <m:sup>
                        <m:r>
                          <a:rPr lang="en-US" sz="2400" b="0" i="1" smtClean="0">
                            <a:solidFill>
                              <a:srgbClr val="0070C0"/>
                            </a:solidFill>
                            <a:latin typeface="Cambria Math" panose="02040503050406030204" pitchFamily="18" charset="0"/>
                          </a:rPr>
                          <m:t>2</m:t>
                        </m:r>
                      </m:sup>
                    </m:sSubSup>
                    <m:f>
                      <m:fPr>
                        <m:ctrlPr>
                          <a:rPr lang="en-US" sz="2400" b="0" i="1" smtClean="0">
                            <a:solidFill>
                              <a:srgbClr val="0070C0"/>
                            </a:solidFill>
                            <a:latin typeface="Cambria Math" panose="02040503050406030204" pitchFamily="18" charset="0"/>
                          </a:rPr>
                        </m:ctrlPr>
                      </m:fPr>
                      <m:num>
                        <m:r>
                          <a:rPr lang="en-US" sz="2400" b="0" i="1" smtClean="0">
                            <a:solidFill>
                              <a:srgbClr val="0070C0"/>
                            </a:solidFill>
                            <a:latin typeface="Cambria Math" panose="02040503050406030204" pitchFamily="18" charset="0"/>
                          </a:rPr>
                          <m:t>1</m:t>
                        </m:r>
                      </m:num>
                      <m:den>
                        <m:rad>
                          <m:radPr>
                            <m:degHide m:val="on"/>
                            <m:ctrlPr>
                              <a:rPr lang="en-US" sz="2400" b="0" i="1" smtClean="0">
                                <a:solidFill>
                                  <a:srgbClr val="0070C0"/>
                                </a:solidFill>
                                <a:latin typeface="Cambria Math" panose="02040503050406030204" pitchFamily="18" charset="0"/>
                              </a:rPr>
                            </m:ctrlPr>
                          </m:radPr>
                          <m:deg/>
                          <m:e>
                            <m:r>
                              <a:rPr lang="en-US" sz="2400" b="0" i="1" smtClean="0">
                                <a:solidFill>
                                  <a:srgbClr val="0070C0"/>
                                </a:solidFill>
                                <a:latin typeface="Cambria Math" panose="02040503050406030204" pitchFamily="18" charset="0"/>
                              </a:rPr>
                              <m:t>2</m:t>
                            </m:r>
                          </m:e>
                        </m:rad>
                      </m:den>
                    </m:f>
                    <m:r>
                      <a:rPr lang="en-US" sz="2400" b="0" i="1" smtClean="0">
                        <a:solidFill>
                          <a:srgbClr val="0070C0"/>
                        </a:solidFill>
                        <a:latin typeface="Cambria Math" panose="02040503050406030204" pitchFamily="18" charset="0"/>
                      </a:rPr>
                      <m:t>|</m:t>
                    </m:r>
                    <m:r>
                      <a:rPr lang="en-US" sz="2400" b="0" i="1" smtClean="0">
                        <a:solidFill>
                          <a:srgbClr val="0070C0"/>
                        </a:solidFill>
                        <a:latin typeface="Cambria Math" panose="02040503050406030204" pitchFamily="18" charset="0"/>
                      </a:rPr>
                      <m:t>𝑖</m:t>
                    </m:r>
                    <m:r>
                      <a:rPr lang="en-US" sz="2400" b="0" i="1" smtClean="0">
                        <a:solidFill>
                          <a:srgbClr val="0070C0"/>
                        </a:solidFill>
                        <a:latin typeface="Cambria Math" panose="02040503050406030204" pitchFamily="18" charset="0"/>
                      </a:rPr>
                      <m:t>⟩</m:t>
                    </m:r>
                  </m:oMath>
                </a14:m>
                <a:r>
                  <a:rPr lang="en-US" sz="2400" dirty="0">
                    <a:solidFill>
                      <a:srgbClr val="0070C0"/>
                    </a:solidFill>
                  </a:rPr>
                  <a:t>, </a:t>
                </a:r>
                <a:r>
                  <a:rPr lang="en-US" sz="2400" dirty="0"/>
                  <a:t>and y has type </a:t>
                </a:r>
                <a:r>
                  <a:rPr lang="en-US" sz="2400" dirty="0">
                    <a:solidFill>
                      <a:srgbClr val="7030A0"/>
                    </a:solidFill>
                  </a:rPr>
                  <a:t>Nor: </a:t>
                </a:r>
                <a14:m>
                  <m:oMath xmlns:m="http://schemas.openxmlformats.org/officeDocument/2006/math">
                    <m:r>
                      <a:rPr lang="en-US" sz="2400">
                        <a:solidFill>
                          <a:srgbClr val="7030A0"/>
                        </a:solidFill>
                        <a:latin typeface="Cambria Math" panose="02040503050406030204" pitchFamily="18" charset="0"/>
                      </a:rPr>
                      <m:t>|0</m:t>
                    </m:r>
                    <m:r>
                      <a:rPr lang="en-US" sz="2400" i="1">
                        <a:solidFill>
                          <a:srgbClr val="7030A0"/>
                        </a:solidFill>
                        <a:latin typeface="Cambria Math" panose="02040503050406030204" pitchFamily="18" charset="0"/>
                      </a:rPr>
                      <m:t>⟩</m:t>
                    </m:r>
                  </m:oMath>
                </a14:m>
                <a:r>
                  <a:rPr lang="en-US" sz="2400" dirty="0"/>
                  <a:t>.</a:t>
                </a:r>
              </a:p>
            </p:txBody>
          </p:sp>
        </mc:Choice>
        <mc:Fallback xmlns="">
          <p:sp>
            <p:nvSpPr>
              <p:cNvPr id="14" name="TextBox 13">
                <a:extLst>
                  <a:ext uri="{FF2B5EF4-FFF2-40B4-BE49-F238E27FC236}">
                    <a16:creationId xmlns:a16="http://schemas.microsoft.com/office/drawing/2014/main" id="{C0240198-B7DA-4E83-9CD2-818E5F23FF81}"/>
                  </a:ext>
                </a:extLst>
              </p:cNvPr>
              <p:cNvSpPr txBox="1">
                <a:spLocks noRot="1" noChangeAspect="1" noMove="1" noResize="1" noEditPoints="1" noAdjustHandles="1" noChangeArrowheads="1" noChangeShapeType="1" noTextEdit="1"/>
              </p:cNvSpPr>
              <p:nvPr/>
            </p:nvSpPr>
            <p:spPr>
              <a:xfrm>
                <a:off x="3120115" y="5138396"/>
                <a:ext cx="7184724" cy="636393"/>
              </a:xfrm>
              <a:prstGeom prst="rect">
                <a:avLst/>
              </a:prstGeom>
              <a:blipFill>
                <a:blip r:embed="rId4"/>
                <a:stretch>
                  <a:fillRect l="-1358" r="-255" b="-6731"/>
                </a:stretch>
              </a:blipFill>
            </p:spPr>
            <p:txBody>
              <a:bodyPr/>
              <a:lstStyle/>
              <a:p>
                <a:r>
                  <a:rPr lang="en-US">
                    <a:noFill/>
                  </a:rPr>
                  <a:t> </a:t>
                </a:r>
              </a:p>
            </p:txBody>
          </p:sp>
        </mc:Fallback>
      </mc:AlternateContent>
      <p:cxnSp>
        <p:nvCxnSpPr>
          <p:cNvPr id="7" name="Straight Arrow Connector 6">
            <a:extLst>
              <a:ext uri="{FF2B5EF4-FFF2-40B4-BE49-F238E27FC236}">
                <a16:creationId xmlns:a16="http://schemas.microsoft.com/office/drawing/2014/main" id="{36B6C7E2-19B5-45F1-983C-F4B6ED5BFF52}"/>
              </a:ext>
            </a:extLst>
          </p:cNvPr>
          <p:cNvCxnSpPr/>
          <p:nvPr/>
        </p:nvCxnSpPr>
        <p:spPr>
          <a:xfrm flipH="1">
            <a:off x="4927107" y="2645546"/>
            <a:ext cx="674703" cy="78345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088C90F4-AE60-4BE2-BD97-A42720839650}"/>
              </a:ext>
            </a:extLst>
          </p:cNvPr>
          <p:cNvCxnSpPr/>
          <p:nvPr/>
        </p:nvCxnSpPr>
        <p:spPr>
          <a:xfrm flipH="1">
            <a:off x="4456590" y="2583402"/>
            <a:ext cx="967666" cy="66499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0A14FEBF-3E40-4228-8191-BD29F94FCC2B}"/>
              </a:ext>
            </a:extLst>
          </p:cNvPr>
          <p:cNvSpPr txBox="1"/>
          <p:nvPr/>
        </p:nvSpPr>
        <p:spPr>
          <a:xfrm>
            <a:off x="5740707" y="1820556"/>
            <a:ext cx="2401298" cy="461665"/>
          </a:xfrm>
          <a:prstGeom prst="rect">
            <a:avLst/>
          </a:prstGeom>
          <a:noFill/>
        </p:spPr>
        <p:txBody>
          <a:bodyPr wrap="none" rtlCol="0">
            <a:spAutoFit/>
          </a:bodyPr>
          <a:lstStyle/>
          <a:p>
            <a:r>
              <a:rPr lang="en-US" sz="2400" dirty="0"/>
              <a:t>First, apply a cast.</a:t>
            </a:r>
          </a:p>
        </p:txBody>
      </p:sp>
    </p:spTree>
    <p:extLst>
      <p:ext uri="{BB962C8B-B14F-4D97-AF65-F5344CB8AC3E}">
        <p14:creationId xmlns:p14="http://schemas.microsoft.com/office/powerpoint/2010/main" val="207120395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E03FB9-D4A4-4180-A36D-95D860D67CB2}"/>
              </a:ext>
            </a:extLst>
          </p:cNvPr>
          <p:cNvSpPr>
            <a:spLocks noGrp="1"/>
          </p:cNvSpPr>
          <p:nvPr>
            <p:ph type="title"/>
          </p:nvPr>
        </p:nvSpPr>
        <p:spPr/>
        <p:txBody>
          <a:bodyPr/>
          <a:lstStyle/>
          <a:p>
            <a:r>
              <a:rPr lang="en-US" dirty="0"/>
              <a:t>Example proof using </a:t>
            </a:r>
            <a:r>
              <a:rPr lang="en-US" dirty="0" err="1"/>
              <a:t>Qafny</a:t>
            </a:r>
            <a:r>
              <a:rPr lang="en-US" dirty="0"/>
              <a:t> type (cast).</a:t>
            </a:r>
          </a:p>
        </p:txBody>
      </p:sp>
      <p:pic>
        <p:nvPicPr>
          <p:cNvPr id="5" name="Picture 4" descr="Diagram&#10;&#10;Description automatically generated">
            <a:extLst>
              <a:ext uri="{FF2B5EF4-FFF2-40B4-BE49-F238E27FC236}">
                <a16:creationId xmlns:a16="http://schemas.microsoft.com/office/drawing/2014/main" id="{54CDF4DF-1A71-4524-B1F8-32796A0D376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51086" y="3248397"/>
            <a:ext cx="5895470" cy="1631451"/>
          </a:xfrm>
          <a:prstGeom prst="rect">
            <a:avLst/>
          </a:prstGeom>
        </p:spPr>
      </p:pic>
      <p:cxnSp>
        <p:nvCxnSpPr>
          <p:cNvPr id="6" name="Straight Connector 5">
            <a:extLst>
              <a:ext uri="{FF2B5EF4-FFF2-40B4-BE49-F238E27FC236}">
                <a16:creationId xmlns:a16="http://schemas.microsoft.com/office/drawing/2014/main" id="{6DA3C945-F6BD-4D32-BF6B-F9CE440CB6E8}"/>
              </a:ext>
            </a:extLst>
          </p:cNvPr>
          <p:cNvCxnSpPr>
            <a:cxnSpLocks/>
          </p:cNvCxnSpPr>
          <p:nvPr/>
        </p:nvCxnSpPr>
        <p:spPr>
          <a:xfrm>
            <a:off x="4610655" y="2358590"/>
            <a:ext cx="0" cy="2521258"/>
          </a:xfrm>
          <a:prstGeom prst="line">
            <a:avLst/>
          </a:prstGeom>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3" name="TextBox 2">
            <a:extLst>
              <a:ext uri="{FF2B5EF4-FFF2-40B4-BE49-F238E27FC236}">
                <a16:creationId xmlns:a16="http://schemas.microsoft.com/office/drawing/2014/main" id="{712DECEB-B2CB-4922-9DEC-7E75C4F03048}"/>
              </a:ext>
            </a:extLst>
          </p:cNvPr>
          <p:cNvSpPr txBox="1"/>
          <p:nvPr/>
        </p:nvSpPr>
        <p:spPr>
          <a:xfrm>
            <a:off x="1739000" y="3210545"/>
            <a:ext cx="407484" cy="707886"/>
          </a:xfrm>
          <a:prstGeom prst="rect">
            <a:avLst/>
          </a:prstGeom>
          <a:noFill/>
        </p:spPr>
        <p:txBody>
          <a:bodyPr wrap="none" rtlCol="0">
            <a:spAutoFit/>
          </a:bodyPr>
          <a:lstStyle/>
          <a:p>
            <a:r>
              <a:rPr lang="en-US" sz="4000" dirty="0"/>
              <a:t>x</a:t>
            </a:r>
          </a:p>
        </p:txBody>
      </p:sp>
      <p:sp>
        <p:nvSpPr>
          <p:cNvPr id="9" name="TextBox 8">
            <a:extLst>
              <a:ext uri="{FF2B5EF4-FFF2-40B4-BE49-F238E27FC236}">
                <a16:creationId xmlns:a16="http://schemas.microsoft.com/office/drawing/2014/main" id="{8D3296D7-83A8-4317-A366-16DCAC9F91C0}"/>
              </a:ext>
            </a:extLst>
          </p:cNvPr>
          <p:cNvSpPr txBox="1"/>
          <p:nvPr/>
        </p:nvSpPr>
        <p:spPr>
          <a:xfrm>
            <a:off x="1734191" y="3956283"/>
            <a:ext cx="417102" cy="707886"/>
          </a:xfrm>
          <a:prstGeom prst="rect">
            <a:avLst/>
          </a:prstGeom>
          <a:noFill/>
        </p:spPr>
        <p:txBody>
          <a:bodyPr wrap="none" rtlCol="0">
            <a:spAutoFit/>
          </a:bodyPr>
          <a:lstStyle/>
          <a:p>
            <a:r>
              <a:rPr lang="en-US" sz="4000" dirty="0"/>
              <a:t>y</a:t>
            </a:r>
          </a:p>
        </p:txBody>
      </p:sp>
      <p:sp>
        <p:nvSpPr>
          <p:cNvPr id="11" name="Freeform 4">
            <a:extLst>
              <a:ext uri="{FF2B5EF4-FFF2-40B4-BE49-F238E27FC236}">
                <a16:creationId xmlns:a16="http://schemas.microsoft.com/office/drawing/2014/main" id="{9237918C-0F61-4B06-9D37-CE17D9C24F4E}"/>
              </a:ext>
            </a:extLst>
          </p:cNvPr>
          <p:cNvSpPr>
            <a:spLocks noChangeArrowheads="1"/>
          </p:cNvSpPr>
          <p:nvPr/>
        </p:nvSpPr>
        <p:spPr bwMode="auto">
          <a:xfrm>
            <a:off x="1634398" y="3248397"/>
            <a:ext cx="623100" cy="1554422"/>
          </a:xfrm>
          <a:custGeom>
            <a:avLst/>
            <a:gdLst>
              <a:gd name="T0" fmla="*/ 0 w 7632"/>
              <a:gd name="T1" fmla="*/ 0 h 23003"/>
              <a:gd name="T2" fmla="*/ 7631 w 7632"/>
              <a:gd name="T3" fmla="*/ 0 h 23003"/>
              <a:gd name="T4" fmla="*/ 7631 w 7632"/>
              <a:gd name="T5" fmla="*/ 23002 h 23003"/>
              <a:gd name="T6" fmla="*/ 0 w 7632"/>
              <a:gd name="T7" fmla="*/ 23002 h 23003"/>
              <a:gd name="T8" fmla="*/ 0 w 7632"/>
              <a:gd name="T9" fmla="*/ 0 h 23003"/>
            </a:gdLst>
            <a:ahLst/>
            <a:cxnLst>
              <a:cxn ang="0">
                <a:pos x="T0" y="T1"/>
              </a:cxn>
              <a:cxn ang="0">
                <a:pos x="T2" y="T3"/>
              </a:cxn>
              <a:cxn ang="0">
                <a:pos x="T4" y="T5"/>
              </a:cxn>
              <a:cxn ang="0">
                <a:pos x="T6" y="T7"/>
              </a:cxn>
              <a:cxn ang="0">
                <a:pos x="T8" y="T9"/>
              </a:cxn>
            </a:cxnLst>
            <a:rect l="0" t="0" r="r" b="b"/>
            <a:pathLst>
              <a:path w="7632" h="23003">
                <a:moveTo>
                  <a:pt x="0" y="0"/>
                </a:moveTo>
                <a:lnTo>
                  <a:pt x="7631" y="0"/>
                </a:lnTo>
                <a:lnTo>
                  <a:pt x="7631" y="23002"/>
                </a:lnTo>
                <a:lnTo>
                  <a:pt x="0" y="23002"/>
                </a:lnTo>
                <a:lnTo>
                  <a:pt x="0" y="0"/>
                </a:lnTo>
              </a:path>
            </a:pathLst>
          </a:custGeom>
          <a:noFill/>
          <a:ln w="76320" cap="rnd">
            <a:solidFill>
              <a:srgbClr val="0070C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C0240198-B7DA-4E83-9CD2-818E5F23FF81}"/>
                  </a:ext>
                </a:extLst>
              </p:cNvPr>
              <p:cNvSpPr txBox="1"/>
              <p:nvPr/>
            </p:nvSpPr>
            <p:spPr>
              <a:xfrm>
                <a:off x="3120115" y="5138396"/>
                <a:ext cx="7936212" cy="656398"/>
              </a:xfrm>
              <a:prstGeom prst="rect">
                <a:avLst/>
              </a:prstGeom>
              <a:noFill/>
            </p:spPr>
            <p:txBody>
              <a:bodyPr wrap="none" rtlCol="0">
                <a:spAutoFit/>
              </a:bodyPr>
              <a:lstStyle/>
              <a:p>
                <a:r>
                  <a:rPr lang="en-US" sz="2400" dirty="0"/>
                  <a:t>Join x and y to be type </a:t>
                </a:r>
                <a:r>
                  <a:rPr lang="en-US" sz="2400" dirty="0">
                    <a:solidFill>
                      <a:srgbClr val="0070C0"/>
                    </a:solidFill>
                  </a:rPr>
                  <a:t>EN: </a:t>
                </a:r>
                <a14:m>
                  <m:oMath xmlns:m="http://schemas.openxmlformats.org/officeDocument/2006/math">
                    <m:sSubSup>
                      <m:sSubSupPr>
                        <m:ctrlPr>
                          <a:rPr lang="en-US" sz="2400" b="0" i="1" smtClean="0">
                            <a:solidFill>
                              <a:srgbClr val="0070C0"/>
                            </a:solidFill>
                            <a:latin typeface="Cambria Math" panose="02040503050406030204" pitchFamily="18" charset="0"/>
                          </a:rPr>
                        </m:ctrlPr>
                      </m:sSubSupPr>
                      <m:e>
                        <m:r>
                          <m:rPr>
                            <m:sty m:val="p"/>
                          </m:rPr>
                          <a:rPr lang="en-US" sz="2400" b="0" i="0" smtClean="0">
                            <a:solidFill>
                              <a:srgbClr val="0070C0"/>
                            </a:solidFill>
                            <a:latin typeface="Cambria Math" panose="02040503050406030204" pitchFamily="18" charset="0"/>
                          </a:rPr>
                          <m:t>Σ</m:t>
                        </m:r>
                      </m:e>
                      <m:sub>
                        <m:r>
                          <a:rPr lang="en-US" sz="2400" b="0" i="1" smtClean="0">
                            <a:solidFill>
                              <a:srgbClr val="0070C0"/>
                            </a:solidFill>
                            <a:latin typeface="Cambria Math" panose="02040503050406030204" pitchFamily="18" charset="0"/>
                          </a:rPr>
                          <m:t>𝑖</m:t>
                        </m:r>
                        <m:r>
                          <a:rPr lang="en-US" sz="2400" b="0" i="1" smtClean="0">
                            <a:solidFill>
                              <a:srgbClr val="0070C0"/>
                            </a:solidFill>
                            <a:latin typeface="Cambria Math" panose="02040503050406030204" pitchFamily="18" charset="0"/>
                          </a:rPr>
                          <m:t>=0</m:t>
                        </m:r>
                      </m:sub>
                      <m:sup>
                        <m:r>
                          <a:rPr lang="en-US" sz="2400" b="0" i="1" smtClean="0">
                            <a:solidFill>
                              <a:srgbClr val="0070C0"/>
                            </a:solidFill>
                            <a:latin typeface="Cambria Math" panose="02040503050406030204" pitchFamily="18" charset="0"/>
                          </a:rPr>
                          <m:t>2</m:t>
                        </m:r>
                      </m:sup>
                    </m:sSubSup>
                    <m:f>
                      <m:fPr>
                        <m:ctrlPr>
                          <a:rPr lang="en-US" sz="2400" b="0" i="1" smtClean="0">
                            <a:solidFill>
                              <a:srgbClr val="0070C0"/>
                            </a:solidFill>
                            <a:latin typeface="Cambria Math" panose="02040503050406030204" pitchFamily="18" charset="0"/>
                          </a:rPr>
                        </m:ctrlPr>
                      </m:fPr>
                      <m:num>
                        <m:r>
                          <a:rPr lang="en-US" sz="2400" b="0" i="1" smtClean="0">
                            <a:solidFill>
                              <a:srgbClr val="0070C0"/>
                            </a:solidFill>
                            <a:latin typeface="Cambria Math" panose="02040503050406030204" pitchFamily="18" charset="0"/>
                          </a:rPr>
                          <m:t>1</m:t>
                        </m:r>
                      </m:num>
                      <m:den>
                        <m:rad>
                          <m:radPr>
                            <m:degHide m:val="on"/>
                            <m:ctrlPr>
                              <a:rPr lang="en-US" sz="2400" b="0" i="1" smtClean="0">
                                <a:solidFill>
                                  <a:srgbClr val="0070C0"/>
                                </a:solidFill>
                                <a:latin typeface="Cambria Math" panose="02040503050406030204" pitchFamily="18" charset="0"/>
                              </a:rPr>
                            </m:ctrlPr>
                          </m:radPr>
                          <m:deg/>
                          <m:e>
                            <m:r>
                              <a:rPr lang="en-US" sz="2400" b="0" i="1" smtClean="0">
                                <a:solidFill>
                                  <a:srgbClr val="0070C0"/>
                                </a:solidFill>
                                <a:latin typeface="Cambria Math" panose="02040503050406030204" pitchFamily="18" charset="0"/>
                              </a:rPr>
                              <m:t>2</m:t>
                            </m:r>
                          </m:e>
                        </m:rad>
                      </m:den>
                    </m:f>
                    <m:d>
                      <m:dPr>
                        <m:begChr m:val="|"/>
                        <m:endChr m:val="⟩"/>
                        <m:ctrlPr>
                          <a:rPr lang="en-US" sz="2400" b="0" i="1" smtClean="0">
                            <a:solidFill>
                              <a:srgbClr val="0070C0"/>
                            </a:solidFill>
                            <a:latin typeface="Cambria Math" panose="02040503050406030204" pitchFamily="18" charset="0"/>
                          </a:rPr>
                        </m:ctrlPr>
                      </m:dPr>
                      <m:e>
                        <m:r>
                          <a:rPr lang="en-US" sz="2400" b="0" i="1" smtClean="0">
                            <a:solidFill>
                              <a:srgbClr val="0070C0"/>
                            </a:solidFill>
                            <a:latin typeface="Cambria Math" panose="02040503050406030204" pitchFamily="18" charset="0"/>
                          </a:rPr>
                          <m:t>𝑖</m:t>
                        </m:r>
                      </m:e>
                    </m:d>
                    <m:d>
                      <m:dPr>
                        <m:begChr m:val="|"/>
                        <m:endChr m:val="⟩"/>
                        <m:ctrlPr>
                          <a:rPr lang="en-US" sz="2400" b="0" i="1" smtClean="0">
                            <a:solidFill>
                              <a:srgbClr val="0070C0"/>
                            </a:solidFill>
                            <a:latin typeface="Cambria Math" panose="02040503050406030204" pitchFamily="18" charset="0"/>
                          </a:rPr>
                        </m:ctrlPr>
                      </m:dPr>
                      <m:e>
                        <m:r>
                          <a:rPr lang="en-US" sz="2400" b="0" i="1" smtClean="0">
                            <a:solidFill>
                              <a:srgbClr val="0070C0"/>
                            </a:solidFill>
                            <a:latin typeface="Cambria Math" panose="02040503050406030204" pitchFamily="18" charset="0"/>
                          </a:rPr>
                          <m:t>0</m:t>
                        </m:r>
                      </m:e>
                    </m:d>
                    <m:r>
                      <a:rPr lang="en-US" sz="2400" b="0" i="1" smtClean="0">
                        <a:solidFill>
                          <a:srgbClr val="0070C0"/>
                        </a:solidFill>
                        <a:latin typeface="Cambria Math" panose="02040503050406030204" pitchFamily="18" charset="0"/>
                      </a:rPr>
                      <m:t>←</m:t>
                    </m:r>
                    <m:d>
                      <m:dPr>
                        <m:ctrlPr>
                          <a:rPr lang="en-US" sz="2400" i="1" smtClean="0">
                            <a:solidFill>
                              <a:srgbClr val="0070C0"/>
                            </a:solidFill>
                            <a:latin typeface="Cambria Math" panose="02040503050406030204" pitchFamily="18" charset="0"/>
                          </a:rPr>
                        </m:ctrlPr>
                      </m:dPr>
                      <m:e>
                        <m:f>
                          <m:fPr>
                            <m:ctrlPr>
                              <a:rPr lang="en-US" sz="2400" i="1">
                                <a:solidFill>
                                  <a:srgbClr val="0070C0"/>
                                </a:solidFill>
                                <a:latin typeface="Cambria Math" panose="02040503050406030204" pitchFamily="18" charset="0"/>
                              </a:rPr>
                            </m:ctrlPr>
                          </m:fPr>
                          <m:num>
                            <m:r>
                              <a:rPr lang="en-US" sz="2400" i="1">
                                <a:solidFill>
                                  <a:srgbClr val="0070C0"/>
                                </a:solidFill>
                                <a:latin typeface="Cambria Math" panose="02040503050406030204" pitchFamily="18" charset="0"/>
                              </a:rPr>
                              <m:t>1</m:t>
                            </m:r>
                          </m:num>
                          <m:den>
                            <m:rad>
                              <m:radPr>
                                <m:degHide m:val="on"/>
                                <m:ctrlPr>
                                  <a:rPr lang="en-US" sz="2400" i="1">
                                    <a:solidFill>
                                      <a:srgbClr val="0070C0"/>
                                    </a:solidFill>
                                    <a:latin typeface="Cambria Math" panose="02040503050406030204" pitchFamily="18" charset="0"/>
                                  </a:rPr>
                                </m:ctrlPr>
                              </m:radPr>
                              <m:deg/>
                              <m:e>
                                <m:r>
                                  <a:rPr lang="en-US" sz="2400" i="1">
                                    <a:solidFill>
                                      <a:srgbClr val="0070C0"/>
                                    </a:solidFill>
                                    <a:latin typeface="Cambria Math" panose="02040503050406030204" pitchFamily="18" charset="0"/>
                                  </a:rPr>
                                  <m:t>2</m:t>
                                </m:r>
                              </m:e>
                            </m:rad>
                          </m:den>
                        </m:f>
                        <m:sSubSup>
                          <m:sSubSupPr>
                            <m:ctrlPr>
                              <a:rPr lang="en-US" sz="2400" i="1">
                                <a:solidFill>
                                  <a:srgbClr val="0070C0"/>
                                </a:solidFill>
                                <a:latin typeface="Cambria Math" panose="02040503050406030204" pitchFamily="18" charset="0"/>
                              </a:rPr>
                            </m:ctrlPr>
                          </m:sSubSupPr>
                          <m:e>
                            <m:r>
                              <m:rPr>
                                <m:sty m:val="p"/>
                              </m:rPr>
                              <a:rPr lang="en-US" sz="2400">
                                <a:solidFill>
                                  <a:srgbClr val="0070C0"/>
                                </a:solidFill>
                                <a:latin typeface="Cambria Math" panose="02040503050406030204" pitchFamily="18" charset="0"/>
                              </a:rPr>
                              <m:t>Σ</m:t>
                            </m:r>
                          </m:e>
                          <m:sub>
                            <m:r>
                              <a:rPr lang="en-US" sz="2400" i="1">
                                <a:solidFill>
                                  <a:srgbClr val="0070C0"/>
                                </a:solidFill>
                                <a:latin typeface="Cambria Math" panose="02040503050406030204" pitchFamily="18" charset="0"/>
                              </a:rPr>
                              <m:t>𝑖</m:t>
                            </m:r>
                            <m:r>
                              <a:rPr lang="en-US" sz="2400" i="1">
                                <a:solidFill>
                                  <a:srgbClr val="0070C0"/>
                                </a:solidFill>
                                <a:latin typeface="Cambria Math" panose="02040503050406030204" pitchFamily="18" charset="0"/>
                              </a:rPr>
                              <m:t>=0</m:t>
                            </m:r>
                          </m:sub>
                          <m:sup>
                            <m:r>
                              <a:rPr lang="en-US" sz="2400" i="1">
                                <a:solidFill>
                                  <a:srgbClr val="0070C0"/>
                                </a:solidFill>
                                <a:latin typeface="Cambria Math" panose="02040503050406030204" pitchFamily="18" charset="0"/>
                              </a:rPr>
                              <m:t>2</m:t>
                            </m:r>
                          </m:sup>
                        </m:sSubSup>
                        <m:r>
                          <a:rPr lang="en-US" sz="2400" i="1">
                            <a:solidFill>
                              <a:srgbClr val="0070C0"/>
                            </a:solidFill>
                            <a:latin typeface="Cambria Math" panose="02040503050406030204" pitchFamily="18" charset="0"/>
                          </a:rPr>
                          <m:t>|</m:t>
                        </m:r>
                        <m:r>
                          <a:rPr lang="en-US" sz="2400" i="1">
                            <a:solidFill>
                              <a:srgbClr val="0070C0"/>
                            </a:solidFill>
                            <a:latin typeface="Cambria Math" panose="02040503050406030204" pitchFamily="18" charset="0"/>
                          </a:rPr>
                          <m:t>𝑖</m:t>
                        </m:r>
                        <m:r>
                          <a:rPr lang="en-US" sz="2400" i="1">
                            <a:solidFill>
                              <a:srgbClr val="0070C0"/>
                            </a:solidFill>
                            <a:latin typeface="Cambria Math" panose="02040503050406030204" pitchFamily="18" charset="0"/>
                          </a:rPr>
                          <m:t>⟩</m:t>
                        </m:r>
                      </m:e>
                    </m:d>
                    <m:r>
                      <a:rPr lang="en-US" sz="2400" i="1">
                        <a:solidFill>
                          <a:srgbClr val="0070C0"/>
                        </a:solidFill>
                        <a:latin typeface="Cambria Math" panose="02040503050406030204" pitchFamily="18" charset="0"/>
                      </a:rPr>
                      <m:t>⊗|0⟩</m:t>
                    </m:r>
                  </m:oMath>
                </a14:m>
                <a:endParaRPr lang="en-US" sz="2400" dirty="0"/>
              </a:p>
            </p:txBody>
          </p:sp>
        </mc:Choice>
        <mc:Fallback xmlns="">
          <p:sp>
            <p:nvSpPr>
              <p:cNvPr id="14" name="TextBox 13">
                <a:extLst>
                  <a:ext uri="{FF2B5EF4-FFF2-40B4-BE49-F238E27FC236}">
                    <a16:creationId xmlns:a16="http://schemas.microsoft.com/office/drawing/2014/main" id="{C0240198-B7DA-4E83-9CD2-818E5F23FF81}"/>
                  </a:ext>
                </a:extLst>
              </p:cNvPr>
              <p:cNvSpPr txBox="1">
                <a:spLocks noRot="1" noChangeAspect="1" noMove="1" noResize="1" noEditPoints="1" noAdjustHandles="1" noChangeArrowheads="1" noChangeShapeType="1" noTextEdit="1"/>
              </p:cNvSpPr>
              <p:nvPr/>
            </p:nvSpPr>
            <p:spPr>
              <a:xfrm>
                <a:off x="3120115" y="5138396"/>
                <a:ext cx="7936212" cy="656398"/>
              </a:xfrm>
              <a:prstGeom prst="rect">
                <a:avLst/>
              </a:prstGeom>
              <a:blipFill>
                <a:blip r:embed="rId5"/>
                <a:stretch>
                  <a:fillRect l="-1229" b="-5556"/>
                </a:stretch>
              </a:blipFill>
            </p:spPr>
            <p:txBody>
              <a:bodyPr/>
              <a:lstStyle/>
              <a:p>
                <a:r>
                  <a:rPr lang="en-US">
                    <a:noFill/>
                  </a:rPr>
                  <a:t> </a:t>
                </a:r>
              </a:p>
            </p:txBody>
          </p:sp>
        </mc:Fallback>
      </mc:AlternateContent>
      <p:cxnSp>
        <p:nvCxnSpPr>
          <p:cNvPr id="7" name="Straight Arrow Connector 6">
            <a:extLst>
              <a:ext uri="{FF2B5EF4-FFF2-40B4-BE49-F238E27FC236}">
                <a16:creationId xmlns:a16="http://schemas.microsoft.com/office/drawing/2014/main" id="{36B6C7E2-19B5-45F1-983C-F4B6ED5BFF52}"/>
              </a:ext>
            </a:extLst>
          </p:cNvPr>
          <p:cNvCxnSpPr/>
          <p:nvPr/>
        </p:nvCxnSpPr>
        <p:spPr>
          <a:xfrm flipH="1">
            <a:off x="4927107" y="2645546"/>
            <a:ext cx="674703" cy="78345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088C90F4-AE60-4BE2-BD97-A42720839650}"/>
              </a:ext>
            </a:extLst>
          </p:cNvPr>
          <p:cNvCxnSpPr/>
          <p:nvPr/>
        </p:nvCxnSpPr>
        <p:spPr>
          <a:xfrm flipH="1">
            <a:off x="4456590" y="2583402"/>
            <a:ext cx="967666" cy="66499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0A14FEBF-3E40-4228-8191-BD29F94FCC2B}"/>
              </a:ext>
            </a:extLst>
          </p:cNvPr>
          <p:cNvSpPr txBox="1"/>
          <p:nvPr/>
        </p:nvSpPr>
        <p:spPr>
          <a:xfrm>
            <a:off x="5740707" y="1820556"/>
            <a:ext cx="1789272" cy="461665"/>
          </a:xfrm>
          <a:prstGeom prst="rect">
            <a:avLst/>
          </a:prstGeom>
          <a:noFill/>
        </p:spPr>
        <p:txBody>
          <a:bodyPr wrap="none" rtlCol="0">
            <a:spAutoFit/>
          </a:bodyPr>
          <a:lstStyle/>
          <a:p>
            <a:r>
              <a:rPr lang="en-US" sz="2400" dirty="0"/>
              <a:t>Then, a join. </a:t>
            </a:r>
          </a:p>
        </p:txBody>
      </p:sp>
      <p:sp>
        <p:nvSpPr>
          <p:cNvPr id="15" name="TextBox 14">
            <a:extLst>
              <a:ext uri="{FF2B5EF4-FFF2-40B4-BE49-F238E27FC236}">
                <a16:creationId xmlns:a16="http://schemas.microsoft.com/office/drawing/2014/main" id="{9A437168-E239-4F4B-B4A8-69362D707033}"/>
              </a:ext>
            </a:extLst>
          </p:cNvPr>
          <p:cNvSpPr txBox="1"/>
          <p:nvPr/>
        </p:nvSpPr>
        <p:spPr>
          <a:xfrm>
            <a:off x="7896532" y="1798572"/>
            <a:ext cx="4088764" cy="1569660"/>
          </a:xfrm>
          <a:prstGeom prst="rect">
            <a:avLst/>
          </a:prstGeom>
          <a:noFill/>
        </p:spPr>
        <p:txBody>
          <a:bodyPr wrap="square">
            <a:spAutoFit/>
          </a:bodyPr>
          <a:lstStyle/>
          <a:p>
            <a:r>
              <a:rPr lang="en-US" sz="2400" dirty="0"/>
              <a:t>cast and join are implemented</a:t>
            </a:r>
          </a:p>
          <a:p>
            <a:r>
              <a:rPr lang="en-US" sz="2400" dirty="0"/>
              <a:t>as an automatic inserted conversions in our </a:t>
            </a:r>
            <a:r>
              <a:rPr lang="en-US" sz="2400" dirty="0" err="1"/>
              <a:t>Qafny</a:t>
            </a:r>
            <a:r>
              <a:rPr lang="en-US" sz="2400" dirty="0"/>
              <a:t> compilation to </a:t>
            </a:r>
            <a:r>
              <a:rPr lang="en-US" sz="2400" dirty="0" err="1"/>
              <a:t>Dafny</a:t>
            </a:r>
            <a:r>
              <a:rPr lang="en-US" sz="2400" dirty="0"/>
              <a:t>!</a:t>
            </a:r>
          </a:p>
        </p:txBody>
      </p:sp>
      <p:cxnSp>
        <p:nvCxnSpPr>
          <p:cNvPr id="4" name="Straight Arrow Connector 3">
            <a:extLst>
              <a:ext uri="{FF2B5EF4-FFF2-40B4-BE49-F238E27FC236}">
                <a16:creationId xmlns:a16="http://schemas.microsoft.com/office/drawing/2014/main" id="{A0600DC7-5388-E583-189C-8DBAE479D6E1}"/>
              </a:ext>
            </a:extLst>
          </p:cNvPr>
          <p:cNvCxnSpPr>
            <a:cxnSpLocks/>
          </p:cNvCxnSpPr>
          <p:nvPr/>
        </p:nvCxnSpPr>
        <p:spPr>
          <a:xfrm flipH="1">
            <a:off x="8020696" y="4439791"/>
            <a:ext cx="931011" cy="69860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 name="Straight Arrow Connector 7">
            <a:extLst>
              <a:ext uri="{FF2B5EF4-FFF2-40B4-BE49-F238E27FC236}">
                <a16:creationId xmlns:a16="http://schemas.microsoft.com/office/drawing/2014/main" id="{77D51128-73CA-66F6-6384-77D48795FE7B}"/>
              </a:ext>
            </a:extLst>
          </p:cNvPr>
          <p:cNvCxnSpPr>
            <a:cxnSpLocks/>
          </p:cNvCxnSpPr>
          <p:nvPr/>
        </p:nvCxnSpPr>
        <p:spPr>
          <a:xfrm>
            <a:off x="9281025" y="4473967"/>
            <a:ext cx="372862" cy="6644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DC65A802-F9A0-B461-ECD3-BAE5435DE5C2}"/>
              </a:ext>
            </a:extLst>
          </p:cNvPr>
          <p:cNvSpPr txBox="1"/>
          <p:nvPr/>
        </p:nvSpPr>
        <p:spPr>
          <a:xfrm>
            <a:off x="7998181" y="3519822"/>
            <a:ext cx="4135491" cy="830997"/>
          </a:xfrm>
          <a:prstGeom prst="rect">
            <a:avLst/>
          </a:prstGeom>
          <a:noFill/>
        </p:spPr>
        <p:txBody>
          <a:bodyPr wrap="none" rtlCol="0">
            <a:spAutoFit/>
          </a:bodyPr>
          <a:lstStyle/>
          <a:p>
            <a:r>
              <a:rPr lang="en-US" sz="2400" dirty="0">
                <a:solidFill>
                  <a:srgbClr val="FF0000"/>
                </a:solidFill>
              </a:rPr>
              <a:t>Array aggregate map operation </a:t>
            </a:r>
          </a:p>
          <a:p>
            <a:r>
              <a:rPr lang="en-US" sz="2400" dirty="0">
                <a:solidFill>
                  <a:srgbClr val="FF0000"/>
                </a:solidFill>
              </a:rPr>
              <a:t>of cat 0 at the end.</a:t>
            </a:r>
          </a:p>
        </p:txBody>
      </p:sp>
    </p:spTree>
    <p:custDataLst>
      <p:tags r:id="rId1"/>
    </p:custDataLst>
    <p:extLst>
      <p:ext uri="{BB962C8B-B14F-4D97-AF65-F5344CB8AC3E}">
        <p14:creationId xmlns:p14="http://schemas.microsoft.com/office/powerpoint/2010/main" val="3795073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3"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E03FB9-D4A4-4180-A36D-95D860D67CB2}"/>
              </a:ext>
            </a:extLst>
          </p:cNvPr>
          <p:cNvSpPr>
            <a:spLocks noGrp="1"/>
          </p:cNvSpPr>
          <p:nvPr>
            <p:ph type="title"/>
          </p:nvPr>
        </p:nvSpPr>
        <p:spPr/>
        <p:txBody>
          <a:bodyPr/>
          <a:lstStyle/>
          <a:p>
            <a:r>
              <a:rPr lang="en-US" dirty="0"/>
              <a:t>Example proof using </a:t>
            </a:r>
            <a:r>
              <a:rPr lang="en-US" dirty="0" err="1"/>
              <a:t>Qafny</a:t>
            </a:r>
            <a:r>
              <a:rPr lang="en-US" dirty="0"/>
              <a:t> type (CNOT).</a:t>
            </a:r>
          </a:p>
        </p:txBody>
      </p:sp>
      <p:pic>
        <p:nvPicPr>
          <p:cNvPr id="5" name="Picture 4" descr="Diagram&#10;&#10;Description automatically generated">
            <a:extLst>
              <a:ext uri="{FF2B5EF4-FFF2-40B4-BE49-F238E27FC236}">
                <a16:creationId xmlns:a16="http://schemas.microsoft.com/office/drawing/2014/main" id="{54CDF4DF-1A71-4524-B1F8-32796A0D37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1086" y="3248397"/>
            <a:ext cx="5895470" cy="1631451"/>
          </a:xfrm>
          <a:prstGeom prst="rect">
            <a:avLst/>
          </a:prstGeom>
        </p:spPr>
      </p:pic>
      <p:cxnSp>
        <p:nvCxnSpPr>
          <p:cNvPr id="6" name="Straight Connector 5">
            <a:extLst>
              <a:ext uri="{FF2B5EF4-FFF2-40B4-BE49-F238E27FC236}">
                <a16:creationId xmlns:a16="http://schemas.microsoft.com/office/drawing/2014/main" id="{6DA3C945-F6BD-4D32-BF6B-F9CE440CB6E8}"/>
              </a:ext>
            </a:extLst>
          </p:cNvPr>
          <p:cNvCxnSpPr>
            <a:cxnSpLocks/>
          </p:cNvCxnSpPr>
          <p:nvPr/>
        </p:nvCxnSpPr>
        <p:spPr>
          <a:xfrm>
            <a:off x="5409645" y="2358590"/>
            <a:ext cx="0" cy="2521258"/>
          </a:xfrm>
          <a:prstGeom prst="line">
            <a:avLst/>
          </a:prstGeom>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3" name="TextBox 2">
            <a:extLst>
              <a:ext uri="{FF2B5EF4-FFF2-40B4-BE49-F238E27FC236}">
                <a16:creationId xmlns:a16="http://schemas.microsoft.com/office/drawing/2014/main" id="{712DECEB-B2CB-4922-9DEC-7E75C4F03048}"/>
              </a:ext>
            </a:extLst>
          </p:cNvPr>
          <p:cNvSpPr txBox="1"/>
          <p:nvPr/>
        </p:nvSpPr>
        <p:spPr>
          <a:xfrm>
            <a:off x="1739000" y="3210545"/>
            <a:ext cx="407484" cy="707886"/>
          </a:xfrm>
          <a:prstGeom prst="rect">
            <a:avLst/>
          </a:prstGeom>
          <a:noFill/>
        </p:spPr>
        <p:txBody>
          <a:bodyPr wrap="none" rtlCol="0">
            <a:spAutoFit/>
          </a:bodyPr>
          <a:lstStyle/>
          <a:p>
            <a:r>
              <a:rPr lang="en-US" sz="4000" dirty="0"/>
              <a:t>x</a:t>
            </a:r>
          </a:p>
        </p:txBody>
      </p:sp>
      <p:sp>
        <p:nvSpPr>
          <p:cNvPr id="9" name="TextBox 8">
            <a:extLst>
              <a:ext uri="{FF2B5EF4-FFF2-40B4-BE49-F238E27FC236}">
                <a16:creationId xmlns:a16="http://schemas.microsoft.com/office/drawing/2014/main" id="{8D3296D7-83A8-4317-A366-16DCAC9F91C0}"/>
              </a:ext>
            </a:extLst>
          </p:cNvPr>
          <p:cNvSpPr txBox="1"/>
          <p:nvPr/>
        </p:nvSpPr>
        <p:spPr>
          <a:xfrm>
            <a:off x="1734191" y="3956283"/>
            <a:ext cx="417102" cy="707886"/>
          </a:xfrm>
          <a:prstGeom prst="rect">
            <a:avLst/>
          </a:prstGeom>
          <a:noFill/>
        </p:spPr>
        <p:txBody>
          <a:bodyPr wrap="none" rtlCol="0">
            <a:spAutoFit/>
          </a:bodyPr>
          <a:lstStyle/>
          <a:p>
            <a:r>
              <a:rPr lang="en-US" sz="4000" dirty="0"/>
              <a:t>y</a:t>
            </a:r>
          </a:p>
        </p:txBody>
      </p:sp>
      <p:sp>
        <p:nvSpPr>
          <p:cNvPr id="11" name="Freeform 4">
            <a:extLst>
              <a:ext uri="{FF2B5EF4-FFF2-40B4-BE49-F238E27FC236}">
                <a16:creationId xmlns:a16="http://schemas.microsoft.com/office/drawing/2014/main" id="{9237918C-0F61-4B06-9D37-CE17D9C24F4E}"/>
              </a:ext>
            </a:extLst>
          </p:cNvPr>
          <p:cNvSpPr>
            <a:spLocks noChangeArrowheads="1"/>
          </p:cNvSpPr>
          <p:nvPr/>
        </p:nvSpPr>
        <p:spPr bwMode="auto">
          <a:xfrm>
            <a:off x="1634398" y="3248397"/>
            <a:ext cx="623100" cy="1554422"/>
          </a:xfrm>
          <a:custGeom>
            <a:avLst/>
            <a:gdLst>
              <a:gd name="T0" fmla="*/ 0 w 7632"/>
              <a:gd name="T1" fmla="*/ 0 h 23003"/>
              <a:gd name="T2" fmla="*/ 7631 w 7632"/>
              <a:gd name="T3" fmla="*/ 0 h 23003"/>
              <a:gd name="T4" fmla="*/ 7631 w 7632"/>
              <a:gd name="T5" fmla="*/ 23002 h 23003"/>
              <a:gd name="T6" fmla="*/ 0 w 7632"/>
              <a:gd name="T7" fmla="*/ 23002 h 23003"/>
              <a:gd name="T8" fmla="*/ 0 w 7632"/>
              <a:gd name="T9" fmla="*/ 0 h 23003"/>
            </a:gdLst>
            <a:ahLst/>
            <a:cxnLst>
              <a:cxn ang="0">
                <a:pos x="T0" y="T1"/>
              </a:cxn>
              <a:cxn ang="0">
                <a:pos x="T2" y="T3"/>
              </a:cxn>
              <a:cxn ang="0">
                <a:pos x="T4" y="T5"/>
              </a:cxn>
              <a:cxn ang="0">
                <a:pos x="T6" y="T7"/>
              </a:cxn>
              <a:cxn ang="0">
                <a:pos x="T8" y="T9"/>
              </a:cxn>
            </a:cxnLst>
            <a:rect l="0" t="0" r="r" b="b"/>
            <a:pathLst>
              <a:path w="7632" h="23003">
                <a:moveTo>
                  <a:pt x="0" y="0"/>
                </a:moveTo>
                <a:lnTo>
                  <a:pt x="7631" y="0"/>
                </a:lnTo>
                <a:lnTo>
                  <a:pt x="7631" y="23002"/>
                </a:lnTo>
                <a:lnTo>
                  <a:pt x="0" y="23002"/>
                </a:lnTo>
                <a:lnTo>
                  <a:pt x="0" y="0"/>
                </a:lnTo>
              </a:path>
            </a:pathLst>
          </a:custGeom>
          <a:noFill/>
          <a:ln w="76320" cap="rnd">
            <a:solidFill>
              <a:srgbClr val="0070C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C0240198-B7DA-4E83-9CD2-818E5F23FF81}"/>
                  </a:ext>
                </a:extLst>
              </p:cNvPr>
              <p:cNvSpPr txBox="1"/>
              <p:nvPr/>
            </p:nvSpPr>
            <p:spPr>
              <a:xfrm>
                <a:off x="3120115" y="5138396"/>
                <a:ext cx="6561540" cy="636393"/>
              </a:xfrm>
              <a:prstGeom prst="rect">
                <a:avLst/>
              </a:prstGeom>
              <a:noFill/>
            </p:spPr>
            <p:txBody>
              <a:bodyPr wrap="none" rtlCol="0">
                <a:spAutoFit/>
              </a:bodyPr>
              <a:lstStyle/>
              <a:p>
                <a:r>
                  <a:rPr lang="en-US" sz="2400" dirty="0"/>
                  <a:t>Apply CNOT on x and y to become </a:t>
                </a:r>
                <a:r>
                  <a:rPr lang="en-US" sz="2400" dirty="0">
                    <a:solidFill>
                      <a:srgbClr val="0070C0"/>
                    </a:solidFill>
                  </a:rPr>
                  <a:t>EN: </a:t>
                </a:r>
                <a14:m>
                  <m:oMath xmlns:m="http://schemas.openxmlformats.org/officeDocument/2006/math">
                    <m:sSubSup>
                      <m:sSubSupPr>
                        <m:ctrlPr>
                          <a:rPr lang="en-US" sz="2400" b="0" i="1" smtClean="0">
                            <a:solidFill>
                              <a:srgbClr val="0070C0"/>
                            </a:solidFill>
                            <a:latin typeface="Cambria Math" panose="02040503050406030204" pitchFamily="18" charset="0"/>
                          </a:rPr>
                        </m:ctrlPr>
                      </m:sSubSupPr>
                      <m:e>
                        <m:r>
                          <m:rPr>
                            <m:sty m:val="p"/>
                          </m:rPr>
                          <a:rPr lang="en-US" sz="2400" b="0" i="0" smtClean="0">
                            <a:solidFill>
                              <a:srgbClr val="0070C0"/>
                            </a:solidFill>
                            <a:latin typeface="Cambria Math" panose="02040503050406030204" pitchFamily="18" charset="0"/>
                          </a:rPr>
                          <m:t>Σ</m:t>
                        </m:r>
                      </m:e>
                      <m:sub>
                        <m:r>
                          <a:rPr lang="en-US" sz="2400" b="0" i="1" smtClean="0">
                            <a:solidFill>
                              <a:srgbClr val="0070C0"/>
                            </a:solidFill>
                            <a:latin typeface="Cambria Math" panose="02040503050406030204" pitchFamily="18" charset="0"/>
                          </a:rPr>
                          <m:t>𝑖</m:t>
                        </m:r>
                        <m:r>
                          <a:rPr lang="en-US" sz="2400" b="0" i="1" smtClean="0">
                            <a:solidFill>
                              <a:srgbClr val="0070C0"/>
                            </a:solidFill>
                            <a:latin typeface="Cambria Math" panose="02040503050406030204" pitchFamily="18" charset="0"/>
                          </a:rPr>
                          <m:t>=0</m:t>
                        </m:r>
                      </m:sub>
                      <m:sup>
                        <m:r>
                          <a:rPr lang="en-US" sz="2400" b="0" i="1" smtClean="0">
                            <a:solidFill>
                              <a:srgbClr val="0070C0"/>
                            </a:solidFill>
                            <a:latin typeface="Cambria Math" panose="02040503050406030204" pitchFamily="18" charset="0"/>
                          </a:rPr>
                          <m:t>2</m:t>
                        </m:r>
                      </m:sup>
                    </m:sSubSup>
                    <m:f>
                      <m:fPr>
                        <m:ctrlPr>
                          <a:rPr lang="en-US" sz="2400" b="0" i="1" smtClean="0">
                            <a:solidFill>
                              <a:srgbClr val="0070C0"/>
                            </a:solidFill>
                            <a:latin typeface="Cambria Math" panose="02040503050406030204" pitchFamily="18" charset="0"/>
                          </a:rPr>
                        </m:ctrlPr>
                      </m:fPr>
                      <m:num>
                        <m:r>
                          <a:rPr lang="en-US" sz="2400" b="0" i="1" smtClean="0">
                            <a:solidFill>
                              <a:srgbClr val="0070C0"/>
                            </a:solidFill>
                            <a:latin typeface="Cambria Math" panose="02040503050406030204" pitchFamily="18" charset="0"/>
                          </a:rPr>
                          <m:t>1</m:t>
                        </m:r>
                      </m:num>
                      <m:den>
                        <m:rad>
                          <m:radPr>
                            <m:degHide m:val="on"/>
                            <m:ctrlPr>
                              <a:rPr lang="en-US" sz="2400" b="0" i="1" smtClean="0">
                                <a:solidFill>
                                  <a:srgbClr val="0070C0"/>
                                </a:solidFill>
                                <a:latin typeface="Cambria Math" panose="02040503050406030204" pitchFamily="18" charset="0"/>
                              </a:rPr>
                            </m:ctrlPr>
                          </m:radPr>
                          <m:deg/>
                          <m:e>
                            <m:r>
                              <a:rPr lang="en-US" sz="2400" b="0" i="1" smtClean="0">
                                <a:solidFill>
                                  <a:srgbClr val="0070C0"/>
                                </a:solidFill>
                                <a:latin typeface="Cambria Math" panose="02040503050406030204" pitchFamily="18" charset="0"/>
                              </a:rPr>
                              <m:t>2</m:t>
                            </m:r>
                          </m:e>
                        </m:rad>
                      </m:den>
                    </m:f>
                    <m:d>
                      <m:dPr>
                        <m:begChr m:val="|"/>
                        <m:endChr m:val="⟩"/>
                        <m:ctrlPr>
                          <a:rPr lang="en-US" sz="2400" b="0" i="1" smtClean="0">
                            <a:solidFill>
                              <a:srgbClr val="0070C0"/>
                            </a:solidFill>
                            <a:latin typeface="Cambria Math" panose="02040503050406030204" pitchFamily="18" charset="0"/>
                          </a:rPr>
                        </m:ctrlPr>
                      </m:dPr>
                      <m:e>
                        <m:r>
                          <a:rPr lang="en-US" sz="2400" b="0" i="1" smtClean="0">
                            <a:solidFill>
                              <a:srgbClr val="0070C0"/>
                            </a:solidFill>
                            <a:latin typeface="Cambria Math" panose="02040503050406030204" pitchFamily="18" charset="0"/>
                          </a:rPr>
                          <m:t>𝑖</m:t>
                        </m:r>
                      </m:e>
                    </m:d>
                    <m:r>
                      <a:rPr lang="en-US" sz="2400" b="0" i="1" smtClean="0">
                        <a:solidFill>
                          <a:srgbClr val="0070C0"/>
                        </a:solidFill>
                        <a:latin typeface="Cambria Math" panose="02040503050406030204" pitchFamily="18" charset="0"/>
                      </a:rPr>
                      <m:t>|</m:t>
                    </m:r>
                    <m:r>
                      <a:rPr lang="en-US" sz="2400" b="0" i="1" smtClean="0">
                        <a:solidFill>
                          <a:srgbClr val="0070C0"/>
                        </a:solidFill>
                        <a:latin typeface="Cambria Math" panose="02040503050406030204" pitchFamily="18" charset="0"/>
                      </a:rPr>
                      <m:t>𝑖</m:t>
                    </m:r>
                    <m:r>
                      <a:rPr lang="en-US" sz="2400" b="0" i="1" smtClean="0">
                        <a:solidFill>
                          <a:srgbClr val="0070C0"/>
                        </a:solidFill>
                        <a:latin typeface="Cambria Math" panose="02040503050406030204" pitchFamily="18" charset="0"/>
                      </a:rPr>
                      <m:t>⟩</m:t>
                    </m:r>
                  </m:oMath>
                </a14:m>
                <a:endParaRPr lang="en-US" sz="2400" dirty="0"/>
              </a:p>
            </p:txBody>
          </p:sp>
        </mc:Choice>
        <mc:Fallback xmlns="">
          <p:sp>
            <p:nvSpPr>
              <p:cNvPr id="14" name="TextBox 13">
                <a:extLst>
                  <a:ext uri="{FF2B5EF4-FFF2-40B4-BE49-F238E27FC236}">
                    <a16:creationId xmlns:a16="http://schemas.microsoft.com/office/drawing/2014/main" id="{C0240198-B7DA-4E83-9CD2-818E5F23FF81}"/>
                  </a:ext>
                </a:extLst>
              </p:cNvPr>
              <p:cNvSpPr txBox="1">
                <a:spLocks noRot="1" noChangeAspect="1" noMove="1" noResize="1" noEditPoints="1" noAdjustHandles="1" noChangeArrowheads="1" noChangeShapeType="1" noTextEdit="1"/>
              </p:cNvSpPr>
              <p:nvPr/>
            </p:nvSpPr>
            <p:spPr>
              <a:xfrm>
                <a:off x="3120115" y="5138396"/>
                <a:ext cx="6561540" cy="636393"/>
              </a:xfrm>
              <a:prstGeom prst="rect">
                <a:avLst/>
              </a:prstGeom>
              <a:blipFill>
                <a:blip r:embed="rId4"/>
                <a:stretch>
                  <a:fillRect l="-1487" b="-6731"/>
                </a:stretch>
              </a:blipFill>
            </p:spPr>
            <p:txBody>
              <a:bodyPr/>
              <a:lstStyle/>
              <a:p>
                <a:r>
                  <a:rPr lang="en-US">
                    <a:noFill/>
                  </a:rPr>
                  <a:t> </a:t>
                </a:r>
              </a:p>
            </p:txBody>
          </p:sp>
        </mc:Fallback>
      </mc:AlternateContent>
    </p:spTree>
    <p:extLst>
      <p:ext uri="{BB962C8B-B14F-4D97-AF65-F5344CB8AC3E}">
        <p14:creationId xmlns:p14="http://schemas.microsoft.com/office/powerpoint/2010/main" val="30278562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E03FB9-D4A4-4180-A36D-95D860D67CB2}"/>
              </a:ext>
            </a:extLst>
          </p:cNvPr>
          <p:cNvSpPr>
            <a:spLocks noGrp="1"/>
          </p:cNvSpPr>
          <p:nvPr>
            <p:ph type="title"/>
          </p:nvPr>
        </p:nvSpPr>
        <p:spPr/>
        <p:txBody>
          <a:bodyPr/>
          <a:lstStyle/>
          <a:p>
            <a:r>
              <a:rPr lang="en-US" dirty="0"/>
              <a:t>After the CNOT gate application.</a:t>
            </a:r>
          </a:p>
        </p:txBody>
      </p:sp>
      <p:pic>
        <p:nvPicPr>
          <p:cNvPr id="5" name="Picture 4" descr="Diagram&#10;&#10;Description automatically generated">
            <a:extLst>
              <a:ext uri="{FF2B5EF4-FFF2-40B4-BE49-F238E27FC236}">
                <a16:creationId xmlns:a16="http://schemas.microsoft.com/office/drawing/2014/main" id="{54CDF4DF-1A71-4524-B1F8-32796A0D37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1086" y="3248397"/>
            <a:ext cx="5895470" cy="1631451"/>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3509A2B-690F-4CF2-AE77-5CD1847CCFB2}"/>
                  </a:ext>
                </a:extLst>
              </p:cNvPr>
              <p:cNvSpPr txBox="1"/>
              <p:nvPr/>
            </p:nvSpPr>
            <p:spPr>
              <a:xfrm>
                <a:off x="1760755" y="4879848"/>
                <a:ext cx="2674386" cy="1180451"/>
              </a:xfrm>
              <a:prstGeom prst="rect">
                <a:avLst/>
              </a:prstGeom>
              <a:noFill/>
            </p:spPr>
            <p:txBody>
              <a:bodyPr wrap="none" rtlCol="0">
                <a:spAutoFit/>
              </a:bodyPr>
              <a:lstStyle/>
              <a:p>
                <a:r>
                  <a:rPr lang="en-US" sz="2400" dirty="0">
                    <a:solidFill>
                      <a:srgbClr val="0070C0"/>
                    </a:solidFill>
                  </a:rPr>
                  <a:t>Before:</a:t>
                </a:r>
                <a14:m>
                  <m:oMath xmlns:m="http://schemas.openxmlformats.org/officeDocument/2006/math">
                    <m:sSubSup>
                      <m:sSubSupPr>
                        <m:ctrlPr>
                          <a:rPr lang="en-US" sz="2400" i="1">
                            <a:solidFill>
                              <a:srgbClr val="0070C0"/>
                            </a:solidFill>
                            <a:latin typeface="Cambria Math" panose="02040503050406030204" pitchFamily="18" charset="0"/>
                          </a:rPr>
                        </m:ctrlPr>
                      </m:sSubSupPr>
                      <m:e>
                        <m:f>
                          <m:fPr>
                            <m:ctrlPr>
                              <a:rPr lang="en-US" sz="2400" i="1">
                                <a:solidFill>
                                  <a:srgbClr val="0070C0"/>
                                </a:solidFill>
                                <a:latin typeface="Cambria Math" panose="02040503050406030204" pitchFamily="18" charset="0"/>
                              </a:rPr>
                            </m:ctrlPr>
                          </m:fPr>
                          <m:num>
                            <m:r>
                              <a:rPr lang="en-US" sz="2400" i="1">
                                <a:solidFill>
                                  <a:srgbClr val="0070C0"/>
                                </a:solidFill>
                                <a:latin typeface="Cambria Math" panose="02040503050406030204" pitchFamily="18" charset="0"/>
                              </a:rPr>
                              <m:t>1</m:t>
                            </m:r>
                          </m:num>
                          <m:den>
                            <m:rad>
                              <m:radPr>
                                <m:degHide m:val="on"/>
                                <m:ctrlPr>
                                  <a:rPr lang="en-US" sz="2400" i="1">
                                    <a:solidFill>
                                      <a:srgbClr val="0070C0"/>
                                    </a:solidFill>
                                    <a:latin typeface="Cambria Math" panose="02040503050406030204" pitchFamily="18" charset="0"/>
                                  </a:rPr>
                                </m:ctrlPr>
                              </m:radPr>
                              <m:deg/>
                              <m:e>
                                <m:r>
                                  <a:rPr lang="en-US" sz="2400" i="1">
                                    <a:solidFill>
                                      <a:srgbClr val="0070C0"/>
                                    </a:solidFill>
                                    <a:latin typeface="Cambria Math" panose="02040503050406030204" pitchFamily="18" charset="0"/>
                                  </a:rPr>
                                  <m:t>2</m:t>
                                </m:r>
                              </m:e>
                            </m:rad>
                          </m:den>
                        </m:f>
                        <m:r>
                          <m:rPr>
                            <m:sty m:val="p"/>
                          </m:rPr>
                          <a:rPr lang="en-US" sz="2400">
                            <a:solidFill>
                              <a:srgbClr val="0070C0"/>
                            </a:solidFill>
                            <a:latin typeface="Cambria Math" panose="02040503050406030204" pitchFamily="18" charset="0"/>
                          </a:rPr>
                          <m:t>Σ</m:t>
                        </m:r>
                      </m:e>
                      <m:sub>
                        <m:r>
                          <a:rPr lang="en-US" sz="2400" i="1">
                            <a:solidFill>
                              <a:srgbClr val="0070C0"/>
                            </a:solidFill>
                            <a:latin typeface="Cambria Math" panose="02040503050406030204" pitchFamily="18" charset="0"/>
                          </a:rPr>
                          <m:t>𝑖</m:t>
                        </m:r>
                        <m:r>
                          <a:rPr lang="en-US" sz="2400" i="1">
                            <a:solidFill>
                              <a:srgbClr val="0070C0"/>
                            </a:solidFill>
                            <a:latin typeface="Cambria Math" panose="02040503050406030204" pitchFamily="18" charset="0"/>
                          </a:rPr>
                          <m:t>=0</m:t>
                        </m:r>
                      </m:sub>
                      <m:sup>
                        <m:r>
                          <a:rPr lang="en-US" sz="2400" i="1">
                            <a:solidFill>
                              <a:srgbClr val="0070C0"/>
                            </a:solidFill>
                            <a:latin typeface="Cambria Math" panose="02040503050406030204" pitchFamily="18" charset="0"/>
                          </a:rPr>
                          <m:t>2</m:t>
                        </m:r>
                      </m:sup>
                    </m:sSubSup>
                    <m:d>
                      <m:dPr>
                        <m:begChr m:val="|"/>
                        <m:endChr m:val="⟩"/>
                        <m:ctrlPr>
                          <a:rPr lang="en-US" sz="2400" i="1">
                            <a:solidFill>
                              <a:srgbClr val="0070C0"/>
                            </a:solidFill>
                            <a:latin typeface="Cambria Math" panose="02040503050406030204" pitchFamily="18" charset="0"/>
                          </a:rPr>
                        </m:ctrlPr>
                      </m:dPr>
                      <m:e>
                        <m:r>
                          <a:rPr lang="en-US" sz="2400" i="1">
                            <a:solidFill>
                              <a:srgbClr val="0070C0"/>
                            </a:solidFill>
                            <a:latin typeface="Cambria Math" panose="02040503050406030204" pitchFamily="18" charset="0"/>
                          </a:rPr>
                          <m:t>𝑖</m:t>
                        </m:r>
                      </m:e>
                    </m:d>
                    <m:d>
                      <m:dPr>
                        <m:begChr m:val="|"/>
                        <m:endChr m:val="⟩"/>
                        <m:ctrlPr>
                          <a:rPr lang="en-US" sz="2400" i="1">
                            <a:solidFill>
                              <a:srgbClr val="0070C0"/>
                            </a:solidFill>
                            <a:latin typeface="Cambria Math" panose="02040503050406030204" pitchFamily="18" charset="0"/>
                          </a:rPr>
                        </m:ctrlPr>
                      </m:dPr>
                      <m:e>
                        <m:r>
                          <a:rPr lang="en-US" sz="2400" i="1">
                            <a:solidFill>
                              <a:srgbClr val="0070C0"/>
                            </a:solidFill>
                            <a:latin typeface="Cambria Math" panose="02040503050406030204" pitchFamily="18" charset="0"/>
                          </a:rPr>
                          <m:t>0</m:t>
                        </m:r>
                      </m:e>
                    </m:d>
                  </m:oMath>
                </a14:m>
                <a:endParaRPr lang="en-US" sz="2400" dirty="0">
                  <a:solidFill>
                    <a:srgbClr val="0070C0"/>
                  </a:solidFill>
                </a:endParaRPr>
              </a:p>
              <a:p>
                <a:r>
                  <a:rPr lang="en-US" sz="2400" dirty="0">
                    <a:solidFill>
                      <a:srgbClr val="FF0000"/>
                    </a:solidFill>
                  </a:rPr>
                  <a:t>After: </a:t>
                </a:r>
                <a14:m>
                  <m:oMath xmlns:m="http://schemas.openxmlformats.org/officeDocument/2006/math">
                    <m:f>
                      <m:fPr>
                        <m:ctrlPr>
                          <a:rPr lang="en-US" sz="2400" i="1" smtClean="0">
                            <a:solidFill>
                              <a:srgbClr val="FF0000"/>
                            </a:solidFill>
                            <a:latin typeface="Cambria Math" panose="02040503050406030204" pitchFamily="18" charset="0"/>
                          </a:rPr>
                        </m:ctrlPr>
                      </m:fPr>
                      <m:num>
                        <m:r>
                          <a:rPr lang="en-US" sz="2400" i="1">
                            <a:solidFill>
                              <a:srgbClr val="FF0000"/>
                            </a:solidFill>
                            <a:latin typeface="Cambria Math" panose="02040503050406030204" pitchFamily="18" charset="0"/>
                          </a:rPr>
                          <m:t>1</m:t>
                        </m:r>
                      </m:num>
                      <m:den>
                        <m:rad>
                          <m:radPr>
                            <m:degHide m:val="on"/>
                            <m:ctrlPr>
                              <a:rPr lang="en-US" sz="2400" i="1">
                                <a:solidFill>
                                  <a:srgbClr val="FF0000"/>
                                </a:solidFill>
                                <a:latin typeface="Cambria Math" panose="02040503050406030204" pitchFamily="18" charset="0"/>
                              </a:rPr>
                            </m:ctrlPr>
                          </m:radPr>
                          <m:deg/>
                          <m:e>
                            <m:r>
                              <a:rPr lang="en-US" sz="2400" i="1">
                                <a:solidFill>
                                  <a:srgbClr val="FF0000"/>
                                </a:solidFill>
                                <a:latin typeface="Cambria Math" panose="02040503050406030204" pitchFamily="18" charset="0"/>
                              </a:rPr>
                              <m:t>2</m:t>
                            </m:r>
                          </m:e>
                        </m:rad>
                      </m:den>
                    </m:f>
                    <m:r>
                      <a:rPr lang="en-US" sz="2400" i="1">
                        <a:solidFill>
                          <a:srgbClr val="FF0000"/>
                        </a:solidFill>
                        <a:latin typeface="Cambria Math" panose="02040503050406030204" pitchFamily="18" charset="0"/>
                      </a:rPr>
                      <m:t> </m:t>
                    </m:r>
                    <m:sSubSup>
                      <m:sSubSupPr>
                        <m:ctrlPr>
                          <a:rPr lang="en-US" sz="2400" i="1" smtClean="0">
                            <a:solidFill>
                              <a:srgbClr val="FF0000"/>
                            </a:solidFill>
                            <a:latin typeface="Cambria Math" panose="02040503050406030204" pitchFamily="18" charset="0"/>
                          </a:rPr>
                        </m:ctrlPr>
                      </m:sSubSupPr>
                      <m:e>
                        <m:r>
                          <m:rPr>
                            <m:sty m:val="p"/>
                          </m:rPr>
                          <a:rPr lang="en-US" sz="2400">
                            <a:solidFill>
                              <a:srgbClr val="FF0000"/>
                            </a:solidFill>
                            <a:latin typeface="Cambria Math" panose="02040503050406030204" pitchFamily="18" charset="0"/>
                          </a:rPr>
                          <m:t>Σ</m:t>
                        </m:r>
                      </m:e>
                      <m:sub>
                        <m:r>
                          <a:rPr lang="en-US" sz="2400" i="1">
                            <a:solidFill>
                              <a:srgbClr val="FF0000"/>
                            </a:solidFill>
                            <a:latin typeface="Cambria Math" panose="02040503050406030204" pitchFamily="18" charset="0"/>
                          </a:rPr>
                          <m:t>𝑖</m:t>
                        </m:r>
                        <m:r>
                          <a:rPr lang="en-US" sz="2400" i="1">
                            <a:solidFill>
                              <a:srgbClr val="FF0000"/>
                            </a:solidFill>
                            <a:latin typeface="Cambria Math" panose="02040503050406030204" pitchFamily="18" charset="0"/>
                          </a:rPr>
                          <m:t>=0</m:t>
                        </m:r>
                      </m:sub>
                      <m:sup>
                        <m:r>
                          <a:rPr lang="en-US" sz="2400" i="1">
                            <a:solidFill>
                              <a:srgbClr val="FF0000"/>
                            </a:solidFill>
                            <a:latin typeface="Cambria Math" panose="02040503050406030204" pitchFamily="18" charset="0"/>
                          </a:rPr>
                          <m:t>2</m:t>
                        </m:r>
                      </m:sup>
                    </m:sSubSup>
                    <m:d>
                      <m:dPr>
                        <m:begChr m:val="|"/>
                        <m:endChr m:val="⟩"/>
                        <m:ctrlPr>
                          <a:rPr lang="en-US" sz="2400" i="1">
                            <a:solidFill>
                              <a:srgbClr val="FF0000"/>
                            </a:solidFill>
                            <a:latin typeface="Cambria Math" panose="02040503050406030204" pitchFamily="18" charset="0"/>
                          </a:rPr>
                        </m:ctrlPr>
                      </m:dPr>
                      <m:e>
                        <m:r>
                          <a:rPr lang="en-US" sz="2400" i="1">
                            <a:solidFill>
                              <a:srgbClr val="FF0000"/>
                            </a:solidFill>
                            <a:latin typeface="Cambria Math" panose="02040503050406030204" pitchFamily="18" charset="0"/>
                          </a:rPr>
                          <m:t>𝑖</m:t>
                        </m:r>
                      </m:e>
                    </m:d>
                    <m:d>
                      <m:dPr>
                        <m:begChr m:val="|"/>
                        <m:endChr m:val="⟩"/>
                        <m:ctrlPr>
                          <a:rPr lang="en-US" sz="2400" i="1">
                            <a:solidFill>
                              <a:srgbClr val="FF0000"/>
                            </a:solidFill>
                            <a:latin typeface="Cambria Math" panose="02040503050406030204" pitchFamily="18" charset="0"/>
                          </a:rPr>
                        </m:ctrlPr>
                      </m:dPr>
                      <m:e>
                        <m:r>
                          <a:rPr lang="en-US" sz="2400" b="0" i="1" smtClean="0">
                            <a:solidFill>
                              <a:srgbClr val="FF0000"/>
                            </a:solidFill>
                            <a:latin typeface="Cambria Math" panose="02040503050406030204" pitchFamily="18" charset="0"/>
                          </a:rPr>
                          <m:t>𝑖</m:t>
                        </m:r>
                      </m:e>
                    </m:d>
                  </m:oMath>
                </a14:m>
                <a:endParaRPr lang="en-US" sz="2400" dirty="0">
                  <a:solidFill>
                    <a:srgbClr val="FF0000"/>
                  </a:solidFill>
                </a:endParaRPr>
              </a:p>
            </p:txBody>
          </p:sp>
        </mc:Choice>
        <mc:Fallback xmlns="">
          <p:sp>
            <p:nvSpPr>
              <p:cNvPr id="8" name="TextBox 7">
                <a:extLst>
                  <a:ext uri="{FF2B5EF4-FFF2-40B4-BE49-F238E27FC236}">
                    <a16:creationId xmlns:a16="http://schemas.microsoft.com/office/drawing/2014/main" id="{53509A2B-690F-4CF2-AE77-5CD1847CCFB2}"/>
                  </a:ext>
                </a:extLst>
              </p:cNvPr>
              <p:cNvSpPr txBox="1">
                <a:spLocks noRot="1" noChangeAspect="1" noMove="1" noResize="1" noEditPoints="1" noAdjustHandles="1" noChangeArrowheads="1" noChangeShapeType="1" noTextEdit="1"/>
              </p:cNvSpPr>
              <p:nvPr/>
            </p:nvSpPr>
            <p:spPr>
              <a:xfrm>
                <a:off x="1760755" y="4879848"/>
                <a:ext cx="2674386" cy="1180451"/>
              </a:xfrm>
              <a:prstGeom prst="rect">
                <a:avLst/>
              </a:prstGeom>
              <a:blipFill>
                <a:blip r:embed="rId5"/>
                <a:stretch>
                  <a:fillRect l="-3645" b="-2591"/>
                </a:stretch>
              </a:blipFill>
            </p:spPr>
            <p:txBody>
              <a:bodyPr/>
              <a:lstStyle/>
              <a:p>
                <a:r>
                  <a:rPr lang="en-US">
                    <a:noFill/>
                  </a:rPr>
                  <a:t> </a:t>
                </a:r>
              </a:p>
            </p:txBody>
          </p:sp>
        </mc:Fallback>
      </mc:AlternateContent>
      <p:cxnSp>
        <p:nvCxnSpPr>
          <p:cNvPr id="6" name="Straight Connector 5">
            <a:extLst>
              <a:ext uri="{FF2B5EF4-FFF2-40B4-BE49-F238E27FC236}">
                <a16:creationId xmlns:a16="http://schemas.microsoft.com/office/drawing/2014/main" id="{6DA3C945-F6BD-4D32-BF6B-F9CE440CB6E8}"/>
              </a:ext>
            </a:extLst>
          </p:cNvPr>
          <p:cNvCxnSpPr>
            <a:cxnSpLocks/>
          </p:cNvCxnSpPr>
          <p:nvPr/>
        </p:nvCxnSpPr>
        <p:spPr>
          <a:xfrm>
            <a:off x="5400767" y="2358590"/>
            <a:ext cx="0" cy="2521258"/>
          </a:xfrm>
          <a:prstGeom prst="line">
            <a:avLst/>
          </a:prstGeom>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3" name="TextBox 2">
            <a:extLst>
              <a:ext uri="{FF2B5EF4-FFF2-40B4-BE49-F238E27FC236}">
                <a16:creationId xmlns:a16="http://schemas.microsoft.com/office/drawing/2014/main" id="{DD25CD28-9B01-4204-A050-8B6DDD3A8112}"/>
              </a:ext>
            </a:extLst>
          </p:cNvPr>
          <p:cNvSpPr txBox="1"/>
          <p:nvPr/>
        </p:nvSpPr>
        <p:spPr>
          <a:xfrm>
            <a:off x="4785065" y="5039413"/>
            <a:ext cx="2028440" cy="461665"/>
          </a:xfrm>
          <a:prstGeom prst="rect">
            <a:avLst/>
          </a:prstGeom>
          <a:noFill/>
        </p:spPr>
        <p:txBody>
          <a:bodyPr wrap="none" rtlCol="0">
            <a:spAutoFit/>
          </a:bodyPr>
          <a:lstStyle/>
          <a:p>
            <a:r>
              <a:rPr lang="en-US" sz="2400" dirty="0"/>
              <a:t>What happen?</a:t>
            </a:r>
          </a:p>
        </p:txBody>
      </p:sp>
    </p:spTree>
    <p:extLst>
      <p:ext uri="{BB962C8B-B14F-4D97-AF65-F5344CB8AC3E}">
        <p14:creationId xmlns:p14="http://schemas.microsoft.com/office/powerpoint/2010/main" val="296394752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E03FB9-D4A4-4180-A36D-95D860D67CB2}"/>
              </a:ext>
            </a:extLst>
          </p:cNvPr>
          <p:cNvSpPr>
            <a:spLocks noGrp="1"/>
          </p:cNvSpPr>
          <p:nvPr>
            <p:ph type="title"/>
          </p:nvPr>
        </p:nvSpPr>
        <p:spPr/>
        <p:txBody>
          <a:bodyPr/>
          <a:lstStyle/>
          <a:p>
            <a:r>
              <a:rPr lang="en-US" dirty="0"/>
              <a:t>After the CNOT gate application.</a:t>
            </a:r>
          </a:p>
        </p:txBody>
      </p:sp>
      <p:pic>
        <p:nvPicPr>
          <p:cNvPr id="5" name="Picture 4" descr="Diagram&#10;&#10;Description automatically generated">
            <a:extLst>
              <a:ext uri="{FF2B5EF4-FFF2-40B4-BE49-F238E27FC236}">
                <a16:creationId xmlns:a16="http://schemas.microsoft.com/office/drawing/2014/main" id="{54CDF4DF-1A71-4524-B1F8-32796A0D37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1086" y="3248397"/>
            <a:ext cx="5895470" cy="1631451"/>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3509A2B-690F-4CF2-AE77-5CD1847CCFB2}"/>
                  </a:ext>
                </a:extLst>
              </p:cNvPr>
              <p:cNvSpPr txBox="1"/>
              <p:nvPr/>
            </p:nvSpPr>
            <p:spPr>
              <a:xfrm>
                <a:off x="1760755" y="4879848"/>
                <a:ext cx="2345707" cy="871649"/>
              </a:xfrm>
              <a:prstGeom prst="rect">
                <a:avLst/>
              </a:prstGeom>
              <a:noFill/>
            </p:spPr>
            <p:txBody>
              <a:bodyPr wrap="none" rtlCol="0">
                <a:spAutoFit/>
              </a:bodyPr>
              <a:lstStyle/>
              <a:p>
                <a:r>
                  <a:rPr lang="en-US" sz="2400" dirty="0">
                    <a:solidFill>
                      <a:srgbClr val="0070C0"/>
                    </a:solidFill>
                  </a:rPr>
                  <a:t>Before:</a:t>
                </a:r>
                <a14:m>
                  <m:oMath xmlns:m="http://schemas.openxmlformats.org/officeDocument/2006/math">
                    <m:sSubSup>
                      <m:sSubSupPr>
                        <m:ctrlPr>
                          <a:rPr lang="en-US" sz="2400" i="1">
                            <a:solidFill>
                              <a:srgbClr val="0070C0"/>
                            </a:solidFill>
                            <a:latin typeface="Cambria Math" panose="02040503050406030204" pitchFamily="18" charset="0"/>
                          </a:rPr>
                        </m:ctrlPr>
                      </m:sSubSupPr>
                      <m:e>
                        <m:r>
                          <m:rPr>
                            <m:sty m:val="p"/>
                          </m:rPr>
                          <a:rPr lang="en-US" sz="2400">
                            <a:solidFill>
                              <a:srgbClr val="0070C0"/>
                            </a:solidFill>
                            <a:latin typeface="Cambria Math" panose="02040503050406030204" pitchFamily="18" charset="0"/>
                          </a:rPr>
                          <m:t>Σ</m:t>
                        </m:r>
                      </m:e>
                      <m:sub>
                        <m:r>
                          <a:rPr lang="en-US" sz="2400" i="1">
                            <a:solidFill>
                              <a:srgbClr val="0070C0"/>
                            </a:solidFill>
                            <a:latin typeface="Cambria Math" panose="02040503050406030204" pitchFamily="18" charset="0"/>
                          </a:rPr>
                          <m:t>𝑖</m:t>
                        </m:r>
                        <m:r>
                          <a:rPr lang="en-US" sz="2400" i="1">
                            <a:solidFill>
                              <a:srgbClr val="0070C0"/>
                            </a:solidFill>
                            <a:latin typeface="Cambria Math" panose="02040503050406030204" pitchFamily="18" charset="0"/>
                          </a:rPr>
                          <m:t>=0</m:t>
                        </m:r>
                      </m:sub>
                      <m:sup>
                        <m:r>
                          <a:rPr lang="en-US" sz="2400" i="1">
                            <a:solidFill>
                              <a:srgbClr val="0070C0"/>
                            </a:solidFill>
                            <a:latin typeface="Cambria Math" panose="02040503050406030204" pitchFamily="18" charset="0"/>
                          </a:rPr>
                          <m:t>2</m:t>
                        </m:r>
                      </m:sup>
                    </m:sSubSup>
                    <m:d>
                      <m:dPr>
                        <m:begChr m:val="|"/>
                        <m:endChr m:val="⟩"/>
                        <m:ctrlPr>
                          <a:rPr lang="en-US" sz="2400" i="1">
                            <a:solidFill>
                              <a:srgbClr val="0070C0"/>
                            </a:solidFill>
                            <a:latin typeface="Cambria Math" panose="02040503050406030204" pitchFamily="18" charset="0"/>
                          </a:rPr>
                        </m:ctrlPr>
                      </m:dPr>
                      <m:e>
                        <m:r>
                          <a:rPr lang="en-US" sz="2400" i="1">
                            <a:solidFill>
                              <a:srgbClr val="0070C0"/>
                            </a:solidFill>
                            <a:latin typeface="Cambria Math" panose="02040503050406030204" pitchFamily="18" charset="0"/>
                          </a:rPr>
                          <m:t>𝑖</m:t>
                        </m:r>
                      </m:e>
                    </m:d>
                    <m:d>
                      <m:dPr>
                        <m:begChr m:val="|"/>
                        <m:endChr m:val="⟩"/>
                        <m:ctrlPr>
                          <a:rPr lang="en-US" sz="2400" i="1">
                            <a:solidFill>
                              <a:srgbClr val="0070C0"/>
                            </a:solidFill>
                            <a:latin typeface="Cambria Math" panose="02040503050406030204" pitchFamily="18" charset="0"/>
                          </a:rPr>
                        </m:ctrlPr>
                      </m:dPr>
                      <m:e>
                        <m:r>
                          <a:rPr lang="en-US" sz="2400" i="1">
                            <a:solidFill>
                              <a:srgbClr val="0070C0"/>
                            </a:solidFill>
                            <a:latin typeface="Cambria Math" panose="02040503050406030204" pitchFamily="18" charset="0"/>
                          </a:rPr>
                          <m:t>0</m:t>
                        </m:r>
                      </m:e>
                    </m:d>
                  </m:oMath>
                </a14:m>
                <a:endParaRPr lang="en-US" sz="2400" dirty="0">
                  <a:solidFill>
                    <a:srgbClr val="0070C0"/>
                  </a:solidFill>
                </a:endParaRPr>
              </a:p>
              <a:p>
                <a:r>
                  <a:rPr lang="en-US" sz="2400" dirty="0">
                    <a:solidFill>
                      <a:srgbClr val="FF0000"/>
                    </a:solidFill>
                  </a:rPr>
                  <a:t>After: </a:t>
                </a:r>
                <a14:m>
                  <m:oMath xmlns:m="http://schemas.openxmlformats.org/officeDocument/2006/math">
                    <m:sSubSup>
                      <m:sSubSupPr>
                        <m:ctrlPr>
                          <a:rPr lang="en-US" sz="2400" i="1" smtClean="0">
                            <a:solidFill>
                              <a:srgbClr val="FF0000"/>
                            </a:solidFill>
                            <a:latin typeface="Cambria Math" panose="02040503050406030204" pitchFamily="18" charset="0"/>
                          </a:rPr>
                        </m:ctrlPr>
                      </m:sSubSupPr>
                      <m:e>
                        <m:r>
                          <m:rPr>
                            <m:sty m:val="p"/>
                          </m:rPr>
                          <a:rPr lang="en-US" sz="2400">
                            <a:solidFill>
                              <a:srgbClr val="FF0000"/>
                            </a:solidFill>
                            <a:latin typeface="Cambria Math" panose="02040503050406030204" pitchFamily="18" charset="0"/>
                          </a:rPr>
                          <m:t>Σ</m:t>
                        </m:r>
                      </m:e>
                      <m:sub>
                        <m:r>
                          <a:rPr lang="en-US" sz="2400" i="1">
                            <a:solidFill>
                              <a:srgbClr val="FF0000"/>
                            </a:solidFill>
                            <a:latin typeface="Cambria Math" panose="02040503050406030204" pitchFamily="18" charset="0"/>
                          </a:rPr>
                          <m:t>𝑖</m:t>
                        </m:r>
                        <m:r>
                          <a:rPr lang="en-US" sz="2400" i="1">
                            <a:solidFill>
                              <a:srgbClr val="FF0000"/>
                            </a:solidFill>
                            <a:latin typeface="Cambria Math" panose="02040503050406030204" pitchFamily="18" charset="0"/>
                          </a:rPr>
                          <m:t>=0</m:t>
                        </m:r>
                      </m:sub>
                      <m:sup>
                        <m:r>
                          <a:rPr lang="en-US" sz="2400" i="1">
                            <a:solidFill>
                              <a:srgbClr val="FF0000"/>
                            </a:solidFill>
                            <a:latin typeface="Cambria Math" panose="02040503050406030204" pitchFamily="18" charset="0"/>
                          </a:rPr>
                          <m:t>2</m:t>
                        </m:r>
                      </m:sup>
                    </m:sSubSup>
                    <m:d>
                      <m:dPr>
                        <m:begChr m:val="|"/>
                        <m:endChr m:val="⟩"/>
                        <m:ctrlPr>
                          <a:rPr lang="en-US" sz="2400" i="1">
                            <a:solidFill>
                              <a:srgbClr val="FF0000"/>
                            </a:solidFill>
                            <a:latin typeface="Cambria Math" panose="02040503050406030204" pitchFamily="18" charset="0"/>
                          </a:rPr>
                        </m:ctrlPr>
                      </m:dPr>
                      <m:e>
                        <m:r>
                          <a:rPr lang="en-US" sz="2400" i="1">
                            <a:solidFill>
                              <a:srgbClr val="FF0000"/>
                            </a:solidFill>
                            <a:latin typeface="Cambria Math" panose="02040503050406030204" pitchFamily="18" charset="0"/>
                          </a:rPr>
                          <m:t>𝑖</m:t>
                        </m:r>
                      </m:e>
                    </m:d>
                    <m:d>
                      <m:dPr>
                        <m:begChr m:val="|"/>
                        <m:endChr m:val="⟩"/>
                        <m:ctrlPr>
                          <a:rPr lang="en-US" sz="2400" i="1">
                            <a:solidFill>
                              <a:srgbClr val="FF0000"/>
                            </a:solidFill>
                            <a:latin typeface="Cambria Math" panose="02040503050406030204" pitchFamily="18" charset="0"/>
                          </a:rPr>
                        </m:ctrlPr>
                      </m:dPr>
                      <m:e>
                        <m:r>
                          <a:rPr lang="en-US" sz="2400" b="0" i="1" smtClean="0">
                            <a:solidFill>
                              <a:srgbClr val="FF0000"/>
                            </a:solidFill>
                            <a:latin typeface="Cambria Math" panose="02040503050406030204" pitchFamily="18" charset="0"/>
                          </a:rPr>
                          <m:t>𝑖</m:t>
                        </m:r>
                      </m:e>
                    </m:d>
                  </m:oMath>
                </a14:m>
                <a:endParaRPr lang="en-US" sz="2400" dirty="0">
                  <a:solidFill>
                    <a:srgbClr val="FF0000"/>
                  </a:solidFill>
                </a:endParaRPr>
              </a:p>
            </p:txBody>
          </p:sp>
        </mc:Choice>
        <mc:Fallback xmlns="">
          <p:sp>
            <p:nvSpPr>
              <p:cNvPr id="8" name="TextBox 7">
                <a:extLst>
                  <a:ext uri="{FF2B5EF4-FFF2-40B4-BE49-F238E27FC236}">
                    <a16:creationId xmlns:a16="http://schemas.microsoft.com/office/drawing/2014/main" id="{53509A2B-690F-4CF2-AE77-5CD1847CCFB2}"/>
                  </a:ext>
                </a:extLst>
              </p:cNvPr>
              <p:cNvSpPr txBox="1">
                <a:spLocks noRot="1" noChangeAspect="1" noMove="1" noResize="1" noEditPoints="1" noAdjustHandles="1" noChangeArrowheads="1" noChangeShapeType="1" noTextEdit="1"/>
              </p:cNvSpPr>
              <p:nvPr/>
            </p:nvSpPr>
            <p:spPr>
              <a:xfrm>
                <a:off x="1760755" y="4879848"/>
                <a:ext cx="2345707" cy="871649"/>
              </a:xfrm>
              <a:prstGeom prst="rect">
                <a:avLst/>
              </a:prstGeom>
              <a:blipFill>
                <a:blip r:embed="rId5"/>
                <a:stretch>
                  <a:fillRect l="-4156" t="-3521" b="-15493"/>
                </a:stretch>
              </a:blipFill>
            </p:spPr>
            <p:txBody>
              <a:bodyPr/>
              <a:lstStyle/>
              <a:p>
                <a:r>
                  <a:rPr lang="en-US">
                    <a:noFill/>
                  </a:rPr>
                  <a:t> </a:t>
                </a:r>
              </a:p>
            </p:txBody>
          </p:sp>
        </mc:Fallback>
      </mc:AlternateContent>
      <p:cxnSp>
        <p:nvCxnSpPr>
          <p:cNvPr id="6" name="Straight Connector 5">
            <a:extLst>
              <a:ext uri="{FF2B5EF4-FFF2-40B4-BE49-F238E27FC236}">
                <a16:creationId xmlns:a16="http://schemas.microsoft.com/office/drawing/2014/main" id="{6DA3C945-F6BD-4D32-BF6B-F9CE440CB6E8}"/>
              </a:ext>
            </a:extLst>
          </p:cNvPr>
          <p:cNvCxnSpPr>
            <a:cxnSpLocks/>
          </p:cNvCxnSpPr>
          <p:nvPr/>
        </p:nvCxnSpPr>
        <p:spPr>
          <a:xfrm>
            <a:off x="5400767" y="2358590"/>
            <a:ext cx="0" cy="2521258"/>
          </a:xfrm>
          <a:prstGeom prst="line">
            <a:avLst/>
          </a:prstGeom>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D6038D8F-DC2D-4C0F-9DE5-407885274EBD}"/>
                  </a:ext>
                </a:extLst>
              </p:cNvPr>
              <p:cNvSpPr txBox="1"/>
              <p:nvPr/>
            </p:nvSpPr>
            <p:spPr>
              <a:xfrm>
                <a:off x="4785065" y="5039413"/>
                <a:ext cx="6931898" cy="8552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sz="2400" i="1" smtClean="0">
                              <a:solidFill>
                                <a:srgbClr val="0070C0"/>
                              </a:solidFill>
                              <a:latin typeface="Cambria Math" panose="02040503050406030204" pitchFamily="18" charset="0"/>
                            </a:rPr>
                          </m:ctrlPr>
                        </m:sSubSupPr>
                        <m:e>
                          <m:f>
                            <m:fPr>
                              <m:ctrlPr>
                                <a:rPr lang="en-US" sz="2400" i="1">
                                  <a:solidFill>
                                    <a:srgbClr val="0070C0"/>
                                  </a:solidFill>
                                  <a:latin typeface="Cambria Math" panose="02040503050406030204" pitchFamily="18" charset="0"/>
                                </a:rPr>
                              </m:ctrlPr>
                            </m:fPr>
                            <m:num>
                              <m:r>
                                <a:rPr lang="en-US" sz="2400" i="1">
                                  <a:solidFill>
                                    <a:srgbClr val="0070C0"/>
                                  </a:solidFill>
                                  <a:latin typeface="Cambria Math" panose="02040503050406030204" pitchFamily="18" charset="0"/>
                                </a:rPr>
                                <m:t>1</m:t>
                              </m:r>
                            </m:num>
                            <m:den>
                              <m:rad>
                                <m:radPr>
                                  <m:degHide m:val="on"/>
                                  <m:ctrlPr>
                                    <a:rPr lang="en-US" sz="2400" i="1">
                                      <a:solidFill>
                                        <a:srgbClr val="0070C0"/>
                                      </a:solidFill>
                                      <a:latin typeface="Cambria Math" panose="02040503050406030204" pitchFamily="18" charset="0"/>
                                    </a:rPr>
                                  </m:ctrlPr>
                                </m:radPr>
                                <m:deg/>
                                <m:e>
                                  <m:r>
                                    <a:rPr lang="en-US" sz="2400" i="1">
                                      <a:solidFill>
                                        <a:srgbClr val="0070C0"/>
                                      </a:solidFill>
                                      <a:latin typeface="Cambria Math" panose="02040503050406030204" pitchFamily="18" charset="0"/>
                                    </a:rPr>
                                    <m:t>2</m:t>
                                  </m:r>
                                </m:e>
                              </m:rad>
                            </m:den>
                          </m:f>
                          <m:r>
                            <m:rPr>
                              <m:sty m:val="p"/>
                            </m:rPr>
                            <a:rPr lang="en-US" sz="2400">
                              <a:solidFill>
                                <a:srgbClr val="0070C0"/>
                              </a:solidFill>
                              <a:latin typeface="Cambria Math" panose="02040503050406030204" pitchFamily="18" charset="0"/>
                            </a:rPr>
                            <m:t>Σ</m:t>
                          </m:r>
                        </m:e>
                        <m:sub>
                          <m:r>
                            <a:rPr lang="en-US" sz="2400" i="1">
                              <a:solidFill>
                                <a:srgbClr val="0070C0"/>
                              </a:solidFill>
                              <a:latin typeface="Cambria Math" panose="02040503050406030204" pitchFamily="18" charset="0"/>
                            </a:rPr>
                            <m:t>𝑖</m:t>
                          </m:r>
                          <m:r>
                            <a:rPr lang="en-US" sz="2400" i="1">
                              <a:solidFill>
                                <a:srgbClr val="0070C0"/>
                              </a:solidFill>
                              <a:latin typeface="Cambria Math" panose="02040503050406030204" pitchFamily="18" charset="0"/>
                            </a:rPr>
                            <m:t>=0</m:t>
                          </m:r>
                        </m:sub>
                        <m:sup>
                          <m:r>
                            <a:rPr lang="en-US" sz="2400" i="1">
                              <a:solidFill>
                                <a:srgbClr val="0070C0"/>
                              </a:solidFill>
                              <a:latin typeface="Cambria Math" panose="02040503050406030204" pitchFamily="18" charset="0"/>
                            </a:rPr>
                            <m:t>2</m:t>
                          </m:r>
                        </m:sup>
                      </m:sSubSup>
                      <m:d>
                        <m:dPr>
                          <m:begChr m:val="|"/>
                          <m:endChr m:val="⟩"/>
                          <m:ctrlPr>
                            <a:rPr lang="en-US" sz="2400" i="1">
                              <a:solidFill>
                                <a:srgbClr val="0070C0"/>
                              </a:solidFill>
                              <a:latin typeface="Cambria Math" panose="02040503050406030204" pitchFamily="18" charset="0"/>
                            </a:rPr>
                          </m:ctrlPr>
                        </m:dPr>
                        <m:e>
                          <m:r>
                            <a:rPr lang="en-US" sz="2400" i="1">
                              <a:solidFill>
                                <a:srgbClr val="0070C0"/>
                              </a:solidFill>
                              <a:latin typeface="Cambria Math" panose="02040503050406030204" pitchFamily="18" charset="0"/>
                            </a:rPr>
                            <m:t>𝑖</m:t>
                          </m:r>
                        </m:e>
                      </m:d>
                      <m:d>
                        <m:dPr>
                          <m:begChr m:val="|"/>
                          <m:endChr m:val="⟩"/>
                          <m:ctrlPr>
                            <a:rPr lang="en-US" sz="2400" i="1">
                              <a:solidFill>
                                <a:srgbClr val="0070C0"/>
                              </a:solidFill>
                              <a:latin typeface="Cambria Math" panose="02040503050406030204" pitchFamily="18" charset="0"/>
                            </a:rPr>
                          </m:ctrlPr>
                        </m:dPr>
                        <m:e>
                          <m:r>
                            <a:rPr lang="en-US" sz="2400" i="1">
                              <a:solidFill>
                                <a:srgbClr val="0070C0"/>
                              </a:solidFill>
                              <a:latin typeface="Cambria Math" panose="02040503050406030204" pitchFamily="18" charset="0"/>
                            </a:rPr>
                            <m:t>0</m:t>
                          </m:r>
                        </m:e>
                      </m:d>
                      <m:r>
                        <a:rPr lang="en-US" sz="2400" b="0" i="0" smtClean="0">
                          <a:solidFill>
                            <a:srgbClr val="0070C0"/>
                          </a:solidFill>
                          <a:latin typeface="Cambria Math" panose="02040503050406030204" pitchFamily="18" charset="0"/>
                        </a:rPr>
                        <m:t>=</m:t>
                      </m:r>
                      <m:f>
                        <m:fPr>
                          <m:ctrlPr>
                            <a:rPr lang="en-US" sz="2400" i="1">
                              <a:solidFill>
                                <a:srgbClr val="0070C0"/>
                              </a:solidFill>
                              <a:latin typeface="Cambria Math" panose="02040503050406030204" pitchFamily="18" charset="0"/>
                            </a:rPr>
                          </m:ctrlPr>
                        </m:fPr>
                        <m:num>
                          <m:r>
                            <a:rPr lang="en-US" sz="2400" i="1">
                              <a:solidFill>
                                <a:srgbClr val="0070C0"/>
                              </a:solidFill>
                              <a:latin typeface="Cambria Math" panose="02040503050406030204" pitchFamily="18" charset="0"/>
                            </a:rPr>
                            <m:t>1</m:t>
                          </m:r>
                        </m:num>
                        <m:den>
                          <m:rad>
                            <m:radPr>
                              <m:degHide m:val="on"/>
                              <m:ctrlPr>
                                <a:rPr lang="en-US" sz="2400" i="1">
                                  <a:solidFill>
                                    <a:srgbClr val="0070C0"/>
                                  </a:solidFill>
                                  <a:latin typeface="Cambria Math" panose="02040503050406030204" pitchFamily="18" charset="0"/>
                                </a:rPr>
                              </m:ctrlPr>
                            </m:radPr>
                            <m:deg/>
                            <m:e>
                              <m:r>
                                <a:rPr lang="en-US" sz="2400" i="1">
                                  <a:solidFill>
                                    <a:srgbClr val="0070C0"/>
                                  </a:solidFill>
                                  <a:latin typeface="Cambria Math" panose="02040503050406030204" pitchFamily="18" charset="0"/>
                                </a:rPr>
                                <m:t>2</m:t>
                              </m:r>
                            </m:e>
                          </m:rad>
                        </m:den>
                      </m:f>
                      <m:r>
                        <a:rPr lang="en-US" sz="2400" b="0" i="1" smtClean="0">
                          <a:solidFill>
                            <a:srgbClr val="0070C0"/>
                          </a:solidFill>
                          <a:latin typeface="Cambria Math" panose="02040503050406030204" pitchFamily="18" charset="0"/>
                        </a:rPr>
                        <m:t>(</m:t>
                      </m:r>
                      <m:d>
                        <m:dPr>
                          <m:begChr m:val="|"/>
                          <m:endChr m:val="⟩"/>
                          <m:ctrlPr>
                            <a:rPr lang="en-US" sz="2400" b="0" i="1" smtClean="0">
                              <a:solidFill>
                                <a:srgbClr val="0070C0"/>
                              </a:solidFill>
                              <a:latin typeface="Cambria Math" panose="02040503050406030204" pitchFamily="18" charset="0"/>
                            </a:rPr>
                          </m:ctrlPr>
                        </m:dPr>
                        <m:e>
                          <m:r>
                            <a:rPr lang="en-US" sz="2400" b="0" i="1" smtClean="0">
                              <a:solidFill>
                                <a:srgbClr val="0070C0"/>
                              </a:solidFill>
                              <a:latin typeface="Cambria Math" panose="02040503050406030204" pitchFamily="18" charset="0"/>
                            </a:rPr>
                            <m:t>00</m:t>
                          </m:r>
                        </m:e>
                      </m:d>
                      <m:r>
                        <a:rPr lang="en-US" sz="2400" b="0" i="1" smtClean="0">
                          <a:solidFill>
                            <a:srgbClr val="0070C0"/>
                          </a:solidFill>
                          <a:latin typeface="Cambria Math" panose="02040503050406030204" pitchFamily="18" charset="0"/>
                        </a:rPr>
                        <m:t>+|10⟩)</m:t>
                      </m:r>
                      <m:r>
                        <a:rPr lang="en-US" sz="2400" b="0" i="1" smtClean="0">
                          <a:solidFill>
                            <a:srgbClr val="FF0000"/>
                          </a:solidFill>
                          <a:latin typeface="Cambria Math" panose="02040503050406030204" pitchFamily="18" charset="0"/>
                        </a:rPr>
                        <m:t>→</m:t>
                      </m:r>
                      <m:f>
                        <m:fPr>
                          <m:ctrlPr>
                            <a:rPr lang="en-US" sz="2400" i="1">
                              <a:solidFill>
                                <a:srgbClr val="FF0000"/>
                              </a:solidFill>
                              <a:latin typeface="Cambria Math" panose="02040503050406030204" pitchFamily="18" charset="0"/>
                            </a:rPr>
                          </m:ctrlPr>
                        </m:fPr>
                        <m:num>
                          <m:r>
                            <a:rPr lang="en-US" sz="2400" i="1">
                              <a:solidFill>
                                <a:srgbClr val="FF0000"/>
                              </a:solidFill>
                              <a:latin typeface="Cambria Math" panose="02040503050406030204" pitchFamily="18" charset="0"/>
                            </a:rPr>
                            <m:t>1</m:t>
                          </m:r>
                        </m:num>
                        <m:den>
                          <m:rad>
                            <m:radPr>
                              <m:degHide m:val="on"/>
                              <m:ctrlPr>
                                <a:rPr lang="en-US" sz="2400" i="1">
                                  <a:solidFill>
                                    <a:srgbClr val="FF0000"/>
                                  </a:solidFill>
                                  <a:latin typeface="Cambria Math" panose="02040503050406030204" pitchFamily="18" charset="0"/>
                                </a:rPr>
                              </m:ctrlPr>
                            </m:radPr>
                            <m:deg/>
                            <m:e>
                              <m:r>
                                <a:rPr lang="en-US" sz="2400" i="1">
                                  <a:solidFill>
                                    <a:srgbClr val="FF0000"/>
                                  </a:solidFill>
                                  <a:latin typeface="Cambria Math" panose="02040503050406030204" pitchFamily="18" charset="0"/>
                                </a:rPr>
                                <m:t>2</m:t>
                              </m:r>
                            </m:e>
                          </m:rad>
                        </m:den>
                      </m:f>
                      <m:r>
                        <a:rPr lang="en-US" sz="2400" i="1">
                          <a:solidFill>
                            <a:srgbClr val="FF0000"/>
                          </a:solidFill>
                          <a:latin typeface="Cambria Math" panose="02040503050406030204" pitchFamily="18" charset="0"/>
                        </a:rPr>
                        <m:t>(</m:t>
                      </m:r>
                      <m:d>
                        <m:dPr>
                          <m:begChr m:val="|"/>
                          <m:endChr m:val="⟩"/>
                          <m:ctrlPr>
                            <a:rPr lang="en-US" sz="2400" i="1" smtClean="0">
                              <a:solidFill>
                                <a:srgbClr val="FF0000"/>
                              </a:solidFill>
                              <a:latin typeface="Cambria Math" panose="02040503050406030204" pitchFamily="18" charset="0"/>
                            </a:rPr>
                          </m:ctrlPr>
                        </m:dPr>
                        <m:e>
                          <m:r>
                            <a:rPr lang="en-US" sz="2400" b="0" i="1" smtClean="0">
                              <a:solidFill>
                                <a:srgbClr val="FF0000"/>
                              </a:solidFill>
                              <a:latin typeface="Cambria Math" panose="02040503050406030204" pitchFamily="18" charset="0"/>
                            </a:rPr>
                            <m:t>0_</m:t>
                          </m:r>
                        </m:e>
                      </m:d>
                      <m:r>
                        <a:rPr lang="en-US" sz="2400" i="1">
                          <a:solidFill>
                            <a:srgbClr val="FF0000"/>
                          </a:solidFill>
                          <a:latin typeface="Cambria Math" panose="02040503050406030204" pitchFamily="18" charset="0"/>
                        </a:rPr>
                        <m:t>+|</m:t>
                      </m:r>
                      <m:r>
                        <a:rPr lang="en-US" sz="2400" b="0" i="1" smtClean="0">
                          <a:solidFill>
                            <a:srgbClr val="FF0000"/>
                          </a:solidFill>
                          <a:latin typeface="Cambria Math" panose="02040503050406030204" pitchFamily="18" charset="0"/>
                        </a:rPr>
                        <m:t>1_</m:t>
                      </m:r>
                      <m:r>
                        <a:rPr lang="en-US" sz="2400" i="1">
                          <a:solidFill>
                            <a:srgbClr val="FF0000"/>
                          </a:solidFill>
                          <a:latin typeface="Cambria Math" panose="02040503050406030204" pitchFamily="18" charset="0"/>
                        </a:rPr>
                        <m:t>⟩)</m:t>
                      </m:r>
                    </m:oMath>
                  </m:oMathPara>
                </a14:m>
                <a:endParaRPr lang="en-US" sz="2400" dirty="0"/>
              </a:p>
            </p:txBody>
          </p:sp>
        </mc:Choice>
        <mc:Fallback xmlns="">
          <p:sp>
            <p:nvSpPr>
              <p:cNvPr id="12" name="TextBox 11">
                <a:extLst>
                  <a:ext uri="{FF2B5EF4-FFF2-40B4-BE49-F238E27FC236}">
                    <a16:creationId xmlns:a16="http://schemas.microsoft.com/office/drawing/2014/main" id="{D6038D8F-DC2D-4C0F-9DE5-407885274EBD}"/>
                  </a:ext>
                </a:extLst>
              </p:cNvPr>
              <p:cNvSpPr txBox="1">
                <a:spLocks noRot="1" noChangeAspect="1" noMove="1" noResize="1" noEditPoints="1" noAdjustHandles="1" noChangeArrowheads="1" noChangeShapeType="1" noTextEdit="1"/>
              </p:cNvSpPr>
              <p:nvPr/>
            </p:nvSpPr>
            <p:spPr>
              <a:xfrm>
                <a:off x="4785065" y="5039413"/>
                <a:ext cx="6931898" cy="855299"/>
              </a:xfrm>
              <a:prstGeom prst="rect">
                <a:avLst/>
              </a:prstGeom>
              <a:blipFill>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72876180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E03FB9-D4A4-4180-A36D-95D860D67CB2}"/>
              </a:ext>
            </a:extLst>
          </p:cNvPr>
          <p:cNvSpPr>
            <a:spLocks noGrp="1"/>
          </p:cNvSpPr>
          <p:nvPr>
            <p:ph type="title"/>
          </p:nvPr>
        </p:nvSpPr>
        <p:spPr/>
        <p:txBody>
          <a:bodyPr/>
          <a:lstStyle/>
          <a:p>
            <a:r>
              <a:rPr lang="en-US" dirty="0"/>
              <a:t>After the CNOT gate application.</a:t>
            </a:r>
          </a:p>
        </p:txBody>
      </p:sp>
      <p:pic>
        <p:nvPicPr>
          <p:cNvPr id="5" name="Picture 4" descr="Diagram&#10;&#10;Description automatically generated">
            <a:extLst>
              <a:ext uri="{FF2B5EF4-FFF2-40B4-BE49-F238E27FC236}">
                <a16:creationId xmlns:a16="http://schemas.microsoft.com/office/drawing/2014/main" id="{54CDF4DF-1A71-4524-B1F8-32796A0D37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1086" y="3248397"/>
            <a:ext cx="5895470" cy="1631451"/>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3509A2B-690F-4CF2-AE77-5CD1847CCFB2}"/>
                  </a:ext>
                </a:extLst>
              </p:cNvPr>
              <p:cNvSpPr txBox="1"/>
              <p:nvPr/>
            </p:nvSpPr>
            <p:spPr>
              <a:xfrm>
                <a:off x="1760755" y="4879848"/>
                <a:ext cx="2345707" cy="871649"/>
              </a:xfrm>
              <a:prstGeom prst="rect">
                <a:avLst/>
              </a:prstGeom>
              <a:noFill/>
            </p:spPr>
            <p:txBody>
              <a:bodyPr wrap="none" rtlCol="0">
                <a:spAutoFit/>
              </a:bodyPr>
              <a:lstStyle/>
              <a:p>
                <a:r>
                  <a:rPr lang="en-US" sz="2400" dirty="0">
                    <a:solidFill>
                      <a:srgbClr val="0070C0"/>
                    </a:solidFill>
                  </a:rPr>
                  <a:t>Before:</a:t>
                </a:r>
                <a14:m>
                  <m:oMath xmlns:m="http://schemas.openxmlformats.org/officeDocument/2006/math">
                    <m:sSubSup>
                      <m:sSubSupPr>
                        <m:ctrlPr>
                          <a:rPr lang="en-US" sz="2400" i="1">
                            <a:solidFill>
                              <a:srgbClr val="0070C0"/>
                            </a:solidFill>
                            <a:latin typeface="Cambria Math" panose="02040503050406030204" pitchFamily="18" charset="0"/>
                          </a:rPr>
                        </m:ctrlPr>
                      </m:sSubSupPr>
                      <m:e>
                        <m:r>
                          <m:rPr>
                            <m:sty m:val="p"/>
                          </m:rPr>
                          <a:rPr lang="en-US" sz="2400">
                            <a:solidFill>
                              <a:srgbClr val="0070C0"/>
                            </a:solidFill>
                            <a:latin typeface="Cambria Math" panose="02040503050406030204" pitchFamily="18" charset="0"/>
                          </a:rPr>
                          <m:t>Σ</m:t>
                        </m:r>
                      </m:e>
                      <m:sub>
                        <m:r>
                          <a:rPr lang="en-US" sz="2400" i="1">
                            <a:solidFill>
                              <a:srgbClr val="0070C0"/>
                            </a:solidFill>
                            <a:latin typeface="Cambria Math" panose="02040503050406030204" pitchFamily="18" charset="0"/>
                          </a:rPr>
                          <m:t>𝑖</m:t>
                        </m:r>
                        <m:r>
                          <a:rPr lang="en-US" sz="2400" i="1">
                            <a:solidFill>
                              <a:srgbClr val="0070C0"/>
                            </a:solidFill>
                            <a:latin typeface="Cambria Math" panose="02040503050406030204" pitchFamily="18" charset="0"/>
                          </a:rPr>
                          <m:t>=0</m:t>
                        </m:r>
                      </m:sub>
                      <m:sup>
                        <m:r>
                          <a:rPr lang="en-US" sz="2400" i="1">
                            <a:solidFill>
                              <a:srgbClr val="0070C0"/>
                            </a:solidFill>
                            <a:latin typeface="Cambria Math" panose="02040503050406030204" pitchFamily="18" charset="0"/>
                          </a:rPr>
                          <m:t>2</m:t>
                        </m:r>
                      </m:sup>
                    </m:sSubSup>
                    <m:d>
                      <m:dPr>
                        <m:begChr m:val="|"/>
                        <m:endChr m:val="⟩"/>
                        <m:ctrlPr>
                          <a:rPr lang="en-US" sz="2400" i="1">
                            <a:solidFill>
                              <a:srgbClr val="0070C0"/>
                            </a:solidFill>
                            <a:latin typeface="Cambria Math" panose="02040503050406030204" pitchFamily="18" charset="0"/>
                          </a:rPr>
                        </m:ctrlPr>
                      </m:dPr>
                      <m:e>
                        <m:r>
                          <a:rPr lang="en-US" sz="2400" i="1">
                            <a:solidFill>
                              <a:srgbClr val="0070C0"/>
                            </a:solidFill>
                            <a:latin typeface="Cambria Math" panose="02040503050406030204" pitchFamily="18" charset="0"/>
                          </a:rPr>
                          <m:t>𝑖</m:t>
                        </m:r>
                      </m:e>
                    </m:d>
                    <m:d>
                      <m:dPr>
                        <m:begChr m:val="|"/>
                        <m:endChr m:val="⟩"/>
                        <m:ctrlPr>
                          <a:rPr lang="en-US" sz="2400" i="1">
                            <a:solidFill>
                              <a:srgbClr val="0070C0"/>
                            </a:solidFill>
                            <a:latin typeface="Cambria Math" panose="02040503050406030204" pitchFamily="18" charset="0"/>
                          </a:rPr>
                        </m:ctrlPr>
                      </m:dPr>
                      <m:e>
                        <m:r>
                          <a:rPr lang="en-US" sz="2400" i="1">
                            <a:solidFill>
                              <a:srgbClr val="0070C0"/>
                            </a:solidFill>
                            <a:latin typeface="Cambria Math" panose="02040503050406030204" pitchFamily="18" charset="0"/>
                          </a:rPr>
                          <m:t>0</m:t>
                        </m:r>
                      </m:e>
                    </m:d>
                  </m:oMath>
                </a14:m>
                <a:endParaRPr lang="en-US" sz="2400" dirty="0">
                  <a:solidFill>
                    <a:srgbClr val="0070C0"/>
                  </a:solidFill>
                </a:endParaRPr>
              </a:p>
              <a:p>
                <a:r>
                  <a:rPr lang="en-US" sz="2400" dirty="0">
                    <a:solidFill>
                      <a:srgbClr val="FF0000"/>
                    </a:solidFill>
                  </a:rPr>
                  <a:t>After: </a:t>
                </a:r>
                <a14:m>
                  <m:oMath xmlns:m="http://schemas.openxmlformats.org/officeDocument/2006/math">
                    <m:sSubSup>
                      <m:sSubSupPr>
                        <m:ctrlPr>
                          <a:rPr lang="en-US" sz="2400" i="1" smtClean="0">
                            <a:solidFill>
                              <a:srgbClr val="FF0000"/>
                            </a:solidFill>
                            <a:latin typeface="Cambria Math" panose="02040503050406030204" pitchFamily="18" charset="0"/>
                          </a:rPr>
                        </m:ctrlPr>
                      </m:sSubSupPr>
                      <m:e>
                        <m:r>
                          <m:rPr>
                            <m:sty m:val="p"/>
                          </m:rPr>
                          <a:rPr lang="en-US" sz="2400">
                            <a:solidFill>
                              <a:srgbClr val="FF0000"/>
                            </a:solidFill>
                            <a:latin typeface="Cambria Math" panose="02040503050406030204" pitchFamily="18" charset="0"/>
                          </a:rPr>
                          <m:t>Σ</m:t>
                        </m:r>
                      </m:e>
                      <m:sub>
                        <m:r>
                          <a:rPr lang="en-US" sz="2400" i="1">
                            <a:solidFill>
                              <a:srgbClr val="FF0000"/>
                            </a:solidFill>
                            <a:latin typeface="Cambria Math" panose="02040503050406030204" pitchFamily="18" charset="0"/>
                          </a:rPr>
                          <m:t>𝑖</m:t>
                        </m:r>
                        <m:r>
                          <a:rPr lang="en-US" sz="2400" i="1">
                            <a:solidFill>
                              <a:srgbClr val="FF0000"/>
                            </a:solidFill>
                            <a:latin typeface="Cambria Math" panose="02040503050406030204" pitchFamily="18" charset="0"/>
                          </a:rPr>
                          <m:t>=0</m:t>
                        </m:r>
                      </m:sub>
                      <m:sup>
                        <m:r>
                          <a:rPr lang="en-US" sz="2400" i="1">
                            <a:solidFill>
                              <a:srgbClr val="FF0000"/>
                            </a:solidFill>
                            <a:latin typeface="Cambria Math" panose="02040503050406030204" pitchFamily="18" charset="0"/>
                          </a:rPr>
                          <m:t>2</m:t>
                        </m:r>
                      </m:sup>
                    </m:sSubSup>
                    <m:d>
                      <m:dPr>
                        <m:begChr m:val="|"/>
                        <m:endChr m:val="⟩"/>
                        <m:ctrlPr>
                          <a:rPr lang="en-US" sz="2400" i="1">
                            <a:solidFill>
                              <a:srgbClr val="FF0000"/>
                            </a:solidFill>
                            <a:latin typeface="Cambria Math" panose="02040503050406030204" pitchFamily="18" charset="0"/>
                          </a:rPr>
                        </m:ctrlPr>
                      </m:dPr>
                      <m:e>
                        <m:r>
                          <a:rPr lang="en-US" sz="2400" i="1">
                            <a:solidFill>
                              <a:srgbClr val="FF0000"/>
                            </a:solidFill>
                            <a:latin typeface="Cambria Math" panose="02040503050406030204" pitchFamily="18" charset="0"/>
                          </a:rPr>
                          <m:t>𝑖</m:t>
                        </m:r>
                      </m:e>
                    </m:d>
                    <m:d>
                      <m:dPr>
                        <m:begChr m:val="|"/>
                        <m:endChr m:val="⟩"/>
                        <m:ctrlPr>
                          <a:rPr lang="en-US" sz="2400" i="1">
                            <a:solidFill>
                              <a:srgbClr val="FF0000"/>
                            </a:solidFill>
                            <a:latin typeface="Cambria Math" panose="02040503050406030204" pitchFamily="18" charset="0"/>
                          </a:rPr>
                        </m:ctrlPr>
                      </m:dPr>
                      <m:e>
                        <m:r>
                          <a:rPr lang="en-US" sz="2400" b="0" i="1" smtClean="0">
                            <a:solidFill>
                              <a:srgbClr val="FF0000"/>
                            </a:solidFill>
                            <a:latin typeface="Cambria Math" panose="02040503050406030204" pitchFamily="18" charset="0"/>
                          </a:rPr>
                          <m:t>𝑖</m:t>
                        </m:r>
                      </m:e>
                    </m:d>
                  </m:oMath>
                </a14:m>
                <a:endParaRPr lang="en-US" sz="2400" dirty="0">
                  <a:solidFill>
                    <a:srgbClr val="FF0000"/>
                  </a:solidFill>
                </a:endParaRPr>
              </a:p>
            </p:txBody>
          </p:sp>
        </mc:Choice>
        <mc:Fallback xmlns="">
          <p:sp>
            <p:nvSpPr>
              <p:cNvPr id="8" name="TextBox 7">
                <a:extLst>
                  <a:ext uri="{FF2B5EF4-FFF2-40B4-BE49-F238E27FC236}">
                    <a16:creationId xmlns:a16="http://schemas.microsoft.com/office/drawing/2014/main" id="{53509A2B-690F-4CF2-AE77-5CD1847CCFB2}"/>
                  </a:ext>
                </a:extLst>
              </p:cNvPr>
              <p:cNvSpPr txBox="1">
                <a:spLocks noRot="1" noChangeAspect="1" noMove="1" noResize="1" noEditPoints="1" noAdjustHandles="1" noChangeArrowheads="1" noChangeShapeType="1" noTextEdit="1"/>
              </p:cNvSpPr>
              <p:nvPr/>
            </p:nvSpPr>
            <p:spPr>
              <a:xfrm>
                <a:off x="1760755" y="4879848"/>
                <a:ext cx="2345707" cy="871649"/>
              </a:xfrm>
              <a:prstGeom prst="rect">
                <a:avLst/>
              </a:prstGeom>
              <a:blipFill>
                <a:blip r:embed="rId5"/>
                <a:stretch>
                  <a:fillRect l="-4156" t="-3521" b="-15493"/>
                </a:stretch>
              </a:blipFill>
            </p:spPr>
            <p:txBody>
              <a:bodyPr/>
              <a:lstStyle/>
              <a:p>
                <a:r>
                  <a:rPr lang="en-US">
                    <a:noFill/>
                  </a:rPr>
                  <a:t> </a:t>
                </a:r>
              </a:p>
            </p:txBody>
          </p:sp>
        </mc:Fallback>
      </mc:AlternateContent>
      <p:cxnSp>
        <p:nvCxnSpPr>
          <p:cNvPr id="6" name="Straight Connector 5">
            <a:extLst>
              <a:ext uri="{FF2B5EF4-FFF2-40B4-BE49-F238E27FC236}">
                <a16:creationId xmlns:a16="http://schemas.microsoft.com/office/drawing/2014/main" id="{6DA3C945-F6BD-4D32-BF6B-F9CE440CB6E8}"/>
              </a:ext>
            </a:extLst>
          </p:cNvPr>
          <p:cNvCxnSpPr>
            <a:cxnSpLocks/>
          </p:cNvCxnSpPr>
          <p:nvPr/>
        </p:nvCxnSpPr>
        <p:spPr>
          <a:xfrm>
            <a:off x="5400767" y="2358590"/>
            <a:ext cx="0" cy="2521258"/>
          </a:xfrm>
          <a:prstGeom prst="line">
            <a:avLst/>
          </a:prstGeom>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D6038D8F-DC2D-4C0F-9DE5-407885274EBD}"/>
                  </a:ext>
                </a:extLst>
              </p:cNvPr>
              <p:cNvSpPr txBox="1"/>
              <p:nvPr/>
            </p:nvSpPr>
            <p:spPr>
              <a:xfrm>
                <a:off x="4785065" y="5039413"/>
                <a:ext cx="6931898" cy="8552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sz="2400" i="1" smtClean="0">
                              <a:solidFill>
                                <a:srgbClr val="0070C0"/>
                              </a:solidFill>
                              <a:latin typeface="Cambria Math" panose="02040503050406030204" pitchFamily="18" charset="0"/>
                            </a:rPr>
                          </m:ctrlPr>
                        </m:sSubSupPr>
                        <m:e>
                          <m:f>
                            <m:fPr>
                              <m:ctrlPr>
                                <a:rPr lang="en-US" sz="2400" i="1">
                                  <a:solidFill>
                                    <a:srgbClr val="0070C0"/>
                                  </a:solidFill>
                                  <a:latin typeface="Cambria Math" panose="02040503050406030204" pitchFamily="18" charset="0"/>
                                </a:rPr>
                              </m:ctrlPr>
                            </m:fPr>
                            <m:num>
                              <m:r>
                                <a:rPr lang="en-US" sz="2400" i="1">
                                  <a:solidFill>
                                    <a:srgbClr val="0070C0"/>
                                  </a:solidFill>
                                  <a:latin typeface="Cambria Math" panose="02040503050406030204" pitchFamily="18" charset="0"/>
                                </a:rPr>
                                <m:t>1</m:t>
                              </m:r>
                            </m:num>
                            <m:den>
                              <m:rad>
                                <m:radPr>
                                  <m:degHide m:val="on"/>
                                  <m:ctrlPr>
                                    <a:rPr lang="en-US" sz="2400" i="1">
                                      <a:solidFill>
                                        <a:srgbClr val="0070C0"/>
                                      </a:solidFill>
                                      <a:latin typeface="Cambria Math" panose="02040503050406030204" pitchFamily="18" charset="0"/>
                                    </a:rPr>
                                  </m:ctrlPr>
                                </m:radPr>
                                <m:deg/>
                                <m:e>
                                  <m:r>
                                    <a:rPr lang="en-US" sz="2400" i="1">
                                      <a:solidFill>
                                        <a:srgbClr val="0070C0"/>
                                      </a:solidFill>
                                      <a:latin typeface="Cambria Math" panose="02040503050406030204" pitchFamily="18" charset="0"/>
                                    </a:rPr>
                                    <m:t>2</m:t>
                                  </m:r>
                                </m:e>
                              </m:rad>
                            </m:den>
                          </m:f>
                          <m:r>
                            <m:rPr>
                              <m:sty m:val="p"/>
                            </m:rPr>
                            <a:rPr lang="en-US" sz="2400">
                              <a:solidFill>
                                <a:srgbClr val="0070C0"/>
                              </a:solidFill>
                              <a:latin typeface="Cambria Math" panose="02040503050406030204" pitchFamily="18" charset="0"/>
                            </a:rPr>
                            <m:t>Σ</m:t>
                          </m:r>
                        </m:e>
                        <m:sub>
                          <m:r>
                            <a:rPr lang="en-US" sz="2400" i="1">
                              <a:solidFill>
                                <a:srgbClr val="0070C0"/>
                              </a:solidFill>
                              <a:latin typeface="Cambria Math" panose="02040503050406030204" pitchFamily="18" charset="0"/>
                            </a:rPr>
                            <m:t>𝑖</m:t>
                          </m:r>
                          <m:r>
                            <a:rPr lang="en-US" sz="2400" i="1">
                              <a:solidFill>
                                <a:srgbClr val="0070C0"/>
                              </a:solidFill>
                              <a:latin typeface="Cambria Math" panose="02040503050406030204" pitchFamily="18" charset="0"/>
                            </a:rPr>
                            <m:t>=0</m:t>
                          </m:r>
                        </m:sub>
                        <m:sup>
                          <m:r>
                            <a:rPr lang="en-US" sz="2400" i="1">
                              <a:solidFill>
                                <a:srgbClr val="0070C0"/>
                              </a:solidFill>
                              <a:latin typeface="Cambria Math" panose="02040503050406030204" pitchFamily="18" charset="0"/>
                            </a:rPr>
                            <m:t>2</m:t>
                          </m:r>
                        </m:sup>
                      </m:sSubSup>
                      <m:d>
                        <m:dPr>
                          <m:begChr m:val="|"/>
                          <m:endChr m:val="⟩"/>
                          <m:ctrlPr>
                            <a:rPr lang="en-US" sz="2400" i="1">
                              <a:solidFill>
                                <a:srgbClr val="0070C0"/>
                              </a:solidFill>
                              <a:latin typeface="Cambria Math" panose="02040503050406030204" pitchFamily="18" charset="0"/>
                            </a:rPr>
                          </m:ctrlPr>
                        </m:dPr>
                        <m:e>
                          <m:r>
                            <a:rPr lang="en-US" sz="2400" i="1">
                              <a:solidFill>
                                <a:srgbClr val="0070C0"/>
                              </a:solidFill>
                              <a:latin typeface="Cambria Math" panose="02040503050406030204" pitchFamily="18" charset="0"/>
                            </a:rPr>
                            <m:t>𝑖</m:t>
                          </m:r>
                        </m:e>
                      </m:d>
                      <m:d>
                        <m:dPr>
                          <m:begChr m:val="|"/>
                          <m:endChr m:val="⟩"/>
                          <m:ctrlPr>
                            <a:rPr lang="en-US" sz="2400" i="1">
                              <a:solidFill>
                                <a:srgbClr val="0070C0"/>
                              </a:solidFill>
                              <a:latin typeface="Cambria Math" panose="02040503050406030204" pitchFamily="18" charset="0"/>
                            </a:rPr>
                          </m:ctrlPr>
                        </m:dPr>
                        <m:e>
                          <m:r>
                            <a:rPr lang="en-US" sz="2400" i="1">
                              <a:solidFill>
                                <a:srgbClr val="0070C0"/>
                              </a:solidFill>
                              <a:latin typeface="Cambria Math" panose="02040503050406030204" pitchFamily="18" charset="0"/>
                            </a:rPr>
                            <m:t>0</m:t>
                          </m:r>
                        </m:e>
                      </m:d>
                      <m:r>
                        <a:rPr lang="en-US" sz="2400" b="0" i="0" smtClean="0">
                          <a:solidFill>
                            <a:srgbClr val="0070C0"/>
                          </a:solidFill>
                          <a:latin typeface="Cambria Math" panose="02040503050406030204" pitchFamily="18" charset="0"/>
                        </a:rPr>
                        <m:t>=</m:t>
                      </m:r>
                      <m:f>
                        <m:fPr>
                          <m:ctrlPr>
                            <a:rPr lang="en-US" sz="2400" i="1">
                              <a:solidFill>
                                <a:srgbClr val="0070C0"/>
                              </a:solidFill>
                              <a:latin typeface="Cambria Math" panose="02040503050406030204" pitchFamily="18" charset="0"/>
                            </a:rPr>
                          </m:ctrlPr>
                        </m:fPr>
                        <m:num>
                          <m:r>
                            <a:rPr lang="en-US" sz="2400" i="1">
                              <a:solidFill>
                                <a:srgbClr val="0070C0"/>
                              </a:solidFill>
                              <a:latin typeface="Cambria Math" panose="02040503050406030204" pitchFamily="18" charset="0"/>
                            </a:rPr>
                            <m:t>1</m:t>
                          </m:r>
                        </m:num>
                        <m:den>
                          <m:rad>
                            <m:radPr>
                              <m:degHide m:val="on"/>
                              <m:ctrlPr>
                                <a:rPr lang="en-US" sz="2400" i="1">
                                  <a:solidFill>
                                    <a:srgbClr val="0070C0"/>
                                  </a:solidFill>
                                  <a:latin typeface="Cambria Math" panose="02040503050406030204" pitchFamily="18" charset="0"/>
                                </a:rPr>
                              </m:ctrlPr>
                            </m:radPr>
                            <m:deg/>
                            <m:e>
                              <m:r>
                                <a:rPr lang="en-US" sz="2400" i="1">
                                  <a:solidFill>
                                    <a:srgbClr val="0070C0"/>
                                  </a:solidFill>
                                  <a:latin typeface="Cambria Math" panose="02040503050406030204" pitchFamily="18" charset="0"/>
                                </a:rPr>
                                <m:t>2</m:t>
                              </m:r>
                            </m:e>
                          </m:rad>
                        </m:den>
                      </m:f>
                      <m:r>
                        <a:rPr lang="en-US" sz="2400" b="0" i="1" smtClean="0">
                          <a:solidFill>
                            <a:srgbClr val="0070C0"/>
                          </a:solidFill>
                          <a:latin typeface="Cambria Math" panose="02040503050406030204" pitchFamily="18" charset="0"/>
                        </a:rPr>
                        <m:t>(</m:t>
                      </m:r>
                      <m:d>
                        <m:dPr>
                          <m:begChr m:val="|"/>
                          <m:endChr m:val="⟩"/>
                          <m:ctrlPr>
                            <a:rPr lang="en-US" sz="2400" b="0" i="1" smtClean="0">
                              <a:solidFill>
                                <a:srgbClr val="0070C0"/>
                              </a:solidFill>
                              <a:latin typeface="Cambria Math" panose="02040503050406030204" pitchFamily="18" charset="0"/>
                            </a:rPr>
                          </m:ctrlPr>
                        </m:dPr>
                        <m:e>
                          <m:r>
                            <a:rPr lang="en-US" sz="2400" b="0" i="1" smtClean="0">
                              <a:solidFill>
                                <a:srgbClr val="0070C0"/>
                              </a:solidFill>
                              <a:latin typeface="Cambria Math" panose="02040503050406030204" pitchFamily="18" charset="0"/>
                            </a:rPr>
                            <m:t>00</m:t>
                          </m:r>
                        </m:e>
                      </m:d>
                      <m:r>
                        <a:rPr lang="en-US" sz="2400" b="0" i="1" smtClean="0">
                          <a:solidFill>
                            <a:srgbClr val="0070C0"/>
                          </a:solidFill>
                          <a:latin typeface="Cambria Math" panose="02040503050406030204" pitchFamily="18" charset="0"/>
                        </a:rPr>
                        <m:t>+|10⟩)</m:t>
                      </m:r>
                      <m:r>
                        <a:rPr lang="en-US" sz="2400" b="0" i="1" smtClean="0">
                          <a:solidFill>
                            <a:srgbClr val="FF0000"/>
                          </a:solidFill>
                          <a:latin typeface="Cambria Math" panose="02040503050406030204" pitchFamily="18" charset="0"/>
                        </a:rPr>
                        <m:t>→</m:t>
                      </m:r>
                      <m:f>
                        <m:fPr>
                          <m:ctrlPr>
                            <a:rPr lang="en-US" sz="2400" i="1">
                              <a:solidFill>
                                <a:srgbClr val="FF0000"/>
                              </a:solidFill>
                              <a:latin typeface="Cambria Math" panose="02040503050406030204" pitchFamily="18" charset="0"/>
                            </a:rPr>
                          </m:ctrlPr>
                        </m:fPr>
                        <m:num>
                          <m:r>
                            <a:rPr lang="en-US" sz="2400" i="1">
                              <a:solidFill>
                                <a:srgbClr val="FF0000"/>
                              </a:solidFill>
                              <a:latin typeface="Cambria Math" panose="02040503050406030204" pitchFamily="18" charset="0"/>
                            </a:rPr>
                            <m:t>1</m:t>
                          </m:r>
                        </m:num>
                        <m:den>
                          <m:rad>
                            <m:radPr>
                              <m:degHide m:val="on"/>
                              <m:ctrlPr>
                                <a:rPr lang="en-US" sz="2400" i="1">
                                  <a:solidFill>
                                    <a:srgbClr val="FF0000"/>
                                  </a:solidFill>
                                  <a:latin typeface="Cambria Math" panose="02040503050406030204" pitchFamily="18" charset="0"/>
                                </a:rPr>
                              </m:ctrlPr>
                            </m:radPr>
                            <m:deg/>
                            <m:e>
                              <m:r>
                                <a:rPr lang="en-US" sz="2400" i="1">
                                  <a:solidFill>
                                    <a:srgbClr val="FF0000"/>
                                  </a:solidFill>
                                  <a:latin typeface="Cambria Math" panose="02040503050406030204" pitchFamily="18" charset="0"/>
                                </a:rPr>
                                <m:t>2</m:t>
                              </m:r>
                            </m:e>
                          </m:rad>
                        </m:den>
                      </m:f>
                      <m:r>
                        <a:rPr lang="en-US" sz="2400" i="1">
                          <a:solidFill>
                            <a:srgbClr val="FF0000"/>
                          </a:solidFill>
                          <a:latin typeface="Cambria Math" panose="02040503050406030204" pitchFamily="18" charset="0"/>
                        </a:rPr>
                        <m:t>(</m:t>
                      </m:r>
                      <m:d>
                        <m:dPr>
                          <m:begChr m:val="|"/>
                          <m:endChr m:val="⟩"/>
                          <m:ctrlPr>
                            <a:rPr lang="en-US" sz="2400" i="1" smtClean="0">
                              <a:solidFill>
                                <a:srgbClr val="FF0000"/>
                              </a:solidFill>
                              <a:latin typeface="Cambria Math" panose="02040503050406030204" pitchFamily="18" charset="0"/>
                            </a:rPr>
                          </m:ctrlPr>
                        </m:dPr>
                        <m:e>
                          <m:r>
                            <a:rPr lang="en-US" sz="2400" b="0" i="1" smtClean="0">
                              <a:solidFill>
                                <a:srgbClr val="FF0000"/>
                              </a:solidFill>
                              <a:latin typeface="Cambria Math" panose="02040503050406030204" pitchFamily="18" charset="0"/>
                            </a:rPr>
                            <m:t>00</m:t>
                          </m:r>
                        </m:e>
                      </m:d>
                      <m:r>
                        <a:rPr lang="en-US" sz="2400" i="1">
                          <a:solidFill>
                            <a:srgbClr val="FF0000"/>
                          </a:solidFill>
                          <a:latin typeface="Cambria Math" panose="02040503050406030204" pitchFamily="18" charset="0"/>
                        </a:rPr>
                        <m:t>+|</m:t>
                      </m:r>
                      <m:r>
                        <a:rPr lang="en-US" sz="2400" b="0" i="1" smtClean="0">
                          <a:solidFill>
                            <a:srgbClr val="FF0000"/>
                          </a:solidFill>
                          <a:latin typeface="Cambria Math" panose="02040503050406030204" pitchFamily="18" charset="0"/>
                        </a:rPr>
                        <m:t>1_</m:t>
                      </m:r>
                      <m:r>
                        <a:rPr lang="en-US" sz="2400" i="1">
                          <a:solidFill>
                            <a:srgbClr val="FF0000"/>
                          </a:solidFill>
                          <a:latin typeface="Cambria Math" panose="02040503050406030204" pitchFamily="18" charset="0"/>
                        </a:rPr>
                        <m:t>⟩)</m:t>
                      </m:r>
                    </m:oMath>
                  </m:oMathPara>
                </a14:m>
                <a:endParaRPr lang="en-US" sz="2400" dirty="0"/>
              </a:p>
            </p:txBody>
          </p:sp>
        </mc:Choice>
        <mc:Fallback xmlns="">
          <p:sp>
            <p:nvSpPr>
              <p:cNvPr id="12" name="TextBox 11">
                <a:extLst>
                  <a:ext uri="{FF2B5EF4-FFF2-40B4-BE49-F238E27FC236}">
                    <a16:creationId xmlns:a16="http://schemas.microsoft.com/office/drawing/2014/main" id="{D6038D8F-DC2D-4C0F-9DE5-407885274EBD}"/>
                  </a:ext>
                </a:extLst>
              </p:cNvPr>
              <p:cNvSpPr txBox="1">
                <a:spLocks noRot="1" noChangeAspect="1" noMove="1" noResize="1" noEditPoints="1" noAdjustHandles="1" noChangeArrowheads="1" noChangeShapeType="1" noTextEdit="1"/>
              </p:cNvSpPr>
              <p:nvPr/>
            </p:nvSpPr>
            <p:spPr>
              <a:xfrm>
                <a:off x="4785065" y="5039413"/>
                <a:ext cx="6931898" cy="855299"/>
              </a:xfrm>
              <a:prstGeom prst="rect">
                <a:avLst/>
              </a:prstGeom>
              <a:blipFill>
                <a:blip r:embed="rId6"/>
                <a:stretch>
                  <a:fillRect/>
                </a:stretch>
              </a:blipFill>
            </p:spPr>
            <p:txBody>
              <a:bodyPr/>
              <a:lstStyle/>
              <a:p>
                <a:r>
                  <a:rPr lang="en-US">
                    <a:noFill/>
                  </a:rPr>
                  <a:t> </a:t>
                </a:r>
              </a:p>
            </p:txBody>
          </p:sp>
        </mc:Fallback>
      </mc:AlternateContent>
      <p:cxnSp>
        <p:nvCxnSpPr>
          <p:cNvPr id="4" name="Straight Arrow Connector 3">
            <a:extLst>
              <a:ext uri="{FF2B5EF4-FFF2-40B4-BE49-F238E27FC236}">
                <a16:creationId xmlns:a16="http://schemas.microsoft.com/office/drawing/2014/main" id="{BCD0E6D1-61FA-4C60-8146-A3E91C651BDF}"/>
              </a:ext>
            </a:extLst>
          </p:cNvPr>
          <p:cNvCxnSpPr/>
          <p:nvPr/>
        </p:nvCxnSpPr>
        <p:spPr>
          <a:xfrm>
            <a:off x="10173810" y="4616388"/>
            <a:ext cx="0" cy="64807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DCCE3BBE-70AE-4262-89AD-7148681EC3E4}"/>
              </a:ext>
            </a:extLst>
          </p:cNvPr>
          <p:cNvCxnSpPr/>
          <p:nvPr/>
        </p:nvCxnSpPr>
        <p:spPr>
          <a:xfrm>
            <a:off x="10333608" y="4607511"/>
            <a:ext cx="88776" cy="64807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469BCE8B-5971-4B60-9A67-6974C5DCC6C5}"/>
              </a:ext>
            </a:extLst>
          </p:cNvPr>
          <p:cNvSpPr txBox="1"/>
          <p:nvPr/>
        </p:nvSpPr>
        <p:spPr>
          <a:xfrm>
            <a:off x="8815526" y="3783714"/>
            <a:ext cx="3182281" cy="830997"/>
          </a:xfrm>
          <a:prstGeom prst="rect">
            <a:avLst/>
          </a:prstGeom>
          <a:noFill/>
        </p:spPr>
        <p:txBody>
          <a:bodyPr wrap="none" rtlCol="0">
            <a:spAutoFit/>
          </a:bodyPr>
          <a:lstStyle/>
          <a:p>
            <a:r>
              <a:rPr lang="en-US" sz="2400" dirty="0"/>
              <a:t>If the first bit is 0, </a:t>
            </a:r>
          </a:p>
          <a:p>
            <a:r>
              <a:rPr lang="en-US" sz="2400" dirty="0"/>
              <a:t>then do nothing (same) </a:t>
            </a:r>
          </a:p>
        </p:txBody>
      </p:sp>
    </p:spTree>
    <p:extLst>
      <p:ext uri="{BB962C8B-B14F-4D97-AF65-F5344CB8AC3E}">
        <p14:creationId xmlns:p14="http://schemas.microsoft.com/office/powerpoint/2010/main" val="365895653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E03FB9-D4A4-4180-A36D-95D860D67CB2}"/>
              </a:ext>
            </a:extLst>
          </p:cNvPr>
          <p:cNvSpPr>
            <a:spLocks noGrp="1"/>
          </p:cNvSpPr>
          <p:nvPr>
            <p:ph type="title"/>
          </p:nvPr>
        </p:nvSpPr>
        <p:spPr/>
        <p:txBody>
          <a:bodyPr/>
          <a:lstStyle/>
          <a:p>
            <a:r>
              <a:rPr lang="en-US" dirty="0"/>
              <a:t>After the CNOT gate application.</a:t>
            </a:r>
          </a:p>
        </p:txBody>
      </p:sp>
      <p:pic>
        <p:nvPicPr>
          <p:cNvPr id="5" name="Picture 4" descr="Diagram&#10;&#10;Description automatically generated">
            <a:extLst>
              <a:ext uri="{FF2B5EF4-FFF2-40B4-BE49-F238E27FC236}">
                <a16:creationId xmlns:a16="http://schemas.microsoft.com/office/drawing/2014/main" id="{54CDF4DF-1A71-4524-B1F8-32796A0D37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1086" y="3248397"/>
            <a:ext cx="5895470" cy="1631451"/>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3509A2B-690F-4CF2-AE77-5CD1847CCFB2}"/>
                  </a:ext>
                </a:extLst>
              </p:cNvPr>
              <p:cNvSpPr txBox="1"/>
              <p:nvPr/>
            </p:nvSpPr>
            <p:spPr>
              <a:xfrm>
                <a:off x="1760755" y="4879848"/>
                <a:ext cx="2345707" cy="871649"/>
              </a:xfrm>
              <a:prstGeom prst="rect">
                <a:avLst/>
              </a:prstGeom>
              <a:noFill/>
            </p:spPr>
            <p:txBody>
              <a:bodyPr wrap="none" rtlCol="0">
                <a:spAutoFit/>
              </a:bodyPr>
              <a:lstStyle/>
              <a:p>
                <a:r>
                  <a:rPr lang="en-US" sz="2400" dirty="0">
                    <a:solidFill>
                      <a:srgbClr val="0070C0"/>
                    </a:solidFill>
                  </a:rPr>
                  <a:t>Before:</a:t>
                </a:r>
                <a14:m>
                  <m:oMath xmlns:m="http://schemas.openxmlformats.org/officeDocument/2006/math">
                    <m:sSubSup>
                      <m:sSubSupPr>
                        <m:ctrlPr>
                          <a:rPr lang="en-US" sz="2400" i="1">
                            <a:solidFill>
                              <a:srgbClr val="0070C0"/>
                            </a:solidFill>
                            <a:latin typeface="Cambria Math" panose="02040503050406030204" pitchFamily="18" charset="0"/>
                          </a:rPr>
                        </m:ctrlPr>
                      </m:sSubSupPr>
                      <m:e>
                        <m:r>
                          <m:rPr>
                            <m:sty m:val="p"/>
                          </m:rPr>
                          <a:rPr lang="en-US" sz="2400">
                            <a:solidFill>
                              <a:srgbClr val="0070C0"/>
                            </a:solidFill>
                            <a:latin typeface="Cambria Math" panose="02040503050406030204" pitchFamily="18" charset="0"/>
                          </a:rPr>
                          <m:t>Σ</m:t>
                        </m:r>
                      </m:e>
                      <m:sub>
                        <m:r>
                          <a:rPr lang="en-US" sz="2400" i="1">
                            <a:solidFill>
                              <a:srgbClr val="0070C0"/>
                            </a:solidFill>
                            <a:latin typeface="Cambria Math" panose="02040503050406030204" pitchFamily="18" charset="0"/>
                          </a:rPr>
                          <m:t>𝑖</m:t>
                        </m:r>
                        <m:r>
                          <a:rPr lang="en-US" sz="2400" i="1">
                            <a:solidFill>
                              <a:srgbClr val="0070C0"/>
                            </a:solidFill>
                            <a:latin typeface="Cambria Math" panose="02040503050406030204" pitchFamily="18" charset="0"/>
                          </a:rPr>
                          <m:t>=0</m:t>
                        </m:r>
                      </m:sub>
                      <m:sup>
                        <m:r>
                          <a:rPr lang="en-US" sz="2400" i="1">
                            <a:solidFill>
                              <a:srgbClr val="0070C0"/>
                            </a:solidFill>
                            <a:latin typeface="Cambria Math" panose="02040503050406030204" pitchFamily="18" charset="0"/>
                          </a:rPr>
                          <m:t>2</m:t>
                        </m:r>
                      </m:sup>
                    </m:sSubSup>
                    <m:d>
                      <m:dPr>
                        <m:begChr m:val="|"/>
                        <m:endChr m:val="⟩"/>
                        <m:ctrlPr>
                          <a:rPr lang="en-US" sz="2400" i="1">
                            <a:solidFill>
                              <a:srgbClr val="0070C0"/>
                            </a:solidFill>
                            <a:latin typeface="Cambria Math" panose="02040503050406030204" pitchFamily="18" charset="0"/>
                          </a:rPr>
                        </m:ctrlPr>
                      </m:dPr>
                      <m:e>
                        <m:r>
                          <a:rPr lang="en-US" sz="2400" i="1">
                            <a:solidFill>
                              <a:srgbClr val="0070C0"/>
                            </a:solidFill>
                            <a:latin typeface="Cambria Math" panose="02040503050406030204" pitchFamily="18" charset="0"/>
                          </a:rPr>
                          <m:t>𝑖</m:t>
                        </m:r>
                      </m:e>
                    </m:d>
                    <m:d>
                      <m:dPr>
                        <m:begChr m:val="|"/>
                        <m:endChr m:val="⟩"/>
                        <m:ctrlPr>
                          <a:rPr lang="en-US" sz="2400" i="1">
                            <a:solidFill>
                              <a:srgbClr val="0070C0"/>
                            </a:solidFill>
                            <a:latin typeface="Cambria Math" panose="02040503050406030204" pitchFamily="18" charset="0"/>
                          </a:rPr>
                        </m:ctrlPr>
                      </m:dPr>
                      <m:e>
                        <m:r>
                          <a:rPr lang="en-US" sz="2400" i="1">
                            <a:solidFill>
                              <a:srgbClr val="0070C0"/>
                            </a:solidFill>
                            <a:latin typeface="Cambria Math" panose="02040503050406030204" pitchFamily="18" charset="0"/>
                          </a:rPr>
                          <m:t>0</m:t>
                        </m:r>
                      </m:e>
                    </m:d>
                  </m:oMath>
                </a14:m>
                <a:endParaRPr lang="en-US" sz="2400" dirty="0">
                  <a:solidFill>
                    <a:srgbClr val="0070C0"/>
                  </a:solidFill>
                </a:endParaRPr>
              </a:p>
              <a:p>
                <a:r>
                  <a:rPr lang="en-US" sz="2400" dirty="0">
                    <a:solidFill>
                      <a:srgbClr val="FF0000"/>
                    </a:solidFill>
                  </a:rPr>
                  <a:t>After: </a:t>
                </a:r>
                <a14:m>
                  <m:oMath xmlns:m="http://schemas.openxmlformats.org/officeDocument/2006/math">
                    <m:sSubSup>
                      <m:sSubSupPr>
                        <m:ctrlPr>
                          <a:rPr lang="en-US" sz="2400" i="1" smtClean="0">
                            <a:solidFill>
                              <a:srgbClr val="FF0000"/>
                            </a:solidFill>
                            <a:latin typeface="Cambria Math" panose="02040503050406030204" pitchFamily="18" charset="0"/>
                          </a:rPr>
                        </m:ctrlPr>
                      </m:sSubSupPr>
                      <m:e>
                        <m:r>
                          <m:rPr>
                            <m:sty m:val="p"/>
                          </m:rPr>
                          <a:rPr lang="en-US" sz="2400">
                            <a:solidFill>
                              <a:srgbClr val="FF0000"/>
                            </a:solidFill>
                            <a:latin typeface="Cambria Math" panose="02040503050406030204" pitchFamily="18" charset="0"/>
                          </a:rPr>
                          <m:t>Σ</m:t>
                        </m:r>
                      </m:e>
                      <m:sub>
                        <m:r>
                          <a:rPr lang="en-US" sz="2400" i="1">
                            <a:solidFill>
                              <a:srgbClr val="FF0000"/>
                            </a:solidFill>
                            <a:latin typeface="Cambria Math" panose="02040503050406030204" pitchFamily="18" charset="0"/>
                          </a:rPr>
                          <m:t>𝑖</m:t>
                        </m:r>
                        <m:r>
                          <a:rPr lang="en-US" sz="2400" i="1">
                            <a:solidFill>
                              <a:srgbClr val="FF0000"/>
                            </a:solidFill>
                            <a:latin typeface="Cambria Math" panose="02040503050406030204" pitchFamily="18" charset="0"/>
                          </a:rPr>
                          <m:t>=0</m:t>
                        </m:r>
                      </m:sub>
                      <m:sup>
                        <m:r>
                          <a:rPr lang="en-US" sz="2400" i="1">
                            <a:solidFill>
                              <a:srgbClr val="FF0000"/>
                            </a:solidFill>
                            <a:latin typeface="Cambria Math" panose="02040503050406030204" pitchFamily="18" charset="0"/>
                          </a:rPr>
                          <m:t>2</m:t>
                        </m:r>
                      </m:sup>
                    </m:sSubSup>
                    <m:d>
                      <m:dPr>
                        <m:begChr m:val="|"/>
                        <m:endChr m:val="⟩"/>
                        <m:ctrlPr>
                          <a:rPr lang="en-US" sz="2400" i="1">
                            <a:solidFill>
                              <a:srgbClr val="FF0000"/>
                            </a:solidFill>
                            <a:latin typeface="Cambria Math" panose="02040503050406030204" pitchFamily="18" charset="0"/>
                          </a:rPr>
                        </m:ctrlPr>
                      </m:dPr>
                      <m:e>
                        <m:r>
                          <a:rPr lang="en-US" sz="2400" i="1">
                            <a:solidFill>
                              <a:srgbClr val="FF0000"/>
                            </a:solidFill>
                            <a:latin typeface="Cambria Math" panose="02040503050406030204" pitchFamily="18" charset="0"/>
                          </a:rPr>
                          <m:t>𝑖</m:t>
                        </m:r>
                      </m:e>
                    </m:d>
                    <m:d>
                      <m:dPr>
                        <m:begChr m:val="|"/>
                        <m:endChr m:val="⟩"/>
                        <m:ctrlPr>
                          <a:rPr lang="en-US" sz="2400" i="1">
                            <a:solidFill>
                              <a:srgbClr val="FF0000"/>
                            </a:solidFill>
                            <a:latin typeface="Cambria Math" panose="02040503050406030204" pitchFamily="18" charset="0"/>
                          </a:rPr>
                        </m:ctrlPr>
                      </m:dPr>
                      <m:e>
                        <m:r>
                          <a:rPr lang="en-US" sz="2400" b="0" i="1" smtClean="0">
                            <a:solidFill>
                              <a:srgbClr val="FF0000"/>
                            </a:solidFill>
                            <a:latin typeface="Cambria Math" panose="02040503050406030204" pitchFamily="18" charset="0"/>
                          </a:rPr>
                          <m:t>𝑖</m:t>
                        </m:r>
                      </m:e>
                    </m:d>
                  </m:oMath>
                </a14:m>
                <a:endParaRPr lang="en-US" sz="2400" dirty="0">
                  <a:solidFill>
                    <a:srgbClr val="FF0000"/>
                  </a:solidFill>
                </a:endParaRPr>
              </a:p>
            </p:txBody>
          </p:sp>
        </mc:Choice>
        <mc:Fallback xmlns="">
          <p:sp>
            <p:nvSpPr>
              <p:cNvPr id="8" name="TextBox 7">
                <a:extLst>
                  <a:ext uri="{FF2B5EF4-FFF2-40B4-BE49-F238E27FC236}">
                    <a16:creationId xmlns:a16="http://schemas.microsoft.com/office/drawing/2014/main" id="{53509A2B-690F-4CF2-AE77-5CD1847CCFB2}"/>
                  </a:ext>
                </a:extLst>
              </p:cNvPr>
              <p:cNvSpPr txBox="1">
                <a:spLocks noRot="1" noChangeAspect="1" noMove="1" noResize="1" noEditPoints="1" noAdjustHandles="1" noChangeArrowheads="1" noChangeShapeType="1" noTextEdit="1"/>
              </p:cNvSpPr>
              <p:nvPr/>
            </p:nvSpPr>
            <p:spPr>
              <a:xfrm>
                <a:off x="1760755" y="4879848"/>
                <a:ext cx="2345707" cy="871649"/>
              </a:xfrm>
              <a:prstGeom prst="rect">
                <a:avLst/>
              </a:prstGeom>
              <a:blipFill>
                <a:blip r:embed="rId5"/>
                <a:stretch>
                  <a:fillRect l="-4156" t="-3521" b="-15493"/>
                </a:stretch>
              </a:blipFill>
            </p:spPr>
            <p:txBody>
              <a:bodyPr/>
              <a:lstStyle/>
              <a:p>
                <a:r>
                  <a:rPr lang="en-US">
                    <a:noFill/>
                  </a:rPr>
                  <a:t> </a:t>
                </a:r>
              </a:p>
            </p:txBody>
          </p:sp>
        </mc:Fallback>
      </mc:AlternateContent>
      <p:cxnSp>
        <p:nvCxnSpPr>
          <p:cNvPr id="6" name="Straight Connector 5">
            <a:extLst>
              <a:ext uri="{FF2B5EF4-FFF2-40B4-BE49-F238E27FC236}">
                <a16:creationId xmlns:a16="http://schemas.microsoft.com/office/drawing/2014/main" id="{6DA3C945-F6BD-4D32-BF6B-F9CE440CB6E8}"/>
              </a:ext>
            </a:extLst>
          </p:cNvPr>
          <p:cNvCxnSpPr>
            <a:cxnSpLocks/>
          </p:cNvCxnSpPr>
          <p:nvPr/>
        </p:nvCxnSpPr>
        <p:spPr>
          <a:xfrm>
            <a:off x="5400767" y="2358590"/>
            <a:ext cx="0" cy="2521258"/>
          </a:xfrm>
          <a:prstGeom prst="line">
            <a:avLst/>
          </a:prstGeom>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D6038D8F-DC2D-4C0F-9DE5-407885274EBD}"/>
                  </a:ext>
                </a:extLst>
              </p:cNvPr>
              <p:cNvSpPr txBox="1"/>
              <p:nvPr/>
            </p:nvSpPr>
            <p:spPr>
              <a:xfrm>
                <a:off x="4785065" y="5039413"/>
                <a:ext cx="7044108" cy="8552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sz="2400" i="1" smtClean="0">
                              <a:solidFill>
                                <a:srgbClr val="0070C0"/>
                              </a:solidFill>
                              <a:latin typeface="Cambria Math" panose="02040503050406030204" pitchFamily="18" charset="0"/>
                            </a:rPr>
                          </m:ctrlPr>
                        </m:sSubSupPr>
                        <m:e>
                          <m:f>
                            <m:fPr>
                              <m:ctrlPr>
                                <a:rPr lang="en-US" sz="2400" i="1">
                                  <a:solidFill>
                                    <a:srgbClr val="0070C0"/>
                                  </a:solidFill>
                                  <a:latin typeface="Cambria Math" panose="02040503050406030204" pitchFamily="18" charset="0"/>
                                </a:rPr>
                              </m:ctrlPr>
                            </m:fPr>
                            <m:num>
                              <m:r>
                                <a:rPr lang="en-US" sz="2400" i="1">
                                  <a:solidFill>
                                    <a:srgbClr val="0070C0"/>
                                  </a:solidFill>
                                  <a:latin typeface="Cambria Math" panose="02040503050406030204" pitchFamily="18" charset="0"/>
                                </a:rPr>
                                <m:t>1</m:t>
                              </m:r>
                            </m:num>
                            <m:den>
                              <m:rad>
                                <m:radPr>
                                  <m:degHide m:val="on"/>
                                  <m:ctrlPr>
                                    <a:rPr lang="en-US" sz="2400" i="1">
                                      <a:solidFill>
                                        <a:srgbClr val="0070C0"/>
                                      </a:solidFill>
                                      <a:latin typeface="Cambria Math" panose="02040503050406030204" pitchFamily="18" charset="0"/>
                                    </a:rPr>
                                  </m:ctrlPr>
                                </m:radPr>
                                <m:deg/>
                                <m:e>
                                  <m:r>
                                    <a:rPr lang="en-US" sz="2400" i="1">
                                      <a:solidFill>
                                        <a:srgbClr val="0070C0"/>
                                      </a:solidFill>
                                      <a:latin typeface="Cambria Math" panose="02040503050406030204" pitchFamily="18" charset="0"/>
                                    </a:rPr>
                                    <m:t>2</m:t>
                                  </m:r>
                                </m:e>
                              </m:rad>
                            </m:den>
                          </m:f>
                          <m:r>
                            <m:rPr>
                              <m:sty m:val="p"/>
                            </m:rPr>
                            <a:rPr lang="en-US" sz="2400">
                              <a:solidFill>
                                <a:srgbClr val="0070C0"/>
                              </a:solidFill>
                              <a:latin typeface="Cambria Math" panose="02040503050406030204" pitchFamily="18" charset="0"/>
                            </a:rPr>
                            <m:t>Σ</m:t>
                          </m:r>
                        </m:e>
                        <m:sub>
                          <m:r>
                            <a:rPr lang="en-US" sz="2400" i="1">
                              <a:solidFill>
                                <a:srgbClr val="0070C0"/>
                              </a:solidFill>
                              <a:latin typeface="Cambria Math" panose="02040503050406030204" pitchFamily="18" charset="0"/>
                            </a:rPr>
                            <m:t>𝑖</m:t>
                          </m:r>
                          <m:r>
                            <a:rPr lang="en-US" sz="2400" i="1">
                              <a:solidFill>
                                <a:srgbClr val="0070C0"/>
                              </a:solidFill>
                              <a:latin typeface="Cambria Math" panose="02040503050406030204" pitchFamily="18" charset="0"/>
                            </a:rPr>
                            <m:t>=0</m:t>
                          </m:r>
                        </m:sub>
                        <m:sup>
                          <m:r>
                            <a:rPr lang="en-US" sz="2400" i="1">
                              <a:solidFill>
                                <a:srgbClr val="0070C0"/>
                              </a:solidFill>
                              <a:latin typeface="Cambria Math" panose="02040503050406030204" pitchFamily="18" charset="0"/>
                            </a:rPr>
                            <m:t>2</m:t>
                          </m:r>
                        </m:sup>
                      </m:sSubSup>
                      <m:d>
                        <m:dPr>
                          <m:begChr m:val="|"/>
                          <m:endChr m:val="⟩"/>
                          <m:ctrlPr>
                            <a:rPr lang="en-US" sz="2400" i="1">
                              <a:solidFill>
                                <a:srgbClr val="0070C0"/>
                              </a:solidFill>
                              <a:latin typeface="Cambria Math" panose="02040503050406030204" pitchFamily="18" charset="0"/>
                            </a:rPr>
                          </m:ctrlPr>
                        </m:dPr>
                        <m:e>
                          <m:r>
                            <a:rPr lang="en-US" sz="2400" i="1">
                              <a:solidFill>
                                <a:srgbClr val="0070C0"/>
                              </a:solidFill>
                              <a:latin typeface="Cambria Math" panose="02040503050406030204" pitchFamily="18" charset="0"/>
                            </a:rPr>
                            <m:t>𝑖</m:t>
                          </m:r>
                        </m:e>
                      </m:d>
                      <m:d>
                        <m:dPr>
                          <m:begChr m:val="|"/>
                          <m:endChr m:val="⟩"/>
                          <m:ctrlPr>
                            <a:rPr lang="en-US" sz="2400" i="1">
                              <a:solidFill>
                                <a:srgbClr val="0070C0"/>
                              </a:solidFill>
                              <a:latin typeface="Cambria Math" panose="02040503050406030204" pitchFamily="18" charset="0"/>
                            </a:rPr>
                          </m:ctrlPr>
                        </m:dPr>
                        <m:e>
                          <m:r>
                            <a:rPr lang="en-US" sz="2400" i="1">
                              <a:solidFill>
                                <a:srgbClr val="0070C0"/>
                              </a:solidFill>
                              <a:latin typeface="Cambria Math" panose="02040503050406030204" pitchFamily="18" charset="0"/>
                            </a:rPr>
                            <m:t>0</m:t>
                          </m:r>
                        </m:e>
                      </m:d>
                      <m:r>
                        <a:rPr lang="en-US" sz="2400" b="0" i="0" smtClean="0">
                          <a:solidFill>
                            <a:srgbClr val="0070C0"/>
                          </a:solidFill>
                          <a:latin typeface="Cambria Math" panose="02040503050406030204" pitchFamily="18" charset="0"/>
                        </a:rPr>
                        <m:t>=</m:t>
                      </m:r>
                      <m:f>
                        <m:fPr>
                          <m:ctrlPr>
                            <a:rPr lang="en-US" sz="2400" i="1">
                              <a:solidFill>
                                <a:srgbClr val="0070C0"/>
                              </a:solidFill>
                              <a:latin typeface="Cambria Math" panose="02040503050406030204" pitchFamily="18" charset="0"/>
                            </a:rPr>
                          </m:ctrlPr>
                        </m:fPr>
                        <m:num>
                          <m:r>
                            <a:rPr lang="en-US" sz="2400" i="1">
                              <a:solidFill>
                                <a:srgbClr val="0070C0"/>
                              </a:solidFill>
                              <a:latin typeface="Cambria Math" panose="02040503050406030204" pitchFamily="18" charset="0"/>
                            </a:rPr>
                            <m:t>1</m:t>
                          </m:r>
                        </m:num>
                        <m:den>
                          <m:rad>
                            <m:radPr>
                              <m:degHide m:val="on"/>
                              <m:ctrlPr>
                                <a:rPr lang="en-US" sz="2400" i="1">
                                  <a:solidFill>
                                    <a:srgbClr val="0070C0"/>
                                  </a:solidFill>
                                  <a:latin typeface="Cambria Math" panose="02040503050406030204" pitchFamily="18" charset="0"/>
                                </a:rPr>
                              </m:ctrlPr>
                            </m:radPr>
                            <m:deg/>
                            <m:e>
                              <m:r>
                                <a:rPr lang="en-US" sz="2400" i="1">
                                  <a:solidFill>
                                    <a:srgbClr val="0070C0"/>
                                  </a:solidFill>
                                  <a:latin typeface="Cambria Math" panose="02040503050406030204" pitchFamily="18" charset="0"/>
                                </a:rPr>
                                <m:t>2</m:t>
                              </m:r>
                            </m:e>
                          </m:rad>
                        </m:den>
                      </m:f>
                      <m:r>
                        <a:rPr lang="en-US" sz="2400" b="0" i="1" smtClean="0">
                          <a:solidFill>
                            <a:srgbClr val="0070C0"/>
                          </a:solidFill>
                          <a:latin typeface="Cambria Math" panose="02040503050406030204" pitchFamily="18" charset="0"/>
                        </a:rPr>
                        <m:t>(</m:t>
                      </m:r>
                      <m:d>
                        <m:dPr>
                          <m:begChr m:val="|"/>
                          <m:endChr m:val="⟩"/>
                          <m:ctrlPr>
                            <a:rPr lang="en-US" sz="2400" b="0" i="1" smtClean="0">
                              <a:solidFill>
                                <a:srgbClr val="0070C0"/>
                              </a:solidFill>
                              <a:latin typeface="Cambria Math" panose="02040503050406030204" pitchFamily="18" charset="0"/>
                            </a:rPr>
                          </m:ctrlPr>
                        </m:dPr>
                        <m:e>
                          <m:r>
                            <a:rPr lang="en-US" sz="2400" b="0" i="1" smtClean="0">
                              <a:solidFill>
                                <a:srgbClr val="0070C0"/>
                              </a:solidFill>
                              <a:latin typeface="Cambria Math" panose="02040503050406030204" pitchFamily="18" charset="0"/>
                            </a:rPr>
                            <m:t>00</m:t>
                          </m:r>
                        </m:e>
                      </m:d>
                      <m:r>
                        <a:rPr lang="en-US" sz="2400" b="0" i="1" smtClean="0">
                          <a:solidFill>
                            <a:srgbClr val="0070C0"/>
                          </a:solidFill>
                          <a:latin typeface="Cambria Math" panose="02040503050406030204" pitchFamily="18" charset="0"/>
                        </a:rPr>
                        <m:t>+|10⟩)</m:t>
                      </m:r>
                      <m:r>
                        <a:rPr lang="en-US" sz="2400" b="0" i="1" smtClean="0">
                          <a:solidFill>
                            <a:srgbClr val="FF0000"/>
                          </a:solidFill>
                          <a:latin typeface="Cambria Math" panose="02040503050406030204" pitchFamily="18" charset="0"/>
                        </a:rPr>
                        <m:t>→</m:t>
                      </m:r>
                      <m:f>
                        <m:fPr>
                          <m:ctrlPr>
                            <a:rPr lang="en-US" sz="2400" i="1">
                              <a:solidFill>
                                <a:srgbClr val="FF0000"/>
                              </a:solidFill>
                              <a:latin typeface="Cambria Math" panose="02040503050406030204" pitchFamily="18" charset="0"/>
                            </a:rPr>
                          </m:ctrlPr>
                        </m:fPr>
                        <m:num>
                          <m:r>
                            <a:rPr lang="en-US" sz="2400" i="1">
                              <a:solidFill>
                                <a:srgbClr val="FF0000"/>
                              </a:solidFill>
                              <a:latin typeface="Cambria Math" panose="02040503050406030204" pitchFamily="18" charset="0"/>
                            </a:rPr>
                            <m:t>1</m:t>
                          </m:r>
                        </m:num>
                        <m:den>
                          <m:rad>
                            <m:radPr>
                              <m:degHide m:val="on"/>
                              <m:ctrlPr>
                                <a:rPr lang="en-US" sz="2400" i="1">
                                  <a:solidFill>
                                    <a:srgbClr val="FF0000"/>
                                  </a:solidFill>
                                  <a:latin typeface="Cambria Math" panose="02040503050406030204" pitchFamily="18" charset="0"/>
                                </a:rPr>
                              </m:ctrlPr>
                            </m:radPr>
                            <m:deg/>
                            <m:e>
                              <m:r>
                                <a:rPr lang="en-US" sz="2400" i="1">
                                  <a:solidFill>
                                    <a:srgbClr val="FF0000"/>
                                  </a:solidFill>
                                  <a:latin typeface="Cambria Math" panose="02040503050406030204" pitchFamily="18" charset="0"/>
                                </a:rPr>
                                <m:t>2</m:t>
                              </m:r>
                            </m:e>
                          </m:rad>
                        </m:den>
                      </m:f>
                      <m:r>
                        <a:rPr lang="en-US" sz="2400" i="1">
                          <a:solidFill>
                            <a:srgbClr val="FF0000"/>
                          </a:solidFill>
                          <a:latin typeface="Cambria Math" panose="02040503050406030204" pitchFamily="18" charset="0"/>
                        </a:rPr>
                        <m:t>(</m:t>
                      </m:r>
                      <m:d>
                        <m:dPr>
                          <m:begChr m:val="|"/>
                          <m:endChr m:val="⟩"/>
                          <m:ctrlPr>
                            <a:rPr lang="en-US" sz="2400" i="1" smtClean="0">
                              <a:solidFill>
                                <a:srgbClr val="FF0000"/>
                              </a:solidFill>
                              <a:latin typeface="Cambria Math" panose="02040503050406030204" pitchFamily="18" charset="0"/>
                            </a:rPr>
                          </m:ctrlPr>
                        </m:dPr>
                        <m:e>
                          <m:r>
                            <a:rPr lang="en-US" sz="2400" b="0" i="1" smtClean="0">
                              <a:solidFill>
                                <a:srgbClr val="FF0000"/>
                              </a:solidFill>
                              <a:latin typeface="Cambria Math" panose="02040503050406030204" pitchFamily="18" charset="0"/>
                            </a:rPr>
                            <m:t>00</m:t>
                          </m:r>
                        </m:e>
                      </m:d>
                      <m:r>
                        <a:rPr lang="en-US" sz="2400" i="1">
                          <a:solidFill>
                            <a:srgbClr val="FF0000"/>
                          </a:solidFill>
                          <a:latin typeface="Cambria Math" panose="02040503050406030204" pitchFamily="18" charset="0"/>
                        </a:rPr>
                        <m:t>+|</m:t>
                      </m:r>
                      <m:r>
                        <a:rPr lang="en-US" sz="2400" b="0" i="1" smtClean="0">
                          <a:solidFill>
                            <a:srgbClr val="FF0000"/>
                          </a:solidFill>
                          <a:latin typeface="Cambria Math" panose="02040503050406030204" pitchFamily="18" charset="0"/>
                        </a:rPr>
                        <m:t>11</m:t>
                      </m:r>
                      <m:r>
                        <a:rPr lang="en-US" sz="2400" i="1">
                          <a:solidFill>
                            <a:srgbClr val="FF0000"/>
                          </a:solidFill>
                          <a:latin typeface="Cambria Math" panose="02040503050406030204" pitchFamily="18" charset="0"/>
                        </a:rPr>
                        <m:t>⟩)</m:t>
                      </m:r>
                    </m:oMath>
                  </m:oMathPara>
                </a14:m>
                <a:endParaRPr lang="en-US" sz="2400" dirty="0"/>
              </a:p>
            </p:txBody>
          </p:sp>
        </mc:Choice>
        <mc:Fallback xmlns="">
          <p:sp>
            <p:nvSpPr>
              <p:cNvPr id="12" name="TextBox 11">
                <a:extLst>
                  <a:ext uri="{FF2B5EF4-FFF2-40B4-BE49-F238E27FC236}">
                    <a16:creationId xmlns:a16="http://schemas.microsoft.com/office/drawing/2014/main" id="{D6038D8F-DC2D-4C0F-9DE5-407885274EBD}"/>
                  </a:ext>
                </a:extLst>
              </p:cNvPr>
              <p:cNvSpPr txBox="1">
                <a:spLocks noRot="1" noChangeAspect="1" noMove="1" noResize="1" noEditPoints="1" noAdjustHandles="1" noChangeArrowheads="1" noChangeShapeType="1" noTextEdit="1"/>
              </p:cNvSpPr>
              <p:nvPr/>
            </p:nvSpPr>
            <p:spPr>
              <a:xfrm>
                <a:off x="4785065" y="5039413"/>
                <a:ext cx="7044108" cy="855299"/>
              </a:xfrm>
              <a:prstGeom prst="rect">
                <a:avLst/>
              </a:prstGeom>
              <a:blipFill>
                <a:blip r:embed="rId6"/>
                <a:stretch>
                  <a:fillRect/>
                </a:stretch>
              </a:blipFill>
            </p:spPr>
            <p:txBody>
              <a:bodyPr/>
              <a:lstStyle/>
              <a:p>
                <a:r>
                  <a:rPr lang="en-US">
                    <a:noFill/>
                  </a:rPr>
                  <a:t> </a:t>
                </a:r>
              </a:p>
            </p:txBody>
          </p:sp>
        </mc:Fallback>
      </mc:AlternateContent>
      <p:cxnSp>
        <p:nvCxnSpPr>
          <p:cNvPr id="4" name="Straight Arrow Connector 3">
            <a:extLst>
              <a:ext uri="{FF2B5EF4-FFF2-40B4-BE49-F238E27FC236}">
                <a16:creationId xmlns:a16="http://schemas.microsoft.com/office/drawing/2014/main" id="{BCD0E6D1-61FA-4C60-8146-A3E91C651BDF}"/>
              </a:ext>
            </a:extLst>
          </p:cNvPr>
          <p:cNvCxnSpPr>
            <a:cxnSpLocks/>
          </p:cNvCxnSpPr>
          <p:nvPr/>
        </p:nvCxnSpPr>
        <p:spPr>
          <a:xfrm>
            <a:off x="10424422" y="4586885"/>
            <a:ext cx="618453" cy="67589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DCCE3BBE-70AE-4262-89AD-7148681EC3E4}"/>
              </a:ext>
            </a:extLst>
          </p:cNvPr>
          <p:cNvCxnSpPr>
            <a:cxnSpLocks/>
          </p:cNvCxnSpPr>
          <p:nvPr/>
        </p:nvCxnSpPr>
        <p:spPr>
          <a:xfrm>
            <a:off x="10789513" y="4635596"/>
            <a:ext cx="506724" cy="62718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469BCE8B-5971-4B60-9A67-6974C5DCC6C5}"/>
              </a:ext>
            </a:extLst>
          </p:cNvPr>
          <p:cNvSpPr txBox="1"/>
          <p:nvPr/>
        </p:nvSpPr>
        <p:spPr>
          <a:xfrm>
            <a:off x="8815526" y="3783714"/>
            <a:ext cx="2432974" cy="830997"/>
          </a:xfrm>
          <a:prstGeom prst="rect">
            <a:avLst/>
          </a:prstGeom>
          <a:noFill/>
        </p:spPr>
        <p:txBody>
          <a:bodyPr wrap="none" rtlCol="0">
            <a:spAutoFit/>
          </a:bodyPr>
          <a:lstStyle/>
          <a:p>
            <a:r>
              <a:rPr lang="en-US" sz="2400" dirty="0"/>
              <a:t>If the first bit is 1, </a:t>
            </a:r>
          </a:p>
          <a:p>
            <a:r>
              <a:rPr lang="en-US" sz="2400" dirty="0"/>
              <a:t>then flip the bit.</a:t>
            </a:r>
          </a:p>
        </p:txBody>
      </p:sp>
    </p:spTree>
    <p:extLst>
      <p:ext uri="{BB962C8B-B14F-4D97-AF65-F5344CB8AC3E}">
        <p14:creationId xmlns:p14="http://schemas.microsoft.com/office/powerpoint/2010/main" val="146039218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E03FB9-D4A4-4180-A36D-95D860D67CB2}"/>
              </a:ext>
            </a:extLst>
          </p:cNvPr>
          <p:cNvSpPr>
            <a:spLocks noGrp="1"/>
          </p:cNvSpPr>
          <p:nvPr>
            <p:ph type="title"/>
          </p:nvPr>
        </p:nvSpPr>
        <p:spPr/>
        <p:txBody>
          <a:bodyPr/>
          <a:lstStyle/>
          <a:p>
            <a:r>
              <a:rPr lang="en-US" dirty="0"/>
              <a:t>Abstract the circuit as a program.</a:t>
            </a:r>
          </a:p>
        </p:txBody>
      </p:sp>
      <p:pic>
        <p:nvPicPr>
          <p:cNvPr id="5" name="Picture 4" descr="Diagram&#10;&#10;Description automatically generated">
            <a:extLst>
              <a:ext uri="{FF2B5EF4-FFF2-40B4-BE49-F238E27FC236}">
                <a16:creationId xmlns:a16="http://schemas.microsoft.com/office/drawing/2014/main" id="{54CDF4DF-1A71-4524-B1F8-32796A0D37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1086" y="3248397"/>
            <a:ext cx="5895470" cy="1631451"/>
          </a:xfrm>
          <a:prstGeom prst="rect">
            <a:avLst/>
          </a:prstGeom>
        </p:spPr>
      </p:pic>
      <p:sp>
        <p:nvSpPr>
          <p:cNvPr id="3" name="TextBox 2">
            <a:extLst>
              <a:ext uri="{FF2B5EF4-FFF2-40B4-BE49-F238E27FC236}">
                <a16:creationId xmlns:a16="http://schemas.microsoft.com/office/drawing/2014/main" id="{712DECEB-B2CB-4922-9DEC-7E75C4F03048}"/>
              </a:ext>
            </a:extLst>
          </p:cNvPr>
          <p:cNvSpPr txBox="1"/>
          <p:nvPr/>
        </p:nvSpPr>
        <p:spPr>
          <a:xfrm>
            <a:off x="1739000" y="3210545"/>
            <a:ext cx="407484" cy="707886"/>
          </a:xfrm>
          <a:prstGeom prst="rect">
            <a:avLst/>
          </a:prstGeom>
          <a:noFill/>
        </p:spPr>
        <p:txBody>
          <a:bodyPr wrap="none" rtlCol="0">
            <a:spAutoFit/>
          </a:bodyPr>
          <a:lstStyle/>
          <a:p>
            <a:r>
              <a:rPr lang="en-US" sz="4000" dirty="0"/>
              <a:t>x</a:t>
            </a:r>
          </a:p>
        </p:txBody>
      </p:sp>
      <p:sp>
        <p:nvSpPr>
          <p:cNvPr id="9" name="TextBox 8">
            <a:extLst>
              <a:ext uri="{FF2B5EF4-FFF2-40B4-BE49-F238E27FC236}">
                <a16:creationId xmlns:a16="http://schemas.microsoft.com/office/drawing/2014/main" id="{8D3296D7-83A8-4317-A366-16DCAC9F91C0}"/>
              </a:ext>
            </a:extLst>
          </p:cNvPr>
          <p:cNvSpPr txBox="1"/>
          <p:nvPr/>
        </p:nvSpPr>
        <p:spPr>
          <a:xfrm>
            <a:off x="1734191" y="3956283"/>
            <a:ext cx="417102" cy="707886"/>
          </a:xfrm>
          <a:prstGeom prst="rect">
            <a:avLst/>
          </a:prstGeom>
          <a:noFill/>
        </p:spPr>
        <p:txBody>
          <a:bodyPr wrap="none" rtlCol="0">
            <a:spAutoFit/>
          </a:bodyPr>
          <a:lstStyle/>
          <a:p>
            <a:r>
              <a:rPr lang="en-US" sz="4000" dirty="0"/>
              <a:t>y</a:t>
            </a:r>
          </a:p>
        </p:txBody>
      </p:sp>
      <p:sp>
        <p:nvSpPr>
          <p:cNvPr id="14" name="TextBox 13">
            <a:extLst>
              <a:ext uri="{FF2B5EF4-FFF2-40B4-BE49-F238E27FC236}">
                <a16:creationId xmlns:a16="http://schemas.microsoft.com/office/drawing/2014/main" id="{C0240198-B7DA-4E83-9CD2-818E5F23FF81}"/>
              </a:ext>
            </a:extLst>
          </p:cNvPr>
          <p:cNvSpPr txBox="1"/>
          <p:nvPr/>
        </p:nvSpPr>
        <p:spPr>
          <a:xfrm>
            <a:off x="4070026" y="2420274"/>
            <a:ext cx="3082895" cy="461665"/>
          </a:xfrm>
          <a:prstGeom prst="rect">
            <a:avLst/>
          </a:prstGeom>
          <a:noFill/>
        </p:spPr>
        <p:txBody>
          <a:bodyPr wrap="none" rtlCol="0">
            <a:spAutoFit/>
          </a:bodyPr>
          <a:lstStyle/>
          <a:p>
            <a:r>
              <a:rPr lang="en-US" sz="2400" dirty="0"/>
              <a:t>x *= H ; if x then y += 1;</a:t>
            </a:r>
          </a:p>
        </p:txBody>
      </p:sp>
      <p:sp>
        <p:nvSpPr>
          <p:cNvPr id="10" name="TextBox 9">
            <a:extLst>
              <a:ext uri="{FF2B5EF4-FFF2-40B4-BE49-F238E27FC236}">
                <a16:creationId xmlns:a16="http://schemas.microsoft.com/office/drawing/2014/main" id="{37E9B754-A005-4509-9BFC-CF1AD341807C}"/>
              </a:ext>
            </a:extLst>
          </p:cNvPr>
          <p:cNvSpPr txBox="1"/>
          <p:nvPr/>
        </p:nvSpPr>
        <p:spPr>
          <a:xfrm>
            <a:off x="887768" y="4935420"/>
            <a:ext cx="10200442" cy="1200329"/>
          </a:xfrm>
          <a:prstGeom prst="rect">
            <a:avLst/>
          </a:prstGeom>
          <a:noFill/>
        </p:spPr>
        <p:txBody>
          <a:bodyPr wrap="square">
            <a:spAutoFit/>
          </a:bodyPr>
          <a:lstStyle/>
          <a:p>
            <a:r>
              <a:rPr lang="en-US" sz="2400" dirty="0"/>
              <a:t>x *= U means to apply U gate to x.</a:t>
            </a:r>
          </a:p>
          <a:p>
            <a:r>
              <a:rPr lang="en-US" sz="2400" dirty="0"/>
              <a:t>y += 1 is an aggregate add 1 to y’s every </a:t>
            </a:r>
            <a:r>
              <a:rPr lang="en-US" sz="2400" dirty="0" err="1"/>
              <a:t>ket</a:t>
            </a:r>
            <a:r>
              <a:rPr lang="en-US" sz="2400" dirty="0"/>
              <a:t> state by viewing it as an integer, here it flips the bit.</a:t>
            </a:r>
          </a:p>
        </p:txBody>
      </p:sp>
      <p:sp>
        <p:nvSpPr>
          <p:cNvPr id="4" name="TextBox 3">
            <a:extLst>
              <a:ext uri="{FF2B5EF4-FFF2-40B4-BE49-F238E27FC236}">
                <a16:creationId xmlns:a16="http://schemas.microsoft.com/office/drawing/2014/main" id="{8A2EF8DD-9D00-BA53-3538-CF53CA72A453}"/>
              </a:ext>
            </a:extLst>
          </p:cNvPr>
          <p:cNvSpPr txBox="1"/>
          <p:nvPr/>
        </p:nvSpPr>
        <p:spPr>
          <a:xfrm>
            <a:off x="8061254" y="2940856"/>
            <a:ext cx="4130746" cy="1938992"/>
          </a:xfrm>
          <a:prstGeom prst="rect">
            <a:avLst/>
          </a:prstGeom>
          <a:noFill/>
        </p:spPr>
        <p:txBody>
          <a:bodyPr wrap="none" rtlCol="0">
            <a:spAutoFit/>
          </a:bodyPr>
          <a:lstStyle/>
          <a:p>
            <a:r>
              <a:rPr lang="en-US" sz="2400" dirty="0"/>
              <a:t>So, we can think of CNOT</a:t>
            </a:r>
          </a:p>
          <a:p>
            <a:r>
              <a:rPr lang="en-US" sz="2400" dirty="0"/>
              <a:t>as a conditional map operation:</a:t>
            </a:r>
          </a:p>
          <a:p>
            <a:r>
              <a:rPr lang="en-US" sz="2400" dirty="0"/>
              <a:t>For every </a:t>
            </a:r>
            <a:r>
              <a:rPr lang="en-US" sz="2400" dirty="0" err="1"/>
              <a:t>ket</a:t>
            </a:r>
            <a:r>
              <a:rPr lang="en-US" sz="2400" dirty="0"/>
              <a:t> state,</a:t>
            </a:r>
          </a:p>
          <a:p>
            <a:r>
              <a:rPr lang="en-US" sz="2400" dirty="0"/>
              <a:t>If the first bit is 0, do nothing,</a:t>
            </a:r>
          </a:p>
          <a:p>
            <a:r>
              <a:rPr lang="en-US" sz="2400" dirty="0"/>
              <a:t>If it is 1, then flip the bit.</a:t>
            </a:r>
          </a:p>
        </p:txBody>
      </p:sp>
    </p:spTree>
    <p:extLst>
      <p:ext uri="{BB962C8B-B14F-4D97-AF65-F5344CB8AC3E}">
        <p14:creationId xmlns:p14="http://schemas.microsoft.com/office/powerpoint/2010/main" val="177816066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C800C7-2C99-883D-34E5-BF7D4E4AAD6D}"/>
              </a:ext>
            </a:extLst>
          </p:cNvPr>
          <p:cNvSpPr>
            <a:spLocks noGrp="1"/>
          </p:cNvSpPr>
          <p:nvPr>
            <p:ph type="title"/>
          </p:nvPr>
        </p:nvSpPr>
        <p:spPr/>
        <p:txBody>
          <a:bodyPr/>
          <a:lstStyle/>
          <a:p>
            <a:r>
              <a:rPr lang="en-US" dirty="0" err="1"/>
              <a:t>Qafny</a:t>
            </a:r>
            <a:r>
              <a:rPr lang="en-US" dirty="0"/>
              <a:t> Code</a:t>
            </a:r>
          </a:p>
        </p:txBody>
      </p:sp>
      <p:pic>
        <p:nvPicPr>
          <p:cNvPr id="5" name="Picture 4">
            <a:extLst>
              <a:ext uri="{FF2B5EF4-FFF2-40B4-BE49-F238E27FC236}">
                <a16:creationId xmlns:a16="http://schemas.microsoft.com/office/drawing/2014/main" id="{5F0AE2F3-52BB-E37C-4AF5-CF762A3DF6F9}"/>
              </a:ext>
            </a:extLst>
          </p:cNvPr>
          <p:cNvPicPr>
            <a:picLocks noChangeAspect="1"/>
          </p:cNvPicPr>
          <p:nvPr/>
        </p:nvPicPr>
        <p:blipFill>
          <a:blip r:embed="rId3"/>
          <a:stretch>
            <a:fillRect/>
          </a:stretch>
        </p:blipFill>
        <p:spPr>
          <a:xfrm>
            <a:off x="2707897" y="1840011"/>
            <a:ext cx="7306695" cy="2410161"/>
          </a:xfrm>
          <a:prstGeom prst="rect">
            <a:avLst/>
          </a:prstGeom>
        </p:spPr>
      </p:pic>
      <p:pic>
        <p:nvPicPr>
          <p:cNvPr id="6" name="Picture 5" descr="Diagram&#10;&#10;Description automatically generated">
            <a:extLst>
              <a:ext uri="{FF2B5EF4-FFF2-40B4-BE49-F238E27FC236}">
                <a16:creationId xmlns:a16="http://schemas.microsoft.com/office/drawing/2014/main" id="{9B0F7DB5-FF83-DC7C-7DB8-B91F0B47805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26176" y="4455964"/>
            <a:ext cx="5895470" cy="1631451"/>
          </a:xfrm>
          <a:prstGeom prst="rect">
            <a:avLst/>
          </a:prstGeom>
        </p:spPr>
      </p:pic>
      <p:cxnSp>
        <p:nvCxnSpPr>
          <p:cNvPr id="8" name="Straight Arrow Connector 7">
            <a:extLst>
              <a:ext uri="{FF2B5EF4-FFF2-40B4-BE49-F238E27FC236}">
                <a16:creationId xmlns:a16="http://schemas.microsoft.com/office/drawing/2014/main" id="{AE953E7B-E075-79CF-8FAB-384630E1BFBA}"/>
              </a:ext>
            </a:extLst>
          </p:cNvPr>
          <p:cNvCxnSpPr/>
          <p:nvPr/>
        </p:nvCxnSpPr>
        <p:spPr>
          <a:xfrm flipH="1">
            <a:off x="4027548" y="2296470"/>
            <a:ext cx="146583" cy="2159494"/>
          </a:xfrm>
          <a:prstGeom prst="straightConnector1">
            <a:avLst/>
          </a:prstGeom>
          <a:ln w="57150">
            <a:solidFill>
              <a:srgbClr val="025196"/>
            </a:solidFill>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00E36191-6F0B-EDE2-1F1F-408180F3D41F}"/>
              </a:ext>
            </a:extLst>
          </p:cNvPr>
          <p:cNvSpPr/>
          <p:nvPr/>
        </p:nvSpPr>
        <p:spPr>
          <a:xfrm>
            <a:off x="3565570" y="4527550"/>
            <a:ext cx="793750" cy="1454150"/>
          </a:xfrm>
          <a:prstGeom prst="rect">
            <a:avLst/>
          </a:prstGeom>
          <a:noFill/>
          <a:ln w="57150">
            <a:solidFill>
              <a:srgbClr val="02519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Arrow Connector 11">
            <a:extLst>
              <a:ext uri="{FF2B5EF4-FFF2-40B4-BE49-F238E27FC236}">
                <a16:creationId xmlns:a16="http://schemas.microsoft.com/office/drawing/2014/main" id="{7EBFEC88-1757-3AB4-51FC-B19DA2C6467D}"/>
              </a:ext>
            </a:extLst>
          </p:cNvPr>
          <p:cNvCxnSpPr>
            <a:cxnSpLocks/>
          </p:cNvCxnSpPr>
          <p:nvPr/>
        </p:nvCxnSpPr>
        <p:spPr>
          <a:xfrm>
            <a:off x="4689370" y="3180229"/>
            <a:ext cx="481024" cy="1275735"/>
          </a:xfrm>
          <a:prstGeom prst="straightConnector1">
            <a:avLst/>
          </a:prstGeom>
          <a:ln w="57150">
            <a:solidFill>
              <a:srgbClr val="025196"/>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C4BE17A2-8886-806B-3825-FCCC1247B291}"/>
              </a:ext>
            </a:extLst>
          </p:cNvPr>
          <p:cNvSpPr/>
          <p:nvPr/>
        </p:nvSpPr>
        <p:spPr>
          <a:xfrm>
            <a:off x="4874559" y="4455964"/>
            <a:ext cx="954741" cy="727877"/>
          </a:xfrm>
          <a:prstGeom prst="rect">
            <a:avLst/>
          </a:prstGeom>
          <a:noFill/>
          <a:ln w="57150">
            <a:solidFill>
              <a:srgbClr val="02519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D6F0B06F-7400-4ED7-3764-4FFB572F1AF7}"/>
              </a:ext>
            </a:extLst>
          </p:cNvPr>
          <p:cNvSpPr/>
          <p:nvPr/>
        </p:nvSpPr>
        <p:spPr>
          <a:xfrm>
            <a:off x="6052357" y="4655429"/>
            <a:ext cx="610661" cy="1227659"/>
          </a:xfrm>
          <a:prstGeom prst="rect">
            <a:avLst/>
          </a:prstGeom>
          <a:noFill/>
          <a:ln w="57150">
            <a:solidFill>
              <a:srgbClr val="02519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97FE138-B39F-81CB-A2A4-D09CAFED83D0}"/>
              </a:ext>
            </a:extLst>
          </p:cNvPr>
          <p:cNvSpPr/>
          <p:nvPr/>
        </p:nvSpPr>
        <p:spPr>
          <a:xfrm>
            <a:off x="7787001" y="4695770"/>
            <a:ext cx="1734645" cy="1086465"/>
          </a:xfrm>
          <a:prstGeom prst="rect">
            <a:avLst/>
          </a:prstGeom>
          <a:noFill/>
          <a:ln w="57150">
            <a:solidFill>
              <a:srgbClr val="02519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69E22A84-D3FC-B2B3-43CB-483AFEC23681}"/>
              </a:ext>
            </a:extLst>
          </p:cNvPr>
          <p:cNvSpPr/>
          <p:nvPr/>
        </p:nvSpPr>
        <p:spPr>
          <a:xfrm>
            <a:off x="3626176" y="3293167"/>
            <a:ext cx="3581448" cy="801462"/>
          </a:xfrm>
          <a:prstGeom prst="rect">
            <a:avLst/>
          </a:prstGeom>
          <a:noFill/>
          <a:ln w="57150">
            <a:solidFill>
              <a:srgbClr val="02519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57836CEC-3D5D-2C34-D965-9EE8D2AFC2E8}"/>
              </a:ext>
            </a:extLst>
          </p:cNvPr>
          <p:cNvSpPr/>
          <p:nvPr/>
        </p:nvSpPr>
        <p:spPr>
          <a:xfrm>
            <a:off x="3626176" y="3310349"/>
            <a:ext cx="1063194" cy="313633"/>
          </a:xfrm>
          <a:prstGeom prst="rect">
            <a:avLst/>
          </a:prstGeom>
          <a:noFill/>
          <a:ln w="57150">
            <a:solidFill>
              <a:srgbClr val="FDB33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C4012920-02D4-EADF-0682-A736D72BCE91}"/>
              </a:ext>
            </a:extLst>
          </p:cNvPr>
          <p:cNvSpPr/>
          <p:nvPr/>
        </p:nvSpPr>
        <p:spPr>
          <a:xfrm>
            <a:off x="3811364" y="3533147"/>
            <a:ext cx="3329023" cy="313633"/>
          </a:xfrm>
          <a:prstGeom prst="rect">
            <a:avLst/>
          </a:prstGeom>
          <a:noFill/>
          <a:ln w="57150">
            <a:solidFill>
              <a:srgbClr val="FDB33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AD9DDE18-13C7-BB46-3135-C77EA66B16D4}"/>
              </a:ext>
            </a:extLst>
          </p:cNvPr>
          <p:cNvSpPr/>
          <p:nvPr/>
        </p:nvSpPr>
        <p:spPr>
          <a:xfrm>
            <a:off x="6117175" y="4683937"/>
            <a:ext cx="481024" cy="334988"/>
          </a:xfrm>
          <a:prstGeom prst="rect">
            <a:avLst/>
          </a:prstGeom>
          <a:noFill/>
          <a:ln w="57150">
            <a:solidFill>
              <a:srgbClr val="FDB33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3C3A0D2-9191-5BC5-4286-A8B7DD721A89}"/>
              </a:ext>
            </a:extLst>
          </p:cNvPr>
          <p:cNvSpPr/>
          <p:nvPr/>
        </p:nvSpPr>
        <p:spPr>
          <a:xfrm>
            <a:off x="6102003" y="5368340"/>
            <a:ext cx="496196" cy="514748"/>
          </a:xfrm>
          <a:prstGeom prst="rect">
            <a:avLst/>
          </a:prstGeom>
          <a:noFill/>
          <a:ln w="57150">
            <a:solidFill>
              <a:srgbClr val="FDB33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Arrow Connector 21">
            <a:extLst>
              <a:ext uri="{FF2B5EF4-FFF2-40B4-BE49-F238E27FC236}">
                <a16:creationId xmlns:a16="http://schemas.microsoft.com/office/drawing/2014/main" id="{F44B5E08-1478-A74C-83D8-088C0C8ED701}"/>
              </a:ext>
            </a:extLst>
          </p:cNvPr>
          <p:cNvCxnSpPr>
            <a:cxnSpLocks/>
          </p:cNvCxnSpPr>
          <p:nvPr/>
        </p:nvCxnSpPr>
        <p:spPr>
          <a:xfrm>
            <a:off x="4482477" y="2541494"/>
            <a:ext cx="3980851" cy="2110458"/>
          </a:xfrm>
          <a:prstGeom prst="straightConnector1">
            <a:avLst/>
          </a:prstGeom>
          <a:ln w="57150">
            <a:solidFill>
              <a:srgbClr val="025196"/>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AB43C7AD-58B2-6220-AB3A-FD6AA86395B4}"/>
              </a:ext>
            </a:extLst>
          </p:cNvPr>
          <p:cNvCxnSpPr>
            <a:cxnSpLocks/>
            <a:endCxn id="15" idx="0"/>
          </p:cNvCxnSpPr>
          <p:nvPr/>
        </p:nvCxnSpPr>
        <p:spPr>
          <a:xfrm>
            <a:off x="4689370" y="3596723"/>
            <a:ext cx="1668318" cy="1058706"/>
          </a:xfrm>
          <a:prstGeom prst="straightConnector1">
            <a:avLst/>
          </a:prstGeom>
          <a:ln w="57150">
            <a:solidFill>
              <a:srgbClr val="FDB338"/>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B6414444-CC40-50DC-635A-DDED2DEDDF42}"/>
              </a:ext>
            </a:extLst>
          </p:cNvPr>
          <p:cNvCxnSpPr>
            <a:cxnSpLocks/>
            <a:endCxn id="21" idx="0"/>
          </p:cNvCxnSpPr>
          <p:nvPr/>
        </p:nvCxnSpPr>
        <p:spPr>
          <a:xfrm>
            <a:off x="5224244" y="3818994"/>
            <a:ext cx="1125857" cy="1549346"/>
          </a:xfrm>
          <a:prstGeom prst="straightConnector1">
            <a:avLst/>
          </a:prstGeom>
          <a:ln w="57150">
            <a:solidFill>
              <a:srgbClr val="FDB338"/>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9C2D4D48-EA7B-C9BF-2E5C-5C23830E4A9D}"/>
              </a:ext>
            </a:extLst>
          </p:cNvPr>
          <p:cNvCxnSpPr>
            <a:cxnSpLocks/>
          </p:cNvCxnSpPr>
          <p:nvPr/>
        </p:nvCxnSpPr>
        <p:spPr>
          <a:xfrm>
            <a:off x="6472902" y="4094629"/>
            <a:ext cx="18858" cy="518413"/>
          </a:xfrm>
          <a:prstGeom prst="straightConnector1">
            <a:avLst/>
          </a:prstGeom>
          <a:ln w="57150">
            <a:solidFill>
              <a:srgbClr val="025196"/>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24508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8"/>
                                        </p:tgtEl>
                                        <p:attrNameLst>
                                          <p:attrName>style.visibility</p:attrName>
                                        </p:attrNameLst>
                                      </p:cBhvr>
                                      <p:to>
                                        <p:strVal val="hidden"/>
                                      </p:to>
                                    </p:set>
                                  </p:childTnLst>
                                </p:cTn>
                              </p:par>
                              <p:par>
                                <p:cTn id="13" presetID="1" presetClass="exit" presetSubtype="0" fill="hold" grpId="1" nodeType="withEffect">
                                  <p:stCondLst>
                                    <p:cond delay="0"/>
                                  </p:stCondLst>
                                  <p:childTnLst>
                                    <p:set>
                                      <p:cBhvr>
                                        <p:cTn id="14" dur="1" fill="hold">
                                          <p:stCondLst>
                                            <p:cond delay="0"/>
                                          </p:stCondLst>
                                        </p:cTn>
                                        <p:tgtEl>
                                          <p:spTgt spid="9"/>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12"/>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13"/>
                                        </p:tgtEl>
                                        <p:attrNameLst>
                                          <p:attrName>style.visibility</p:attrName>
                                        </p:attrNameLst>
                                      </p:cBhvr>
                                      <p:to>
                                        <p:strVal val="hidden"/>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1" nodeType="clickEffect">
                                  <p:stCondLst>
                                    <p:cond delay="0"/>
                                  </p:stCondLst>
                                  <p:childTnLst>
                                    <p:set>
                                      <p:cBhvr>
                                        <p:cTn id="42" dur="1" fill="hold">
                                          <p:stCondLst>
                                            <p:cond delay="0"/>
                                          </p:stCondLst>
                                        </p:cTn>
                                        <p:tgtEl>
                                          <p:spTgt spid="18"/>
                                        </p:tgtEl>
                                        <p:attrNameLst>
                                          <p:attrName>style.visibility</p:attrName>
                                        </p:attrNameLst>
                                      </p:cBhvr>
                                      <p:to>
                                        <p:strVal val="hidden"/>
                                      </p:to>
                                    </p:set>
                                  </p:childTnLst>
                                </p:cTn>
                              </p:par>
                              <p:par>
                                <p:cTn id="43" presetID="1" presetClass="exit" presetSubtype="0" fill="hold" nodeType="withEffect">
                                  <p:stCondLst>
                                    <p:cond delay="0"/>
                                  </p:stCondLst>
                                  <p:childTnLst>
                                    <p:set>
                                      <p:cBhvr>
                                        <p:cTn id="44" dur="1" fill="hold">
                                          <p:stCondLst>
                                            <p:cond delay="0"/>
                                          </p:stCondLst>
                                        </p:cTn>
                                        <p:tgtEl>
                                          <p:spTgt spid="24"/>
                                        </p:tgtEl>
                                        <p:attrNameLst>
                                          <p:attrName>style.visibility</p:attrName>
                                        </p:attrNameLst>
                                      </p:cBhvr>
                                      <p:to>
                                        <p:strVal val="hidden"/>
                                      </p:to>
                                    </p:set>
                                  </p:childTnLst>
                                </p:cTn>
                              </p:par>
                              <p:par>
                                <p:cTn id="45" presetID="1" presetClass="exit" presetSubtype="0" fill="hold" grpId="1" nodeType="withEffect">
                                  <p:stCondLst>
                                    <p:cond delay="0"/>
                                  </p:stCondLst>
                                  <p:childTnLst>
                                    <p:set>
                                      <p:cBhvr>
                                        <p:cTn id="46" dur="1" fill="hold">
                                          <p:stCondLst>
                                            <p:cond delay="0"/>
                                          </p:stCondLst>
                                        </p:cTn>
                                        <p:tgtEl>
                                          <p:spTgt spid="20"/>
                                        </p:tgtEl>
                                        <p:attrNameLst>
                                          <p:attrName>style.visibility</p:attrName>
                                        </p:attrNameLst>
                                      </p:cBhvr>
                                      <p:to>
                                        <p:strVal val="hidden"/>
                                      </p:to>
                                    </p:set>
                                  </p:childTnLst>
                                </p:cTn>
                              </p:par>
                              <p:par>
                                <p:cTn id="47" presetID="1" presetClass="entr" presetSubtype="0" fill="hold" grpId="0" nodeType="withEffect">
                                  <p:stCondLst>
                                    <p:cond delay="0"/>
                                  </p:stCondLst>
                                  <p:childTnLst>
                                    <p:set>
                                      <p:cBhvr>
                                        <p:cTn id="48" dur="1" fill="hold">
                                          <p:stCondLst>
                                            <p:cond delay="0"/>
                                          </p:stCondLst>
                                        </p:cTn>
                                        <p:tgtEl>
                                          <p:spTgt spid="19"/>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7"/>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1"/>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xit" presetSubtype="0" fill="hold" grpId="1" nodeType="clickEffect">
                                  <p:stCondLst>
                                    <p:cond delay="0"/>
                                  </p:stCondLst>
                                  <p:childTnLst>
                                    <p:set>
                                      <p:cBhvr>
                                        <p:cTn id="56" dur="1" fill="hold">
                                          <p:stCondLst>
                                            <p:cond delay="0"/>
                                          </p:stCondLst>
                                        </p:cTn>
                                        <p:tgtEl>
                                          <p:spTgt spid="17"/>
                                        </p:tgtEl>
                                        <p:attrNameLst>
                                          <p:attrName>style.visibility</p:attrName>
                                        </p:attrNameLst>
                                      </p:cBhvr>
                                      <p:to>
                                        <p:strVal val="hidden"/>
                                      </p:to>
                                    </p:set>
                                  </p:childTnLst>
                                </p:cTn>
                              </p:par>
                              <p:par>
                                <p:cTn id="57" presetID="1" presetClass="exit" presetSubtype="0" fill="hold" nodeType="withEffect">
                                  <p:stCondLst>
                                    <p:cond delay="0"/>
                                  </p:stCondLst>
                                  <p:childTnLst>
                                    <p:set>
                                      <p:cBhvr>
                                        <p:cTn id="58" dur="1" fill="hold">
                                          <p:stCondLst>
                                            <p:cond delay="0"/>
                                          </p:stCondLst>
                                        </p:cTn>
                                        <p:tgtEl>
                                          <p:spTgt spid="30"/>
                                        </p:tgtEl>
                                        <p:attrNameLst>
                                          <p:attrName>style.visibility</p:attrName>
                                        </p:attrNameLst>
                                      </p:cBhvr>
                                      <p:to>
                                        <p:strVal val="hidden"/>
                                      </p:to>
                                    </p:set>
                                  </p:childTnLst>
                                </p:cTn>
                              </p:par>
                              <p:par>
                                <p:cTn id="59" presetID="1" presetClass="exit" presetSubtype="0" fill="hold" grpId="1" nodeType="withEffect">
                                  <p:stCondLst>
                                    <p:cond delay="0"/>
                                  </p:stCondLst>
                                  <p:childTnLst>
                                    <p:set>
                                      <p:cBhvr>
                                        <p:cTn id="60" dur="1" fill="hold">
                                          <p:stCondLst>
                                            <p:cond delay="0"/>
                                          </p:stCondLst>
                                        </p:cTn>
                                        <p:tgtEl>
                                          <p:spTgt spid="19"/>
                                        </p:tgtEl>
                                        <p:attrNameLst>
                                          <p:attrName>style.visibility</p:attrName>
                                        </p:attrNameLst>
                                      </p:cBhvr>
                                      <p:to>
                                        <p:strVal val="hidden"/>
                                      </p:to>
                                    </p:set>
                                  </p:childTnLst>
                                </p:cTn>
                              </p:par>
                              <p:par>
                                <p:cTn id="61" presetID="1" presetClass="exit" presetSubtype="0" fill="hold" nodeType="withEffect">
                                  <p:stCondLst>
                                    <p:cond delay="0"/>
                                  </p:stCondLst>
                                  <p:childTnLst>
                                    <p:set>
                                      <p:cBhvr>
                                        <p:cTn id="62" dur="1" fill="hold">
                                          <p:stCondLst>
                                            <p:cond delay="0"/>
                                          </p:stCondLst>
                                        </p:cTn>
                                        <p:tgtEl>
                                          <p:spTgt spid="27"/>
                                        </p:tgtEl>
                                        <p:attrNameLst>
                                          <p:attrName>style.visibility</p:attrName>
                                        </p:attrNameLst>
                                      </p:cBhvr>
                                      <p:to>
                                        <p:strVal val="hidden"/>
                                      </p:to>
                                    </p:set>
                                  </p:childTnLst>
                                </p:cTn>
                              </p:par>
                              <p:par>
                                <p:cTn id="63" presetID="1" presetClass="exit" presetSubtype="0" fill="hold" grpId="1" nodeType="withEffect">
                                  <p:stCondLst>
                                    <p:cond delay="0"/>
                                  </p:stCondLst>
                                  <p:childTnLst>
                                    <p:set>
                                      <p:cBhvr>
                                        <p:cTn id="64" dur="1" fill="hold">
                                          <p:stCondLst>
                                            <p:cond delay="0"/>
                                          </p:stCondLst>
                                        </p:cTn>
                                        <p:tgtEl>
                                          <p:spTgt spid="21"/>
                                        </p:tgtEl>
                                        <p:attrNameLst>
                                          <p:attrName>style.visibility</p:attrName>
                                        </p:attrNameLst>
                                      </p:cBhvr>
                                      <p:to>
                                        <p:strVal val="hidden"/>
                                      </p:to>
                                    </p:set>
                                  </p:childTnLst>
                                </p:cTn>
                              </p:par>
                              <p:par>
                                <p:cTn id="65" presetID="1" presetClass="exit" presetSubtype="0" fill="hold" grpId="1" nodeType="withEffect">
                                  <p:stCondLst>
                                    <p:cond delay="0"/>
                                  </p:stCondLst>
                                  <p:childTnLst>
                                    <p:set>
                                      <p:cBhvr>
                                        <p:cTn id="66" dur="1" fill="hold">
                                          <p:stCondLst>
                                            <p:cond delay="0"/>
                                          </p:stCondLst>
                                        </p:cTn>
                                        <p:tgtEl>
                                          <p:spTgt spid="15"/>
                                        </p:tgtEl>
                                        <p:attrNameLst>
                                          <p:attrName>style.visibility</p:attrName>
                                        </p:attrNameLst>
                                      </p:cBhvr>
                                      <p:to>
                                        <p:strVal val="hidden"/>
                                      </p:to>
                                    </p:set>
                                  </p:childTnLst>
                                </p:cTn>
                              </p:par>
                              <p:par>
                                <p:cTn id="67" presetID="1" presetClass="entr" presetSubtype="0" fill="hold" nodeType="withEffect">
                                  <p:stCondLst>
                                    <p:cond delay="0"/>
                                  </p:stCondLst>
                                  <p:childTnLst>
                                    <p:set>
                                      <p:cBhvr>
                                        <p:cTn id="68" dur="1" fill="hold">
                                          <p:stCondLst>
                                            <p:cond delay="0"/>
                                          </p:stCondLst>
                                        </p:cTn>
                                        <p:tgtEl>
                                          <p:spTgt spid="22"/>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13" grpId="0" animBg="1"/>
      <p:bldP spid="13" grpId="1" animBg="1"/>
      <p:bldP spid="15" grpId="0" animBg="1"/>
      <p:bldP spid="15" grpId="1" animBg="1"/>
      <p:bldP spid="16" grpId="0" animBg="1"/>
      <p:bldP spid="17" grpId="0" animBg="1"/>
      <p:bldP spid="17" grpId="1" animBg="1"/>
      <p:bldP spid="18" grpId="0" animBg="1"/>
      <p:bldP spid="18" grpId="1" animBg="1"/>
      <p:bldP spid="19" grpId="0" animBg="1"/>
      <p:bldP spid="19" grpId="1" animBg="1"/>
      <p:bldP spid="20" grpId="0" animBg="1"/>
      <p:bldP spid="20" grpId="1" animBg="1"/>
      <p:bldP spid="21" grpId="0" animBg="1"/>
      <p:bldP spid="21" grpId="1" animBg="1"/>
    </p:bldLst>
  </p:timing>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E03FB9-D4A4-4180-A36D-95D860D67CB2}"/>
              </a:ext>
            </a:extLst>
          </p:cNvPr>
          <p:cNvSpPr>
            <a:spLocks noGrp="1"/>
          </p:cNvSpPr>
          <p:nvPr>
            <p:ph type="title"/>
          </p:nvPr>
        </p:nvSpPr>
        <p:spPr/>
        <p:txBody>
          <a:bodyPr/>
          <a:lstStyle/>
          <a:p>
            <a:r>
              <a:rPr lang="en-US" dirty="0"/>
              <a:t>Current Situation</a:t>
            </a:r>
          </a:p>
        </p:txBody>
      </p:sp>
      <p:sp>
        <p:nvSpPr>
          <p:cNvPr id="3" name="Content Placeholder 2">
            <a:extLst>
              <a:ext uri="{FF2B5EF4-FFF2-40B4-BE49-F238E27FC236}">
                <a16:creationId xmlns:a16="http://schemas.microsoft.com/office/drawing/2014/main" id="{805E672A-F0B6-4279-A22B-6C7F29B1DC8E}"/>
              </a:ext>
            </a:extLst>
          </p:cNvPr>
          <p:cNvSpPr>
            <a:spLocks noGrp="1"/>
          </p:cNvSpPr>
          <p:nvPr>
            <p:ph idx="1"/>
          </p:nvPr>
        </p:nvSpPr>
        <p:spPr/>
        <p:txBody>
          <a:bodyPr>
            <a:normAutofit/>
          </a:bodyPr>
          <a:lstStyle/>
          <a:p>
            <a:pPr>
              <a:buFont typeface="Wingdings" panose="05000000000000000000" pitchFamily="2" charset="2"/>
              <a:buChar char="q"/>
            </a:pPr>
            <a:r>
              <a:rPr lang="en-US" sz="2800" dirty="0"/>
              <a:t>We have quantum computers (IBMQ): noisy and limited.</a:t>
            </a:r>
          </a:p>
          <a:p>
            <a:pPr>
              <a:buFont typeface="Wingdings" panose="05000000000000000000" pitchFamily="2" charset="2"/>
              <a:buChar char="q"/>
            </a:pPr>
            <a:r>
              <a:rPr lang="en-US" sz="2800" dirty="0"/>
              <a:t>There are quantum algorithms: most are on paper.</a:t>
            </a:r>
          </a:p>
          <a:p>
            <a:pPr>
              <a:buFont typeface="Wingdings" panose="05000000000000000000" pitchFamily="2" charset="2"/>
              <a:buChar char="q"/>
            </a:pPr>
            <a:r>
              <a:rPr lang="en-US" sz="2800" dirty="0"/>
              <a:t>Some quantum computation models are proposed: </a:t>
            </a:r>
            <a:r>
              <a:rPr lang="en-US" sz="2800" dirty="0" err="1"/>
              <a:t>qram</a:t>
            </a:r>
            <a:r>
              <a:rPr lang="en-US" sz="2800" dirty="0"/>
              <a:t>, circuit models.</a:t>
            </a:r>
          </a:p>
          <a:p>
            <a:pPr>
              <a:buFont typeface="Wingdings" panose="05000000000000000000" pitchFamily="2" charset="2"/>
              <a:buChar char="q"/>
            </a:pPr>
            <a:r>
              <a:rPr lang="en-US" sz="2800" dirty="0"/>
              <a:t>Few frameworks proposed for quantum languages: run on simulators.</a:t>
            </a:r>
          </a:p>
        </p:txBody>
      </p:sp>
    </p:spTree>
    <p:custDataLst>
      <p:tags r:id="rId1"/>
    </p:custDataLst>
    <p:extLst>
      <p:ext uri="{BB962C8B-B14F-4D97-AF65-F5344CB8AC3E}">
        <p14:creationId xmlns:p14="http://schemas.microsoft.com/office/powerpoint/2010/main" val="576576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E03FB9-D4A4-4180-A36D-95D860D67CB2}"/>
              </a:ext>
            </a:extLst>
          </p:cNvPr>
          <p:cNvSpPr>
            <a:spLocks noGrp="1"/>
          </p:cNvSpPr>
          <p:nvPr>
            <p:ph type="title"/>
          </p:nvPr>
        </p:nvSpPr>
        <p:spPr/>
        <p:txBody>
          <a:bodyPr/>
          <a:lstStyle/>
          <a:p>
            <a:r>
              <a:rPr lang="en-US" dirty="0"/>
              <a:t>Works for general cases – GHZ.</a:t>
            </a:r>
          </a:p>
        </p:txBody>
      </p:sp>
      <p:sp>
        <p:nvSpPr>
          <p:cNvPr id="14" name="TextBox 13">
            <a:extLst>
              <a:ext uri="{FF2B5EF4-FFF2-40B4-BE49-F238E27FC236}">
                <a16:creationId xmlns:a16="http://schemas.microsoft.com/office/drawing/2014/main" id="{C0240198-B7DA-4E83-9CD2-818E5F23FF81}"/>
              </a:ext>
            </a:extLst>
          </p:cNvPr>
          <p:cNvSpPr txBox="1"/>
          <p:nvPr/>
        </p:nvSpPr>
        <p:spPr>
          <a:xfrm>
            <a:off x="865187" y="2070720"/>
            <a:ext cx="6980694" cy="461665"/>
          </a:xfrm>
          <a:prstGeom prst="rect">
            <a:avLst/>
          </a:prstGeom>
          <a:noFill/>
        </p:spPr>
        <p:txBody>
          <a:bodyPr wrap="none" rtlCol="0">
            <a:spAutoFit/>
          </a:bodyPr>
          <a:lstStyle/>
          <a:p>
            <a:r>
              <a:rPr lang="en-US" sz="2400" dirty="0"/>
              <a:t>x[0] *= H ; for (int </a:t>
            </a:r>
            <a:r>
              <a:rPr lang="en-US" sz="2400" dirty="0" err="1"/>
              <a:t>i</a:t>
            </a:r>
            <a:r>
              <a:rPr lang="en-US" sz="2400" dirty="0"/>
              <a:t> = 0; </a:t>
            </a:r>
            <a:r>
              <a:rPr lang="en-US" sz="2400" dirty="0" err="1"/>
              <a:t>i</a:t>
            </a:r>
            <a:r>
              <a:rPr lang="en-US" sz="2400" dirty="0"/>
              <a:t> &lt; n-1 &amp;&amp; x[</a:t>
            </a:r>
            <a:r>
              <a:rPr lang="en-US" sz="2400" dirty="0" err="1"/>
              <a:t>i</a:t>
            </a:r>
            <a:r>
              <a:rPr lang="en-US" sz="2400" dirty="0"/>
              <a:t>]; </a:t>
            </a:r>
            <a:r>
              <a:rPr lang="en-US" sz="2400" dirty="0" err="1"/>
              <a:t>i</a:t>
            </a:r>
            <a:r>
              <a:rPr lang="en-US" sz="2400" dirty="0"/>
              <a:t>++)  x[i+1] += 1;</a:t>
            </a:r>
          </a:p>
        </p:txBody>
      </p:sp>
      <p:pic>
        <p:nvPicPr>
          <p:cNvPr id="6" name="Picture 5" descr="Diagram&#10;&#10;Description automatically generated">
            <a:extLst>
              <a:ext uri="{FF2B5EF4-FFF2-40B4-BE49-F238E27FC236}">
                <a16:creationId xmlns:a16="http://schemas.microsoft.com/office/drawing/2014/main" id="{4044910B-EA94-4C99-8C7C-1218343509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86435" y="2763767"/>
            <a:ext cx="6181725" cy="3457575"/>
          </a:xfrm>
          <a:prstGeom prst="rect">
            <a:avLst/>
          </a:prstGeom>
        </p:spPr>
      </p:pic>
      <p:sp>
        <p:nvSpPr>
          <p:cNvPr id="11" name="TextBox 10">
            <a:extLst>
              <a:ext uri="{FF2B5EF4-FFF2-40B4-BE49-F238E27FC236}">
                <a16:creationId xmlns:a16="http://schemas.microsoft.com/office/drawing/2014/main" id="{1501A9FB-FE90-4B62-BD27-BA6F2C4D2D23}"/>
              </a:ext>
            </a:extLst>
          </p:cNvPr>
          <p:cNvSpPr txBox="1"/>
          <p:nvPr/>
        </p:nvSpPr>
        <p:spPr>
          <a:xfrm>
            <a:off x="369870" y="5120641"/>
            <a:ext cx="3296993" cy="461665"/>
          </a:xfrm>
          <a:prstGeom prst="rect">
            <a:avLst/>
          </a:prstGeom>
          <a:noFill/>
        </p:spPr>
        <p:txBody>
          <a:bodyPr wrap="none" rtlCol="0">
            <a:spAutoFit/>
          </a:bodyPr>
          <a:lstStyle/>
          <a:p>
            <a:r>
              <a:rPr lang="en-US" sz="2400" dirty="0"/>
              <a:t>Extended bell state prep.</a:t>
            </a:r>
          </a:p>
        </p:txBody>
      </p:sp>
      <p:sp>
        <p:nvSpPr>
          <p:cNvPr id="12" name="TextBox 11">
            <a:extLst>
              <a:ext uri="{FF2B5EF4-FFF2-40B4-BE49-F238E27FC236}">
                <a16:creationId xmlns:a16="http://schemas.microsoft.com/office/drawing/2014/main" id="{3427D147-CD09-4628-863F-6F0730BC9216}"/>
              </a:ext>
            </a:extLst>
          </p:cNvPr>
          <p:cNvSpPr txBox="1"/>
          <p:nvPr/>
        </p:nvSpPr>
        <p:spPr>
          <a:xfrm>
            <a:off x="456814" y="3678735"/>
            <a:ext cx="2969967" cy="830997"/>
          </a:xfrm>
          <a:prstGeom prst="rect">
            <a:avLst/>
          </a:prstGeom>
          <a:noFill/>
        </p:spPr>
        <p:txBody>
          <a:bodyPr wrap="square">
            <a:spAutoFit/>
          </a:bodyPr>
          <a:lstStyle/>
          <a:p>
            <a:r>
              <a:rPr lang="en-US" sz="2400" dirty="0">
                <a:solidFill>
                  <a:srgbClr val="7030A0"/>
                </a:solidFill>
              </a:rPr>
              <a:t>x[0..n] </a:t>
            </a:r>
            <a:r>
              <a:rPr lang="en-US" sz="2400" dirty="0"/>
              <a:t>: n qubit array,</a:t>
            </a:r>
          </a:p>
          <a:p>
            <a:r>
              <a:rPr lang="en-US" sz="2400" dirty="0"/>
              <a:t>Initial type </a:t>
            </a:r>
            <a:r>
              <a:rPr lang="en-US" sz="2400" dirty="0">
                <a:solidFill>
                  <a:srgbClr val="7030A0"/>
                </a:solidFill>
              </a:rPr>
              <a:t>Nor</a:t>
            </a:r>
            <a:r>
              <a:rPr lang="en-US" sz="2400" dirty="0"/>
              <a:t>. </a:t>
            </a:r>
          </a:p>
        </p:txBody>
      </p:sp>
      <p:sp>
        <p:nvSpPr>
          <p:cNvPr id="10" name="TextBox 9">
            <a:extLst>
              <a:ext uri="{FF2B5EF4-FFF2-40B4-BE49-F238E27FC236}">
                <a16:creationId xmlns:a16="http://schemas.microsoft.com/office/drawing/2014/main" id="{E4F388CB-3941-3D8A-07ED-FF65A1B777BF}"/>
              </a:ext>
            </a:extLst>
          </p:cNvPr>
          <p:cNvSpPr txBox="1"/>
          <p:nvPr/>
        </p:nvSpPr>
        <p:spPr>
          <a:xfrm>
            <a:off x="6996546" y="2539097"/>
            <a:ext cx="2901756" cy="461665"/>
          </a:xfrm>
          <a:prstGeom prst="rect">
            <a:avLst/>
          </a:prstGeom>
          <a:noFill/>
        </p:spPr>
        <p:txBody>
          <a:bodyPr wrap="none" rtlCol="0">
            <a:spAutoFit/>
          </a:bodyPr>
          <a:lstStyle/>
          <a:p>
            <a:r>
              <a:rPr lang="en-US" sz="2400" dirty="0">
                <a:solidFill>
                  <a:srgbClr val="FF0000"/>
                </a:solidFill>
              </a:rPr>
              <a:t>if x[</a:t>
            </a:r>
            <a:r>
              <a:rPr lang="en-US" sz="2400" dirty="0" err="1">
                <a:solidFill>
                  <a:srgbClr val="FF0000"/>
                </a:solidFill>
              </a:rPr>
              <a:t>i</a:t>
            </a:r>
            <a:r>
              <a:rPr lang="en-US" sz="2400" dirty="0">
                <a:solidFill>
                  <a:srgbClr val="FF0000"/>
                </a:solidFill>
              </a:rPr>
              <a:t>] then x[i+1]  += 1</a:t>
            </a:r>
          </a:p>
        </p:txBody>
      </p:sp>
      <p:cxnSp>
        <p:nvCxnSpPr>
          <p:cNvPr id="13" name="Straight Arrow Connector 12">
            <a:extLst>
              <a:ext uri="{FF2B5EF4-FFF2-40B4-BE49-F238E27FC236}">
                <a16:creationId xmlns:a16="http://schemas.microsoft.com/office/drawing/2014/main" id="{0C3358DF-8B05-72C6-5A9A-0B2C4773C6CF}"/>
              </a:ext>
            </a:extLst>
          </p:cNvPr>
          <p:cNvCxnSpPr>
            <a:cxnSpLocks/>
          </p:cNvCxnSpPr>
          <p:nvPr/>
        </p:nvCxnSpPr>
        <p:spPr>
          <a:xfrm flipH="1" flipV="1">
            <a:off x="5430982" y="2532385"/>
            <a:ext cx="1569893" cy="24962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192597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E03FB9-D4A4-4180-A36D-95D860D67CB2}"/>
              </a:ext>
            </a:extLst>
          </p:cNvPr>
          <p:cNvSpPr>
            <a:spLocks noGrp="1"/>
          </p:cNvSpPr>
          <p:nvPr>
            <p:ph type="title"/>
          </p:nvPr>
        </p:nvSpPr>
        <p:spPr/>
        <p:txBody>
          <a:bodyPr/>
          <a:lstStyle/>
          <a:p>
            <a:r>
              <a:rPr lang="en-US" dirty="0"/>
              <a:t>Works for general cases – GHZ.</a:t>
            </a:r>
          </a:p>
        </p:txBody>
      </p:sp>
      <p:sp>
        <p:nvSpPr>
          <p:cNvPr id="14" name="TextBox 13">
            <a:extLst>
              <a:ext uri="{FF2B5EF4-FFF2-40B4-BE49-F238E27FC236}">
                <a16:creationId xmlns:a16="http://schemas.microsoft.com/office/drawing/2014/main" id="{C0240198-B7DA-4E83-9CD2-818E5F23FF81}"/>
              </a:ext>
            </a:extLst>
          </p:cNvPr>
          <p:cNvSpPr txBox="1"/>
          <p:nvPr/>
        </p:nvSpPr>
        <p:spPr>
          <a:xfrm>
            <a:off x="865187" y="2070720"/>
            <a:ext cx="6980694" cy="461665"/>
          </a:xfrm>
          <a:prstGeom prst="rect">
            <a:avLst/>
          </a:prstGeom>
          <a:noFill/>
        </p:spPr>
        <p:txBody>
          <a:bodyPr wrap="none" rtlCol="0">
            <a:spAutoFit/>
          </a:bodyPr>
          <a:lstStyle/>
          <a:p>
            <a:r>
              <a:rPr lang="en-US" sz="2400" dirty="0"/>
              <a:t>x[0] *= H ; for (int </a:t>
            </a:r>
            <a:r>
              <a:rPr lang="en-US" sz="2400" dirty="0" err="1"/>
              <a:t>i</a:t>
            </a:r>
            <a:r>
              <a:rPr lang="en-US" sz="2400" dirty="0"/>
              <a:t> = 0; </a:t>
            </a:r>
            <a:r>
              <a:rPr lang="en-US" sz="2400" dirty="0" err="1"/>
              <a:t>i</a:t>
            </a:r>
            <a:r>
              <a:rPr lang="en-US" sz="2400" dirty="0"/>
              <a:t> &lt; n-1 &amp;&amp; x[</a:t>
            </a:r>
            <a:r>
              <a:rPr lang="en-US" sz="2400" dirty="0" err="1"/>
              <a:t>i</a:t>
            </a:r>
            <a:r>
              <a:rPr lang="en-US" sz="2400" dirty="0"/>
              <a:t>]; </a:t>
            </a:r>
            <a:r>
              <a:rPr lang="en-US" sz="2400" dirty="0" err="1"/>
              <a:t>i</a:t>
            </a:r>
            <a:r>
              <a:rPr lang="en-US" sz="2400" dirty="0"/>
              <a:t>++)  x[i+1] += 1;</a:t>
            </a:r>
          </a:p>
        </p:txBody>
      </p:sp>
      <p:pic>
        <p:nvPicPr>
          <p:cNvPr id="6" name="Picture 5" descr="Diagram&#10;&#10;Description automatically generated">
            <a:extLst>
              <a:ext uri="{FF2B5EF4-FFF2-40B4-BE49-F238E27FC236}">
                <a16:creationId xmlns:a16="http://schemas.microsoft.com/office/drawing/2014/main" id="{4044910B-EA94-4C99-8C7C-1218343509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86435" y="2763767"/>
            <a:ext cx="6181725" cy="3457575"/>
          </a:xfrm>
          <a:prstGeom prst="rect">
            <a:avLst/>
          </a:prstGeom>
        </p:spPr>
      </p:pic>
      <p:sp>
        <p:nvSpPr>
          <p:cNvPr id="11" name="TextBox 10">
            <a:extLst>
              <a:ext uri="{FF2B5EF4-FFF2-40B4-BE49-F238E27FC236}">
                <a16:creationId xmlns:a16="http://schemas.microsoft.com/office/drawing/2014/main" id="{1501A9FB-FE90-4B62-BD27-BA6F2C4D2D23}"/>
              </a:ext>
            </a:extLst>
          </p:cNvPr>
          <p:cNvSpPr txBox="1"/>
          <p:nvPr/>
        </p:nvSpPr>
        <p:spPr>
          <a:xfrm>
            <a:off x="369870" y="5120641"/>
            <a:ext cx="3296993" cy="461665"/>
          </a:xfrm>
          <a:prstGeom prst="rect">
            <a:avLst/>
          </a:prstGeom>
          <a:noFill/>
        </p:spPr>
        <p:txBody>
          <a:bodyPr wrap="none" rtlCol="0">
            <a:spAutoFit/>
          </a:bodyPr>
          <a:lstStyle/>
          <a:p>
            <a:r>
              <a:rPr lang="en-US" sz="2400" dirty="0"/>
              <a:t>Extended bell state prep.</a:t>
            </a:r>
          </a:p>
        </p:txBody>
      </p:sp>
      <p:sp>
        <p:nvSpPr>
          <p:cNvPr id="12" name="TextBox 11">
            <a:extLst>
              <a:ext uri="{FF2B5EF4-FFF2-40B4-BE49-F238E27FC236}">
                <a16:creationId xmlns:a16="http://schemas.microsoft.com/office/drawing/2014/main" id="{3427D147-CD09-4628-863F-6F0730BC9216}"/>
              </a:ext>
            </a:extLst>
          </p:cNvPr>
          <p:cNvSpPr txBox="1"/>
          <p:nvPr/>
        </p:nvSpPr>
        <p:spPr>
          <a:xfrm>
            <a:off x="456814" y="3678735"/>
            <a:ext cx="2969967" cy="830997"/>
          </a:xfrm>
          <a:prstGeom prst="rect">
            <a:avLst/>
          </a:prstGeom>
          <a:noFill/>
        </p:spPr>
        <p:txBody>
          <a:bodyPr wrap="square">
            <a:spAutoFit/>
          </a:bodyPr>
          <a:lstStyle/>
          <a:p>
            <a:r>
              <a:rPr lang="en-US" sz="2400" dirty="0">
                <a:solidFill>
                  <a:srgbClr val="7030A0"/>
                </a:solidFill>
              </a:rPr>
              <a:t>x[0..n] </a:t>
            </a:r>
            <a:r>
              <a:rPr lang="en-US" sz="2400" dirty="0"/>
              <a:t>: n qubit array,</a:t>
            </a:r>
          </a:p>
          <a:p>
            <a:r>
              <a:rPr lang="en-US" sz="2400" dirty="0"/>
              <a:t>Initial type </a:t>
            </a:r>
            <a:r>
              <a:rPr lang="en-US" sz="2400" dirty="0">
                <a:solidFill>
                  <a:srgbClr val="7030A0"/>
                </a:solidFill>
              </a:rPr>
              <a:t>Nor</a:t>
            </a:r>
            <a:r>
              <a:rPr lang="en-US" sz="2400" dirty="0"/>
              <a:t>. </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535785E-B8CB-4A55-AD05-66EADFEAA4F4}"/>
                  </a:ext>
                </a:extLst>
              </p:cNvPr>
              <p:cNvSpPr txBox="1"/>
              <p:nvPr/>
            </p:nvSpPr>
            <p:spPr>
              <a:xfrm>
                <a:off x="8885569" y="1813579"/>
                <a:ext cx="3306432" cy="1113766"/>
              </a:xfrm>
              <a:prstGeom prst="rect">
                <a:avLst/>
              </a:prstGeom>
              <a:noFill/>
            </p:spPr>
            <p:txBody>
              <a:bodyPr wrap="square">
                <a:spAutoFit/>
              </a:bodyPr>
              <a:lstStyle/>
              <a:p>
                <a:r>
                  <a:rPr lang="en-US" sz="2400" dirty="0"/>
                  <a:t>Before </a:t>
                </a:r>
                <a:r>
                  <a:rPr lang="en-US" sz="2400" dirty="0" err="1"/>
                  <a:t>i</a:t>
                </a:r>
                <a:r>
                  <a:rPr lang="en-US" sz="2400" dirty="0"/>
                  <a:t> </a:t>
                </a:r>
                <a:r>
                  <a:rPr lang="en-US" sz="2400" dirty="0" err="1"/>
                  <a:t>iter</a:t>
                </a:r>
                <a:r>
                  <a:rPr lang="en-US" sz="2400" dirty="0"/>
                  <a:t>: </a:t>
                </a:r>
              </a:p>
              <a:p>
                <a:r>
                  <a:rPr lang="en-US" sz="2400" dirty="0">
                    <a:solidFill>
                      <a:srgbClr val="0070C0"/>
                    </a:solidFill>
                  </a:rPr>
                  <a:t>x[0..i] : EN</a:t>
                </a:r>
                <a14:m>
                  <m:oMath xmlns:m="http://schemas.openxmlformats.org/officeDocument/2006/math">
                    <m:r>
                      <a:rPr lang="en-US" sz="2400" b="0" i="0" smtClean="0">
                        <a:solidFill>
                          <a:srgbClr val="0070C0"/>
                        </a:solidFill>
                        <a:latin typeface="Cambria Math" panose="02040503050406030204" pitchFamily="18" charset="0"/>
                      </a:rPr>
                      <m:t>→</m:t>
                    </m:r>
                    <m:sSubSup>
                      <m:sSubSupPr>
                        <m:ctrlPr>
                          <a:rPr lang="en-US" sz="2400" b="0" i="1" smtClean="0">
                            <a:solidFill>
                              <a:srgbClr val="0070C0"/>
                            </a:solidFill>
                            <a:latin typeface="Cambria Math" panose="02040503050406030204" pitchFamily="18" charset="0"/>
                          </a:rPr>
                        </m:ctrlPr>
                      </m:sSubSupPr>
                      <m:e>
                        <m:r>
                          <m:rPr>
                            <m:sty m:val="p"/>
                          </m:rPr>
                          <a:rPr lang="en-US" sz="2400" b="0" i="0" smtClean="0">
                            <a:solidFill>
                              <a:srgbClr val="0070C0"/>
                            </a:solidFill>
                            <a:latin typeface="Cambria Math" panose="02040503050406030204" pitchFamily="18" charset="0"/>
                          </a:rPr>
                          <m:t>Σ</m:t>
                        </m:r>
                      </m:e>
                      <m:sub>
                        <m:r>
                          <a:rPr lang="en-US" sz="2400" b="0" i="1" smtClean="0">
                            <a:solidFill>
                              <a:srgbClr val="0070C0"/>
                            </a:solidFill>
                            <a:latin typeface="Cambria Math" panose="02040503050406030204" pitchFamily="18" charset="0"/>
                          </a:rPr>
                          <m:t>𝑗</m:t>
                        </m:r>
                        <m:r>
                          <a:rPr lang="en-US" sz="2400" b="0" i="1" smtClean="0">
                            <a:solidFill>
                              <a:srgbClr val="0070C0"/>
                            </a:solidFill>
                            <a:latin typeface="Cambria Math" panose="02040503050406030204" pitchFamily="18" charset="0"/>
                          </a:rPr>
                          <m:t>=0</m:t>
                        </m:r>
                      </m:sub>
                      <m:sup>
                        <m:r>
                          <a:rPr lang="en-US" sz="2400" b="0" i="1" smtClean="0">
                            <a:solidFill>
                              <a:srgbClr val="0070C0"/>
                            </a:solidFill>
                            <a:latin typeface="Cambria Math" panose="02040503050406030204" pitchFamily="18" charset="0"/>
                          </a:rPr>
                          <m:t>2</m:t>
                        </m:r>
                      </m:sup>
                    </m:sSubSup>
                    <m:f>
                      <m:fPr>
                        <m:type m:val="noBar"/>
                        <m:ctrlPr>
                          <a:rPr lang="en-US" sz="2400" i="1" smtClean="0">
                            <a:solidFill>
                              <a:srgbClr val="0070C0"/>
                            </a:solidFill>
                            <a:latin typeface="Cambria Math" panose="02040503050406030204" pitchFamily="18" charset="0"/>
                          </a:rPr>
                        </m:ctrlPr>
                      </m:fPr>
                      <m:num>
                        <m:f>
                          <m:fPr>
                            <m:ctrlPr>
                              <a:rPr lang="en-US" sz="2400" b="0" i="1" smtClean="0">
                                <a:solidFill>
                                  <a:srgbClr val="0070C0"/>
                                </a:solidFill>
                                <a:latin typeface="Cambria Math" panose="02040503050406030204" pitchFamily="18" charset="0"/>
                              </a:rPr>
                            </m:ctrlPr>
                          </m:fPr>
                          <m:num>
                            <m:r>
                              <a:rPr lang="en-US" sz="2400" b="0" i="1" smtClean="0">
                                <a:solidFill>
                                  <a:srgbClr val="0070C0"/>
                                </a:solidFill>
                                <a:latin typeface="Cambria Math" panose="02040503050406030204" pitchFamily="18" charset="0"/>
                              </a:rPr>
                              <m:t>1</m:t>
                            </m:r>
                          </m:num>
                          <m:den>
                            <m:rad>
                              <m:radPr>
                                <m:degHide m:val="on"/>
                                <m:ctrlPr>
                                  <a:rPr lang="en-US" sz="2400" b="0" i="1" smtClean="0">
                                    <a:solidFill>
                                      <a:srgbClr val="0070C0"/>
                                    </a:solidFill>
                                    <a:latin typeface="Cambria Math" panose="02040503050406030204" pitchFamily="18" charset="0"/>
                                  </a:rPr>
                                </m:ctrlPr>
                              </m:radPr>
                              <m:deg/>
                              <m:e>
                                <m:r>
                                  <a:rPr lang="en-US" sz="2400" b="0" i="1" smtClean="0">
                                    <a:solidFill>
                                      <a:srgbClr val="0070C0"/>
                                    </a:solidFill>
                                    <a:latin typeface="Cambria Math" panose="02040503050406030204" pitchFamily="18" charset="0"/>
                                  </a:rPr>
                                  <m:t>2</m:t>
                                </m:r>
                              </m:e>
                            </m:rad>
                          </m:den>
                        </m:f>
                        <m:r>
                          <a:rPr lang="en-US" sz="2400" b="0" i="1" smtClean="0">
                            <a:solidFill>
                              <a:srgbClr val="0070C0"/>
                            </a:solidFill>
                            <a:latin typeface="Cambria Math" panose="02040503050406030204" pitchFamily="18" charset="0"/>
                          </a:rPr>
                          <m:t>|</m:t>
                        </m:r>
                        <m:groupChr>
                          <m:groupChrPr>
                            <m:chr m:val="⏟"/>
                            <m:ctrlPr>
                              <a:rPr lang="en-US" sz="2400" i="1">
                                <a:solidFill>
                                  <a:srgbClr val="0070C0"/>
                                </a:solidFill>
                                <a:latin typeface="Cambria Math" panose="02040503050406030204" pitchFamily="18" charset="0"/>
                              </a:rPr>
                            </m:ctrlPr>
                          </m:groupChrPr>
                          <m:e>
                            <m:r>
                              <a:rPr lang="en-US" sz="2400" b="0" i="1" smtClean="0">
                                <a:solidFill>
                                  <a:srgbClr val="0070C0"/>
                                </a:solidFill>
                                <a:latin typeface="Cambria Math" panose="02040503050406030204" pitchFamily="18" charset="0"/>
                              </a:rPr>
                              <m:t>𝑗</m:t>
                            </m:r>
                            <m:r>
                              <a:rPr lang="en-US" sz="2400" i="1">
                                <a:solidFill>
                                  <a:srgbClr val="0070C0"/>
                                </a:solidFill>
                                <a:latin typeface="Cambria Math" panose="02040503050406030204" pitchFamily="18" charset="0"/>
                              </a:rPr>
                              <m:t>…</m:t>
                            </m:r>
                            <m:r>
                              <a:rPr lang="en-US" sz="2400" b="0" i="1" smtClean="0">
                                <a:solidFill>
                                  <a:srgbClr val="0070C0"/>
                                </a:solidFill>
                                <a:latin typeface="Cambria Math" panose="02040503050406030204" pitchFamily="18" charset="0"/>
                              </a:rPr>
                              <m:t>𝑗</m:t>
                            </m:r>
                          </m:e>
                        </m:groupChr>
                        <m:r>
                          <a:rPr lang="en-US" sz="2400" b="0" i="1" smtClean="0">
                            <a:solidFill>
                              <a:srgbClr val="0070C0"/>
                            </a:solidFill>
                            <a:latin typeface="Cambria Math" panose="02040503050406030204" pitchFamily="18" charset="0"/>
                          </a:rPr>
                          <m:t>⟩</m:t>
                        </m:r>
                      </m:num>
                      <m:den>
                        <m:r>
                          <a:rPr lang="en-US" sz="2400" b="0" i="1" smtClean="0">
                            <a:solidFill>
                              <a:srgbClr val="0070C0"/>
                            </a:solidFill>
                            <a:latin typeface="Cambria Math" panose="02040503050406030204" pitchFamily="18" charset="0"/>
                          </a:rPr>
                          <m:t>      </m:t>
                        </m:r>
                        <m:r>
                          <a:rPr lang="en-US" sz="2400" b="0" i="1" smtClean="0">
                            <a:solidFill>
                              <a:srgbClr val="0070C0"/>
                            </a:solidFill>
                            <a:latin typeface="Cambria Math" panose="02040503050406030204" pitchFamily="18" charset="0"/>
                          </a:rPr>
                          <m:t>𝑖</m:t>
                        </m:r>
                        <m:r>
                          <a:rPr lang="en-US" sz="2400" b="0" i="1" smtClean="0">
                            <a:solidFill>
                              <a:srgbClr val="0070C0"/>
                            </a:solidFill>
                            <a:latin typeface="Cambria Math" panose="02040503050406030204" pitchFamily="18" charset="0"/>
                          </a:rPr>
                          <m:t>−1</m:t>
                        </m:r>
                      </m:den>
                    </m:f>
                  </m:oMath>
                </a14:m>
                <a:endParaRPr lang="en-US" sz="2400" dirty="0">
                  <a:solidFill>
                    <a:srgbClr val="0070C0"/>
                  </a:solidFill>
                </a:endParaRPr>
              </a:p>
            </p:txBody>
          </p:sp>
        </mc:Choice>
        <mc:Fallback xmlns="">
          <p:sp>
            <p:nvSpPr>
              <p:cNvPr id="7" name="TextBox 6">
                <a:extLst>
                  <a:ext uri="{FF2B5EF4-FFF2-40B4-BE49-F238E27FC236}">
                    <a16:creationId xmlns:a16="http://schemas.microsoft.com/office/drawing/2014/main" id="{D535785E-B8CB-4A55-AD05-66EADFEAA4F4}"/>
                  </a:ext>
                </a:extLst>
              </p:cNvPr>
              <p:cNvSpPr txBox="1">
                <a:spLocks noRot="1" noChangeAspect="1" noMove="1" noResize="1" noEditPoints="1" noAdjustHandles="1" noChangeArrowheads="1" noChangeShapeType="1" noTextEdit="1"/>
              </p:cNvSpPr>
              <p:nvPr/>
            </p:nvSpPr>
            <p:spPr>
              <a:xfrm>
                <a:off x="8885569" y="1813579"/>
                <a:ext cx="3306432" cy="1113766"/>
              </a:xfrm>
              <a:prstGeom prst="rect">
                <a:avLst/>
              </a:prstGeom>
              <a:blipFill>
                <a:blip r:embed="rId4"/>
                <a:stretch>
                  <a:fillRect l="-2952" t="-4396" b="-384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F32A6FE0-1687-465C-9E50-67C8B41EA0B2}"/>
                  </a:ext>
                </a:extLst>
              </p:cNvPr>
              <p:cNvSpPr txBox="1"/>
              <p:nvPr/>
            </p:nvSpPr>
            <p:spPr>
              <a:xfrm>
                <a:off x="9146310" y="3090923"/>
                <a:ext cx="3045690" cy="642420"/>
              </a:xfrm>
              <a:prstGeom prst="rect">
                <a:avLst/>
              </a:prstGeom>
              <a:noFill/>
            </p:spPr>
            <p:txBody>
              <a:bodyPr wrap="square">
                <a:spAutoFit/>
              </a:bodyPr>
              <a:lstStyle/>
              <a:p>
                <a:r>
                  <a:rPr lang="en-US" sz="2400" dirty="0">
                    <a:solidFill>
                      <a:srgbClr val="7030A0"/>
                    </a:solidFill>
                  </a:rPr>
                  <a:t>x[</a:t>
                </a:r>
                <a:r>
                  <a:rPr lang="en-US" sz="2400" dirty="0" err="1">
                    <a:solidFill>
                      <a:srgbClr val="7030A0"/>
                    </a:solidFill>
                  </a:rPr>
                  <a:t>i</a:t>
                </a:r>
                <a:r>
                  <a:rPr lang="en-US" sz="2400" dirty="0">
                    <a:solidFill>
                      <a:srgbClr val="7030A0"/>
                    </a:solidFill>
                  </a:rPr>
                  <a:t>..n] : N</a:t>
                </a:r>
                <a14:m>
                  <m:oMath xmlns:m="http://schemas.openxmlformats.org/officeDocument/2006/math">
                    <m:r>
                      <m:rPr>
                        <m:sty m:val="p"/>
                      </m:rPr>
                      <a:rPr lang="en-US" sz="2400">
                        <a:solidFill>
                          <a:srgbClr val="7030A0"/>
                        </a:solidFill>
                        <a:latin typeface="Cambria Math" panose="02040503050406030204" pitchFamily="18" charset="0"/>
                      </a:rPr>
                      <m:t>o</m:t>
                    </m:r>
                    <m:r>
                      <m:rPr>
                        <m:sty m:val="p"/>
                      </m:rPr>
                      <a:rPr lang="en-US" sz="2400" b="0" i="0" smtClean="0">
                        <a:solidFill>
                          <a:srgbClr val="7030A0"/>
                        </a:solidFill>
                        <a:latin typeface="Cambria Math" panose="02040503050406030204" pitchFamily="18" charset="0"/>
                      </a:rPr>
                      <m:t>r</m:t>
                    </m:r>
                    <m:r>
                      <a:rPr lang="en-US" sz="2400" b="0" i="0" smtClean="0">
                        <a:solidFill>
                          <a:srgbClr val="7030A0"/>
                        </a:solidFill>
                        <a:latin typeface="Cambria Math" panose="02040503050406030204" pitchFamily="18" charset="0"/>
                      </a:rPr>
                      <m:t>→</m:t>
                    </m:r>
                    <m:f>
                      <m:fPr>
                        <m:type m:val="noBar"/>
                        <m:ctrlPr>
                          <a:rPr lang="en-US" sz="2400" i="1" smtClean="0">
                            <a:solidFill>
                              <a:srgbClr val="7030A0"/>
                            </a:solidFill>
                            <a:latin typeface="Cambria Math" panose="02040503050406030204" pitchFamily="18" charset="0"/>
                          </a:rPr>
                        </m:ctrlPr>
                      </m:fPr>
                      <m:num>
                        <m:r>
                          <a:rPr lang="en-US" sz="2400" b="0" i="1" smtClean="0">
                            <a:solidFill>
                              <a:srgbClr val="7030A0"/>
                            </a:solidFill>
                            <a:latin typeface="Cambria Math" panose="02040503050406030204" pitchFamily="18" charset="0"/>
                          </a:rPr>
                          <m:t>|</m:t>
                        </m:r>
                        <m:groupChr>
                          <m:groupChrPr>
                            <m:chr m:val="⏟"/>
                            <m:ctrlPr>
                              <a:rPr lang="en-US" sz="2400" i="1" smtClean="0">
                                <a:solidFill>
                                  <a:srgbClr val="7030A0"/>
                                </a:solidFill>
                                <a:latin typeface="Cambria Math" panose="02040503050406030204" pitchFamily="18" charset="0"/>
                              </a:rPr>
                            </m:ctrlPr>
                          </m:groupChrPr>
                          <m:e>
                            <m:r>
                              <a:rPr lang="en-US" sz="2400" b="0" i="1" smtClean="0">
                                <a:solidFill>
                                  <a:srgbClr val="7030A0"/>
                                </a:solidFill>
                                <a:latin typeface="Cambria Math" panose="02040503050406030204" pitchFamily="18" charset="0"/>
                              </a:rPr>
                              <m:t>0</m:t>
                            </m:r>
                            <m:r>
                              <a:rPr lang="en-US" sz="2400" i="1">
                                <a:solidFill>
                                  <a:srgbClr val="7030A0"/>
                                </a:solidFill>
                                <a:latin typeface="Cambria Math" panose="02040503050406030204" pitchFamily="18" charset="0"/>
                              </a:rPr>
                              <m:t>…</m:t>
                            </m:r>
                            <m:r>
                              <a:rPr lang="en-US" sz="2400" b="0" i="1" smtClean="0">
                                <a:solidFill>
                                  <a:srgbClr val="7030A0"/>
                                </a:solidFill>
                                <a:latin typeface="Cambria Math" panose="02040503050406030204" pitchFamily="18" charset="0"/>
                              </a:rPr>
                              <m:t>0</m:t>
                            </m:r>
                          </m:e>
                        </m:groupChr>
                        <m:r>
                          <a:rPr lang="en-US" sz="2400" b="0" i="1" smtClean="0">
                            <a:solidFill>
                              <a:srgbClr val="7030A0"/>
                            </a:solidFill>
                            <a:latin typeface="Cambria Math" panose="02040503050406030204" pitchFamily="18" charset="0"/>
                          </a:rPr>
                          <m:t>⟩</m:t>
                        </m:r>
                      </m:num>
                      <m:den>
                        <m:r>
                          <a:rPr lang="en-US" sz="2400" b="0" i="1" smtClean="0">
                            <a:solidFill>
                              <a:srgbClr val="7030A0"/>
                            </a:solidFill>
                            <a:latin typeface="Cambria Math" panose="02040503050406030204" pitchFamily="18" charset="0"/>
                          </a:rPr>
                          <m:t>𝑛</m:t>
                        </m:r>
                        <m:r>
                          <a:rPr lang="en-US" sz="2400" b="0" i="1" smtClean="0">
                            <a:solidFill>
                              <a:srgbClr val="7030A0"/>
                            </a:solidFill>
                            <a:latin typeface="Cambria Math" panose="02040503050406030204" pitchFamily="18" charset="0"/>
                          </a:rPr>
                          <m:t>−</m:t>
                        </m:r>
                        <m:r>
                          <a:rPr lang="en-US" sz="2400" b="0" i="1" smtClean="0">
                            <a:solidFill>
                              <a:srgbClr val="7030A0"/>
                            </a:solidFill>
                            <a:latin typeface="Cambria Math" panose="02040503050406030204" pitchFamily="18" charset="0"/>
                          </a:rPr>
                          <m:t>𝑖</m:t>
                        </m:r>
                        <m:r>
                          <a:rPr lang="en-US" sz="2400" b="0" i="1" smtClean="0">
                            <a:solidFill>
                              <a:srgbClr val="7030A0"/>
                            </a:solidFill>
                            <a:latin typeface="Cambria Math" panose="02040503050406030204" pitchFamily="18" charset="0"/>
                          </a:rPr>
                          <m:t>+1</m:t>
                        </m:r>
                      </m:den>
                    </m:f>
                  </m:oMath>
                </a14:m>
                <a:endParaRPr lang="en-US" sz="2400" dirty="0">
                  <a:solidFill>
                    <a:srgbClr val="7030A0"/>
                  </a:solidFill>
                </a:endParaRPr>
              </a:p>
            </p:txBody>
          </p:sp>
        </mc:Choice>
        <mc:Fallback xmlns="">
          <p:sp>
            <p:nvSpPr>
              <p:cNvPr id="9" name="TextBox 8">
                <a:extLst>
                  <a:ext uri="{FF2B5EF4-FFF2-40B4-BE49-F238E27FC236}">
                    <a16:creationId xmlns:a16="http://schemas.microsoft.com/office/drawing/2014/main" id="{F32A6FE0-1687-465C-9E50-67C8B41EA0B2}"/>
                  </a:ext>
                </a:extLst>
              </p:cNvPr>
              <p:cNvSpPr txBox="1">
                <a:spLocks noRot="1" noChangeAspect="1" noMove="1" noResize="1" noEditPoints="1" noAdjustHandles="1" noChangeArrowheads="1" noChangeShapeType="1" noTextEdit="1"/>
              </p:cNvSpPr>
              <p:nvPr/>
            </p:nvSpPr>
            <p:spPr>
              <a:xfrm>
                <a:off x="9146310" y="3090923"/>
                <a:ext cx="3045690" cy="642420"/>
              </a:xfrm>
              <a:prstGeom prst="rect">
                <a:avLst/>
              </a:prstGeom>
              <a:blipFill>
                <a:blip r:embed="rId6"/>
                <a:stretch>
                  <a:fillRect l="-3000" b="-7619"/>
                </a:stretch>
              </a:blipFill>
            </p:spPr>
            <p:txBody>
              <a:bodyPr/>
              <a:lstStyle/>
              <a:p>
                <a:r>
                  <a:rPr lang="en-US">
                    <a:noFill/>
                  </a:rPr>
                  <a:t> </a:t>
                </a:r>
              </a:p>
            </p:txBody>
          </p:sp>
        </mc:Fallback>
      </mc:AlternateContent>
      <p:sp>
        <p:nvSpPr>
          <p:cNvPr id="10" name="Freeform 4">
            <a:extLst>
              <a:ext uri="{FF2B5EF4-FFF2-40B4-BE49-F238E27FC236}">
                <a16:creationId xmlns:a16="http://schemas.microsoft.com/office/drawing/2014/main" id="{A3BEE7CF-B0E7-46E0-911A-F364F66A6704}"/>
              </a:ext>
            </a:extLst>
          </p:cNvPr>
          <p:cNvSpPr>
            <a:spLocks noChangeArrowheads="1"/>
          </p:cNvSpPr>
          <p:nvPr/>
        </p:nvSpPr>
        <p:spPr bwMode="auto">
          <a:xfrm>
            <a:off x="6803378" y="3621313"/>
            <a:ext cx="623100" cy="830997"/>
          </a:xfrm>
          <a:custGeom>
            <a:avLst/>
            <a:gdLst>
              <a:gd name="T0" fmla="*/ 0 w 7632"/>
              <a:gd name="T1" fmla="*/ 0 h 23003"/>
              <a:gd name="T2" fmla="*/ 7631 w 7632"/>
              <a:gd name="T3" fmla="*/ 0 h 23003"/>
              <a:gd name="T4" fmla="*/ 7631 w 7632"/>
              <a:gd name="T5" fmla="*/ 23002 h 23003"/>
              <a:gd name="T6" fmla="*/ 0 w 7632"/>
              <a:gd name="T7" fmla="*/ 23002 h 23003"/>
              <a:gd name="T8" fmla="*/ 0 w 7632"/>
              <a:gd name="T9" fmla="*/ 0 h 23003"/>
            </a:gdLst>
            <a:ahLst/>
            <a:cxnLst>
              <a:cxn ang="0">
                <a:pos x="T0" y="T1"/>
              </a:cxn>
              <a:cxn ang="0">
                <a:pos x="T2" y="T3"/>
              </a:cxn>
              <a:cxn ang="0">
                <a:pos x="T4" y="T5"/>
              </a:cxn>
              <a:cxn ang="0">
                <a:pos x="T6" y="T7"/>
              </a:cxn>
              <a:cxn ang="0">
                <a:pos x="T8" y="T9"/>
              </a:cxn>
            </a:cxnLst>
            <a:rect l="0" t="0" r="r" b="b"/>
            <a:pathLst>
              <a:path w="7632" h="23003">
                <a:moveTo>
                  <a:pt x="0" y="0"/>
                </a:moveTo>
                <a:lnTo>
                  <a:pt x="7631" y="0"/>
                </a:lnTo>
                <a:lnTo>
                  <a:pt x="7631" y="23002"/>
                </a:lnTo>
                <a:lnTo>
                  <a:pt x="0" y="23002"/>
                </a:lnTo>
                <a:lnTo>
                  <a:pt x="0" y="0"/>
                </a:lnTo>
              </a:path>
            </a:pathLst>
          </a:custGeom>
          <a:noFill/>
          <a:ln w="76320" cap="rnd">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3" name="TextBox 12">
            <a:extLst>
              <a:ext uri="{FF2B5EF4-FFF2-40B4-BE49-F238E27FC236}">
                <a16:creationId xmlns:a16="http://schemas.microsoft.com/office/drawing/2014/main" id="{140D9C04-5660-4E55-A57A-4065A02CED12}"/>
              </a:ext>
            </a:extLst>
          </p:cNvPr>
          <p:cNvSpPr txBox="1"/>
          <p:nvPr/>
        </p:nvSpPr>
        <p:spPr>
          <a:xfrm>
            <a:off x="7426478" y="3779951"/>
            <a:ext cx="1196692" cy="461665"/>
          </a:xfrm>
          <a:prstGeom prst="rect">
            <a:avLst/>
          </a:prstGeom>
          <a:noFill/>
        </p:spPr>
        <p:txBody>
          <a:bodyPr wrap="square">
            <a:spAutoFit/>
          </a:bodyPr>
          <a:lstStyle/>
          <a:p>
            <a:r>
              <a:rPr lang="en-US" sz="2400" dirty="0" err="1"/>
              <a:t>i-th</a:t>
            </a:r>
            <a:r>
              <a:rPr lang="en-US" sz="2400" dirty="0"/>
              <a:t> </a:t>
            </a:r>
            <a:r>
              <a:rPr lang="en-US" sz="2400" dirty="0" err="1"/>
              <a:t>iter</a:t>
            </a:r>
            <a:endParaRPr lang="en-US" sz="2400" dirty="0"/>
          </a:p>
        </p:txBody>
      </p:sp>
    </p:spTree>
    <p:extLst>
      <p:ext uri="{BB962C8B-B14F-4D97-AF65-F5344CB8AC3E}">
        <p14:creationId xmlns:p14="http://schemas.microsoft.com/office/powerpoint/2010/main" val="316082886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E03FB9-D4A4-4180-A36D-95D860D67CB2}"/>
              </a:ext>
            </a:extLst>
          </p:cNvPr>
          <p:cNvSpPr>
            <a:spLocks noGrp="1"/>
          </p:cNvSpPr>
          <p:nvPr>
            <p:ph type="title"/>
          </p:nvPr>
        </p:nvSpPr>
        <p:spPr/>
        <p:txBody>
          <a:bodyPr/>
          <a:lstStyle/>
          <a:p>
            <a:r>
              <a:rPr lang="en-US" dirty="0"/>
              <a:t>Works for general cases – GHZ.</a:t>
            </a:r>
          </a:p>
        </p:txBody>
      </p:sp>
      <p:sp>
        <p:nvSpPr>
          <p:cNvPr id="14" name="TextBox 13">
            <a:extLst>
              <a:ext uri="{FF2B5EF4-FFF2-40B4-BE49-F238E27FC236}">
                <a16:creationId xmlns:a16="http://schemas.microsoft.com/office/drawing/2014/main" id="{C0240198-B7DA-4E83-9CD2-818E5F23FF81}"/>
              </a:ext>
            </a:extLst>
          </p:cNvPr>
          <p:cNvSpPr txBox="1"/>
          <p:nvPr/>
        </p:nvSpPr>
        <p:spPr>
          <a:xfrm>
            <a:off x="865187" y="2070720"/>
            <a:ext cx="6980694" cy="461665"/>
          </a:xfrm>
          <a:prstGeom prst="rect">
            <a:avLst/>
          </a:prstGeom>
          <a:noFill/>
        </p:spPr>
        <p:txBody>
          <a:bodyPr wrap="none" rtlCol="0">
            <a:spAutoFit/>
          </a:bodyPr>
          <a:lstStyle/>
          <a:p>
            <a:r>
              <a:rPr lang="en-US" sz="2400" dirty="0"/>
              <a:t>x[0] *= H ; for (int </a:t>
            </a:r>
            <a:r>
              <a:rPr lang="en-US" sz="2400" dirty="0" err="1"/>
              <a:t>i</a:t>
            </a:r>
            <a:r>
              <a:rPr lang="en-US" sz="2400" dirty="0"/>
              <a:t> = 0; </a:t>
            </a:r>
            <a:r>
              <a:rPr lang="en-US" sz="2400" dirty="0" err="1"/>
              <a:t>i</a:t>
            </a:r>
            <a:r>
              <a:rPr lang="en-US" sz="2400" dirty="0"/>
              <a:t> &lt; n-1 &amp;&amp; x[</a:t>
            </a:r>
            <a:r>
              <a:rPr lang="en-US" sz="2400" dirty="0" err="1"/>
              <a:t>i</a:t>
            </a:r>
            <a:r>
              <a:rPr lang="en-US" sz="2400" dirty="0"/>
              <a:t>]; </a:t>
            </a:r>
            <a:r>
              <a:rPr lang="en-US" sz="2400" dirty="0" err="1"/>
              <a:t>i</a:t>
            </a:r>
            <a:r>
              <a:rPr lang="en-US" sz="2400" dirty="0"/>
              <a:t>++)  x[i+1] += 1;</a:t>
            </a:r>
          </a:p>
        </p:txBody>
      </p:sp>
      <p:pic>
        <p:nvPicPr>
          <p:cNvPr id="6" name="Picture 5" descr="Diagram&#10;&#10;Description automatically generated">
            <a:extLst>
              <a:ext uri="{FF2B5EF4-FFF2-40B4-BE49-F238E27FC236}">
                <a16:creationId xmlns:a16="http://schemas.microsoft.com/office/drawing/2014/main" id="{4044910B-EA94-4C99-8C7C-1218343509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86435" y="2763767"/>
            <a:ext cx="6181725" cy="3457575"/>
          </a:xfrm>
          <a:prstGeom prst="rect">
            <a:avLst/>
          </a:prstGeom>
        </p:spPr>
      </p:pic>
      <p:sp>
        <p:nvSpPr>
          <p:cNvPr id="11" name="TextBox 10">
            <a:extLst>
              <a:ext uri="{FF2B5EF4-FFF2-40B4-BE49-F238E27FC236}">
                <a16:creationId xmlns:a16="http://schemas.microsoft.com/office/drawing/2014/main" id="{1501A9FB-FE90-4B62-BD27-BA6F2C4D2D23}"/>
              </a:ext>
            </a:extLst>
          </p:cNvPr>
          <p:cNvSpPr txBox="1"/>
          <p:nvPr/>
        </p:nvSpPr>
        <p:spPr>
          <a:xfrm>
            <a:off x="369870" y="5120641"/>
            <a:ext cx="3296993" cy="461665"/>
          </a:xfrm>
          <a:prstGeom prst="rect">
            <a:avLst/>
          </a:prstGeom>
          <a:noFill/>
        </p:spPr>
        <p:txBody>
          <a:bodyPr wrap="none" rtlCol="0">
            <a:spAutoFit/>
          </a:bodyPr>
          <a:lstStyle/>
          <a:p>
            <a:r>
              <a:rPr lang="en-US" sz="2400" dirty="0"/>
              <a:t>Extended bell state prep.</a:t>
            </a:r>
          </a:p>
        </p:txBody>
      </p:sp>
      <p:sp>
        <p:nvSpPr>
          <p:cNvPr id="12" name="TextBox 11">
            <a:extLst>
              <a:ext uri="{FF2B5EF4-FFF2-40B4-BE49-F238E27FC236}">
                <a16:creationId xmlns:a16="http://schemas.microsoft.com/office/drawing/2014/main" id="{3427D147-CD09-4628-863F-6F0730BC9216}"/>
              </a:ext>
            </a:extLst>
          </p:cNvPr>
          <p:cNvSpPr txBox="1"/>
          <p:nvPr/>
        </p:nvSpPr>
        <p:spPr>
          <a:xfrm>
            <a:off x="456814" y="3678735"/>
            <a:ext cx="2969967" cy="830997"/>
          </a:xfrm>
          <a:prstGeom prst="rect">
            <a:avLst/>
          </a:prstGeom>
          <a:noFill/>
        </p:spPr>
        <p:txBody>
          <a:bodyPr wrap="square">
            <a:spAutoFit/>
          </a:bodyPr>
          <a:lstStyle/>
          <a:p>
            <a:r>
              <a:rPr lang="en-US" sz="2400" dirty="0">
                <a:solidFill>
                  <a:srgbClr val="7030A0"/>
                </a:solidFill>
              </a:rPr>
              <a:t>x[0..n] </a:t>
            </a:r>
            <a:r>
              <a:rPr lang="en-US" sz="2400" dirty="0"/>
              <a:t>: n qubit array,</a:t>
            </a:r>
          </a:p>
          <a:p>
            <a:r>
              <a:rPr lang="en-US" sz="2400" dirty="0"/>
              <a:t>Initial type </a:t>
            </a:r>
            <a:r>
              <a:rPr lang="en-US" sz="2400" dirty="0">
                <a:solidFill>
                  <a:srgbClr val="7030A0"/>
                </a:solidFill>
              </a:rPr>
              <a:t>Nor</a:t>
            </a:r>
            <a:r>
              <a:rPr lang="en-US" sz="2400" dirty="0"/>
              <a:t>. </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535785E-B8CB-4A55-AD05-66EADFEAA4F4}"/>
                  </a:ext>
                </a:extLst>
              </p:cNvPr>
              <p:cNvSpPr txBox="1"/>
              <p:nvPr/>
            </p:nvSpPr>
            <p:spPr>
              <a:xfrm>
                <a:off x="8511988" y="1813579"/>
                <a:ext cx="3966883" cy="1113766"/>
              </a:xfrm>
              <a:prstGeom prst="rect">
                <a:avLst/>
              </a:prstGeom>
              <a:noFill/>
            </p:spPr>
            <p:txBody>
              <a:bodyPr wrap="square">
                <a:spAutoFit/>
              </a:bodyPr>
              <a:lstStyle/>
              <a:p>
                <a:r>
                  <a:rPr lang="en-US" sz="2400" dirty="0"/>
                  <a:t>Before </a:t>
                </a:r>
                <a:r>
                  <a:rPr lang="en-US" sz="2400" dirty="0" err="1"/>
                  <a:t>i</a:t>
                </a:r>
                <a:r>
                  <a:rPr lang="en-US" sz="2400" dirty="0"/>
                  <a:t> </a:t>
                </a:r>
                <a:r>
                  <a:rPr lang="en-US" sz="2400" dirty="0" err="1"/>
                  <a:t>iter</a:t>
                </a:r>
                <a:r>
                  <a:rPr lang="en-US" sz="2400" dirty="0"/>
                  <a:t> (</a:t>
                </a:r>
                <a:r>
                  <a:rPr lang="en-US" sz="2400" dirty="0" err="1"/>
                  <a:t>cast&amp;join</a:t>
                </a:r>
                <a:r>
                  <a:rPr lang="en-US" sz="2400" dirty="0"/>
                  <a:t>): </a:t>
                </a:r>
              </a:p>
              <a:p>
                <a:r>
                  <a:rPr lang="en-US" sz="2400" dirty="0">
                    <a:solidFill>
                      <a:srgbClr val="0070C0"/>
                    </a:solidFill>
                  </a:rPr>
                  <a:t>x[0..i+1] : EN</a:t>
                </a:r>
                <a14:m>
                  <m:oMath xmlns:m="http://schemas.openxmlformats.org/officeDocument/2006/math">
                    <m:r>
                      <a:rPr lang="en-US" sz="2400" b="0" i="0" smtClean="0">
                        <a:solidFill>
                          <a:srgbClr val="0070C0"/>
                        </a:solidFill>
                        <a:latin typeface="Cambria Math" panose="02040503050406030204" pitchFamily="18" charset="0"/>
                      </a:rPr>
                      <m:t>→</m:t>
                    </m:r>
                    <m:sSubSup>
                      <m:sSubSupPr>
                        <m:ctrlPr>
                          <a:rPr lang="en-US" sz="2400" b="0" i="1" smtClean="0">
                            <a:solidFill>
                              <a:srgbClr val="0070C0"/>
                            </a:solidFill>
                            <a:latin typeface="Cambria Math" panose="02040503050406030204" pitchFamily="18" charset="0"/>
                          </a:rPr>
                        </m:ctrlPr>
                      </m:sSubSupPr>
                      <m:e>
                        <m:r>
                          <m:rPr>
                            <m:sty m:val="p"/>
                          </m:rPr>
                          <a:rPr lang="en-US" sz="2400" b="0" i="0" smtClean="0">
                            <a:solidFill>
                              <a:srgbClr val="0070C0"/>
                            </a:solidFill>
                            <a:latin typeface="Cambria Math" panose="02040503050406030204" pitchFamily="18" charset="0"/>
                          </a:rPr>
                          <m:t>Σ</m:t>
                        </m:r>
                      </m:e>
                      <m:sub>
                        <m:r>
                          <a:rPr lang="en-US" sz="2400" b="0" i="1" smtClean="0">
                            <a:solidFill>
                              <a:srgbClr val="0070C0"/>
                            </a:solidFill>
                            <a:latin typeface="Cambria Math" panose="02040503050406030204" pitchFamily="18" charset="0"/>
                          </a:rPr>
                          <m:t>𝑗</m:t>
                        </m:r>
                        <m:r>
                          <a:rPr lang="en-US" sz="2400" b="0" i="1" smtClean="0">
                            <a:solidFill>
                              <a:srgbClr val="0070C0"/>
                            </a:solidFill>
                            <a:latin typeface="Cambria Math" panose="02040503050406030204" pitchFamily="18" charset="0"/>
                          </a:rPr>
                          <m:t>=0</m:t>
                        </m:r>
                      </m:sub>
                      <m:sup>
                        <m:r>
                          <a:rPr lang="en-US" sz="2400" b="0" i="1" smtClean="0">
                            <a:solidFill>
                              <a:srgbClr val="0070C0"/>
                            </a:solidFill>
                            <a:latin typeface="Cambria Math" panose="02040503050406030204" pitchFamily="18" charset="0"/>
                          </a:rPr>
                          <m:t>2</m:t>
                        </m:r>
                      </m:sup>
                    </m:sSubSup>
                    <m:f>
                      <m:fPr>
                        <m:type m:val="noBar"/>
                        <m:ctrlPr>
                          <a:rPr lang="en-US" sz="2400" i="1" smtClean="0">
                            <a:solidFill>
                              <a:srgbClr val="0070C0"/>
                            </a:solidFill>
                            <a:latin typeface="Cambria Math" panose="02040503050406030204" pitchFamily="18" charset="0"/>
                          </a:rPr>
                        </m:ctrlPr>
                      </m:fPr>
                      <m:num>
                        <m:f>
                          <m:fPr>
                            <m:ctrlPr>
                              <a:rPr lang="en-US" sz="2400" b="0" i="1" smtClean="0">
                                <a:solidFill>
                                  <a:srgbClr val="0070C0"/>
                                </a:solidFill>
                                <a:latin typeface="Cambria Math" panose="02040503050406030204" pitchFamily="18" charset="0"/>
                              </a:rPr>
                            </m:ctrlPr>
                          </m:fPr>
                          <m:num>
                            <m:r>
                              <a:rPr lang="en-US" sz="2400" b="0" i="1" smtClean="0">
                                <a:solidFill>
                                  <a:srgbClr val="0070C0"/>
                                </a:solidFill>
                                <a:latin typeface="Cambria Math" panose="02040503050406030204" pitchFamily="18" charset="0"/>
                              </a:rPr>
                              <m:t>1</m:t>
                            </m:r>
                          </m:num>
                          <m:den>
                            <m:rad>
                              <m:radPr>
                                <m:degHide m:val="on"/>
                                <m:ctrlPr>
                                  <a:rPr lang="en-US" sz="2400" b="0" i="1" smtClean="0">
                                    <a:solidFill>
                                      <a:srgbClr val="0070C0"/>
                                    </a:solidFill>
                                    <a:latin typeface="Cambria Math" panose="02040503050406030204" pitchFamily="18" charset="0"/>
                                  </a:rPr>
                                </m:ctrlPr>
                              </m:radPr>
                              <m:deg/>
                              <m:e>
                                <m:r>
                                  <a:rPr lang="en-US" sz="2400" b="0" i="1" smtClean="0">
                                    <a:solidFill>
                                      <a:srgbClr val="0070C0"/>
                                    </a:solidFill>
                                    <a:latin typeface="Cambria Math" panose="02040503050406030204" pitchFamily="18" charset="0"/>
                                  </a:rPr>
                                  <m:t>2</m:t>
                                </m:r>
                              </m:e>
                            </m:rad>
                          </m:den>
                        </m:f>
                        <m:r>
                          <a:rPr lang="en-US" sz="2400" b="0" i="1" smtClean="0">
                            <a:solidFill>
                              <a:srgbClr val="0070C0"/>
                            </a:solidFill>
                            <a:latin typeface="Cambria Math" panose="02040503050406030204" pitchFamily="18" charset="0"/>
                          </a:rPr>
                          <m:t>|</m:t>
                        </m:r>
                        <m:groupChr>
                          <m:groupChrPr>
                            <m:chr m:val="⏟"/>
                            <m:ctrlPr>
                              <a:rPr lang="en-US" sz="2400" i="1">
                                <a:solidFill>
                                  <a:srgbClr val="0070C0"/>
                                </a:solidFill>
                                <a:latin typeface="Cambria Math" panose="02040503050406030204" pitchFamily="18" charset="0"/>
                              </a:rPr>
                            </m:ctrlPr>
                          </m:groupChrPr>
                          <m:e>
                            <m:r>
                              <a:rPr lang="en-US" sz="2400" b="0" i="1" smtClean="0">
                                <a:solidFill>
                                  <a:srgbClr val="0070C0"/>
                                </a:solidFill>
                                <a:latin typeface="Cambria Math" panose="02040503050406030204" pitchFamily="18" charset="0"/>
                              </a:rPr>
                              <m:t>𝑗</m:t>
                            </m:r>
                            <m:r>
                              <a:rPr lang="en-US" sz="2400" i="1">
                                <a:solidFill>
                                  <a:srgbClr val="0070C0"/>
                                </a:solidFill>
                                <a:latin typeface="Cambria Math" panose="02040503050406030204" pitchFamily="18" charset="0"/>
                              </a:rPr>
                              <m:t>…</m:t>
                            </m:r>
                            <m:r>
                              <a:rPr lang="en-US" sz="2400" b="0" i="1" smtClean="0">
                                <a:solidFill>
                                  <a:srgbClr val="0070C0"/>
                                </a:solidFill>
                                <a:latin typeface="Cambria Math" panose="02040503050406030204" pitchFamily="18" charset="0"/>
                              </a:rPr>
                              <m:t>𝑗</m:t>
                            </m:r>
                            <m:r>
                              <a:rPr lang="en-US" sz="2400" b="0" i="1" smtClean="0">
                                <a:solidFill>
                                  <a:srgbClr val="0070C0"/>
                                </a:solidFill>
                                <a:latin typeface="Cambria Math" panose="02040503050406030204" pitchFamily="18" charset="0"/>
                              </a:rPr>
                              <m:t>0</m:t>
                            </m:r>
                          </m:e>
                        </m:groupChr>
                        <m:r>
                          <a:rPr lang="en-US" sz="2400" b="0" i="1" smtClean="0">
                            <a:solidFill>
                              <a:srgbClr val="0070C0"/>
                            </a:solidFill>
                            <a:latin typeface="Cambria Math" panose="02040503050406030204" pitchFamily="18" charset="0"/>
                          </a:rPr>
                          <m:t>⟩</m:t>
                        </m:r>
                      </m:num>
                      <m:den>
                        <m:r>
                          <a:rPr lang="en-US" sz="2400" b="0" i="1" smtClean="0">
                            <a:solidFill>
                              <a:srgbClr val="0070C0"/>
                            </a:solidFill>
                            <a:latin typeface="Cambria Math" panose="02040503050406030204" pitchFamily="18" charset="0"/>
                          </a:rPr>
                          <m:t>     </m:t>
                        </m:r>
                        <m:r>
                          <a:rPr lang="en-US" sz="2400" b="0" i="1" smtClean="0">
                            <a:solidFill>
                              <a:srgbClr val="0070C0"/>
                            </a:solidFill>
                            <a:latin typeface="Cambria Math" panose="02040503050406030204" pitchFamily="18" charset="0"/>
                          </a:rPr>
                          <m:t>𝑖</m:t>
                        </m:r>
                      </m:den>
                    </m:f>
                  </m:oMath>
                </a14:m>
                <a:endParaRPr lang="en-US" sz="2400" dirty="0">
                  <a:solidFill>
                    <a:srgbClr val="0070C0"/>
                  </a:solidFill>
                </a:endParaRPr>
              </a:p>
            </p:txBody>
          </p:sp>
        </mc:Choice>
        <mc:Fallback xmlns="">
          <p:sp>
            <p:nvSpPr>
              <p:cNvPr id="7" name="TextBox 6">
                <a:extLst>
                  <a:ext uri="{FF2B5EF4-FFF2-40B4-BE49-F238E27FC236}">
                    <a16:creationId xmlns:a16="http://schemas.microsoft.com/office/drawing/2014/main" id="{D535785E-B8CB-4A55-AD05-66EADFEAA4F4}"/>
                  </a:ext>
                </a:extLst>
              </p:cNvPr>
              <p:cNvSpPr txBox="1">
                <a:spLocks noRot="1" noChangeAspect="1" noMove="1" noResize="1" noEditPoints="1" noAdjustHandles="1" noChangeArrowheads="1" noChangeShapeType="1" noTextEdit="1"/>
              </p:cNvSpPr>
              <p:nvPr/>
            </p:nvSpPr>
            <p:spPr>
              <a:xfrm>
                <a:off x="8511988" y="1813579"/>
                <a:ext cx="3966883" cy="1113766"/>
              </a:xfrm>
              <a:prstGeom prst="rect">
                <a:avLst/>
              </a:prstGeom>
              <a:blipFill>
                <a:blip r:embed="rId4"/>
                <a:stretch>
                  <a:fillRect l="-2304" t="-4396" b="-384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F32A6FE0-1687-465C-9E50-67C8B41EA0B2}"/>
                  </a:ext>
                </a:extLst>
              </p:cNvPr>
              <p:cNvSpPr txBox="1"/>
              <p:nvPr/>
            </p:nvSpPr>
            <p:spPr>
              <a:xfrm>
                <a:off x="9146310" y="3090923"/>
                <a:ext cx="3045690" cy="642420"/>
              </a:xfrm>
              <a:prstGeom prst="rect">
                <a:avLst/>
              </a:prstGeom>
              <a:noFill/>
            </p:spPr>
            <p:txBody>
              <a:bodyPr wrap="square">
                <a:spAutoFit/>
              </a:bodyPr>
              <a:lstStyle/>
              <a:p>
                <a:r>
                  <a:rPr lang="en-US" sz="2400" dirty="0">
                    <a:solidFill>
                      <a:srgbClr val="7030A0"/>
                    </a:solidFill>
                  </a:rPr>
                  <a:t>x[i+1..n] : N</a:t>
                </a:r>
                <a14:m>
                  <m:oMath xmlns:m="http://schemas.openxmlformats.org/officeDocument/2006/math">
                    <m:r>
                      <m:rPr>
                        <m:sty m:val="p"/>
                      </m:rPr>
                      <a:rPr lang="en-US" sz="2400">
                        <a:solidFill>
                          <a:srgbClr val="7030A0"/>
                        </a:solidFill>
                        <a:latin typeface="Cambria Math" panose="02040503050406030204" pitchFamily="18" charset="0"/>
                      </a:rPr>
                      <m:t>o</m:t>
                    </m:r>
                    <m:r>
                      <m:rPr>
                        <m:sty m:val="p"/>
                      </m:rPr>
                      <a:rPr lang="en-US" sz="2400" b="0" i="0" smtClean="0">
                        <a:solidFill>
                          <a:srgbClr val="7030A0"/>
                        </a:solidFill>
                        <a:latin typeface="Cambria Math" panose="02040503050406030204" pitchFamily="18" charset="0"/>
                      </a:rPr>
                      <m:t>r</m:t>
                    </m:r>
                    <m:r>
                      <a:rPr lang="en-US" sz="2400" b="0" i="0" smtClean="0">
                        <a:solidFill>
                          <a:srgbClr val="7030A0"/>
                        </a:solidFill>
                        <a:latin typeface="Cambria Math" panose="02040503050406030204" pitchFamily="18" charset="0"/>
                      </a:rPr>
                      <m:t>→</m:t>
                    </m:r>
                    <m:f>
                      <m:fPr>
                        <m:type m:val="noBar"/>
                        <m:ctrlPr>
                          <a:rPr lang="en-US" sz="2400" i="1" smtClean="0">
                            <a:solidFill>
                              <a:srgbClr val="7030A0"/>
                            </a:solidFill>
                            <a:latin typeface="Cambria Math" panose="02040503050406030204" pitchFamily="18" charset="0"/>
                          </a:rPr>
                        </m:ctrlPr>
                      </m:fPr>
                      <m:num>
                        <m:r>
                          <a:rPr lang="en-US" sz="2400" b="0" i="1" smtClean="0">
                            <a:solidFill>
                              <a:srgbClr val="7030A0"/>
                            </a:solidFill>
                            <a:latin typeface="Cambria Math" panose="02040503050406030204" pitchFamily="18" charset="0"/>
                          </a:rPr>
                          <m:t>|</m:t>
                        </m:r>
                        <m:groupChr>
                          <m:groupChrPr>
                            <m:chr m:val="⏟"/>
                            <m:ctrlPr>
                              <a:rPr lang="en-US" sz="2400" i="1" smtClean="0">
                                <a:solidFill>
                                  <a:srgbClr val="7030A0"/>
                                </a:solidFill>
                                <a:latin typeface="Cambria Math" panose="02040503050406030204" pitchFamily="18" charset="0"/>
                              </a:rPr>
                            </m:ctrlPr>
                          </m:groupChrPr>
                          <m:e>
                            <m:r>
                              <a:rPr lang="en-US" sz="2400" b="0" i="1" smtClean="0">
                                <a:solidFill>
                                  <a:srgbClr val="7030A0"/>
                                </a:solidFill>
                                <a:latin typeface="Cambria Math" panose="02040503050406030204" pitchFamily="18" charset="0"/>
                              </a:rPr>
                              <m:t>0</m:t>
                            </m:r>
                            <m:r>
                              <a:rPr lang="en-US" sz="2400" i="1">
                                <a:solidFill>
                                  <a:srgbClr val="7030A0"/>
                                </a:solidFill>
                                <a:latin typeface="Cambria Math" panose="02040503050406030204" pitchFamily="18" charset="0"/>
                              </a:rPr>
                              <m:t>…</m:t>
                            </m:r>
                            <m:r>
                              <a:rPr lang="en-US" sz="2400" b="0" i="1" smtClean="0">
                                <a:solidFill>
                                  <a:srgbClr val="7030A0"/>
                                </a:solidFill>
                                <a:latin typeface="Cambria Math" panose="02040503050406030204" pitchFamily="18" charset="0"/>
                              </a:rPr>
                              <m:t>0</m:t>
                            </m:r>
                          </m:e>
                        </m:groupChr>
                        <m:r>
                          <a:rPr lang="en-US" sz="2400" b="0" i="1" smtClean="0">
                            <a:solidFill>
                              <a:srgbClr val="7030A0"/>
                            </a:solidFill>
                            <a:latin typeface="Cambria Math" panose="02040503050406030204" pitchFamily="18" charset="0"/>
                          </a:rPr>
                          <m:t>⟩</m:t>
                        </m:r>
                      </m:num>
                      <m:den>
                        <m:r>
                          <a:rPr lang="en-US" sz="2400" b="0" i="1" smtClean="0">
                            <a:solidFill>
                              <a:srgbClr val="7030A0"/>
                            </a:solidFill>
                            <a:latin typeface="Cambria Math" panose="02040503050406030204" pitchFamily="18" charset="0"/>
                          </a:rPr>
                          <m:t>𝑛</m:t>
                        </m:r>
                        <m:r>
                          <a:rPr lang="en-US" sz="2400" b="0" i="1" smtClean="0">
                            <a:solidFill>
                              <a:srgbClr val="7030A0"/>
                            </a:solidFill>
                            <a:latin typeface="Cambria Math" panose="02040503050406030204" pitchFamily="18" charset="0"/>
                          </a:rPr>
                          <m:t>−</m:t>
                        </m:r>
                        <m:r>
                          <a:rPr lang="en-US" sz="2400" b="0" i="1" smtClean="0">
                            <a:solidFill>
                              <a:srgbClr val="7030A0"/>
                            </a:solidFill>
                            <a:latin typeface="Cambria Math" panose="02040503050406030204" pitchFamily="18" charset="0"/>
                          </a:rPr>
                          <m:t>𝑖</m:t>
                        </m:r>
                      </m:den>
                    </m:f>
                  </m:oMath>
                </a14:m>
                <a:endParaRPr lang="en-US" sz="2400" dirty="0">
                  <a:solidFill>
                    <a:srgbClr val="7030A0"/>
                  </a:solidFill>
                </a:endParaRPr>
              </a:p>
            </p:txBody>
          </p:sp>
        </mc:Choice>
        <mc:Fallback xmlns="">
          <p:sp>
            <p:nvSpPr>
              <p:cNvPr id="9" name="TextBox 8">
                <a:extLst>
                  <a:ext uri="{FF2B5EF4-FFF2-40B4-BE49-F238E27FC236}">
                    <a16:creationId xmlns:a16="http://schemas.microsoft.com/office/drawing/2014/main" id="{F32A6FE0-1687-465C-9E50-67C8B41EA0B2}"/>
                  </a:ext>
                </a:extLst>
              </p:cNvPr>
              <p:cNvSpPr txBox="1">
                <a:spLocks noRot="1" noChangeAspect="1" noMove="1" noResize="1" noEditPoints="1" noAdjustHandles="1" noChangeArrowheads="1" noChangeShapeType="1" noTextEdit="1"/>
              </p:cNvSpPr>
              <p:nvPr/>
            </p:nvSpPr>
            <p:spPr>
              <a:xfrm>
                <a:off x="9146310" y="3090923"/>
                <a:ext cx="3045690" cy="642420"/>
              </a:xfrm>
              <a:prstGeom prst="rect">
                <a:avLst/>
              </a:prstGeom>
              <a:blipFill>
                <a:blip r:embed="rId6"/>
                <a:stretch>
                  <a:fillRect l="-3000" b="-7619"/>
                </a:stretch>
              </a:blipFill>
            </p:spPr>
            <p:txBody>
              <a:bodyPr/>
              <a:lstStyle/>
              <a:p>
                <a:r>
                  <a:rPr lang="en-US">
                    <a:noFill/>
                  </a:rPr>
                  <a:t> </a:t>
                </a:r>
              </a:p>
            </p:txBody>
          </p:sp>
        </mc:Fallback>
      </mc:AlternateContent>
      <p:sp>
        <p:nvSpPr>
          <p:cNvPr id="10" name="Freeform 4">
            <a:extLst>
              <a:ext uri="{FF2B5EF4-FFF2-40B4-BE49-F238E27FC236}">
                <a16:creationId xmlns:a16="http://schemas.microsoft.com/office/drawing/2014/main" id="{A3BEE7CF-B0E7-46E0-911A-F364F66A6704}"/>
              </a:ext>
            </a:extLst>
          </p:cNvPr>
          <p:cNvSpPr>
            <a:spLocks noChangeArrowheads="1"/>
          </p:cNvSpPr>
          <p:nvPr/>
        </p:nvSpPr>
        <p:spPr bwMode="auto">
          <a:xfrm>
            <a:off x="6803378" y="3621313"/>
            <a:ext cx="623100" cy="830997"/>
          </a:xfrm>
          <a:custGeom>
            <a:avLst/>
            <a:gdLst>
              <a:gd name="T0" fmla="*/ 0 w 7632"/>
              <a:gd name="T1" fmla="*/ 0 h 23003"/>
              <a:gd name="T2" fmla="*/ 7631 w 7632"/>
              <a:gd name="T3" fmla="*/ 0 h 23003"/>
              <a:gd name="T4" fmla="*/ 7631 w 7632"/>
              <a:gd name="T5" fmla="*/ 23002 h 23003"/>
              <a:gd name="T6" fmla="*/ 0 w 7632"/>
              <a:gd name="T7" fmla="*/ 23002 h 23003"/>
              <a:gd name="T8" fmla="*/ 0 w 7632"/>
              <a:gd name="T9" fmla="*/ 0 h 23003"/>
            </a:gdLst>
            <a:ahLst/>
            <a:cxnLst>
              <a:cxn ang="0">
                <a:pos x="T0" y="T1"/>
              </a:cxn>
              <a:cxn ang="0">
                <a:pos x="T2" y="T3"/>
              </a:cxn>
              <a:cxn ang="0">
                <a:pos x="T4" y="T5"/>
              </a:cxn>
              <a:cxn ang="0">
                <a:pos x="T6" y="T7"/>
              </a:cxn>
              <a:cxn ang="0">
                <a:pos x="T8" y="T9"/>
              </a:cxn>
            </a:cxnLst>
            <a:rect l="0" t="0" r="r" b="b"/>
            <a:pathLst>
              <a:path w="7632" h="23003">
                <a:moveTo>
                  <a:pt x="0" y="0"/>
                </a:moveTo>
                <a:lnTo>
                  <a:pt x="7631" y="0"/>
                </a:lnTo>
                <a:lnTo>
                  <a:pt x="7631" y="23002"/>
                </a:lnTo>
                <a:lnTo>
                  <a:pt x="0" y="23002"/>
                </a:lnTo>
                <a:lnTo>
                  <a:pt x="0" y="0"/>
                </a:lnTo>
              </a:path>
            </a:pathLst>
          </a:custGeom>
          <a:noFill/>
          <a:ln w="76320" cap="rnd">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3" name="TextBox 12">
            <a:extLst>
              <a:ext uri="{FF2B5EF4-FFF2-40B4-BE49-F238E27FC236}">
                <a16:creationId xmlns:a16="http://schemas.microsoft.com/office/drawing/2014/main" id="{140D9C04-5660-4E55-A57A-4065A02CED12}"/>
              </a:ext>
            </a:extLst>
          </p:cNvPr>
          <p:cNvSpPr txBox="1"/>
          <p:nvPr/>
        </p:nvSpPr>
        <p:spPr>
          <a:xfrm>
            <a:off x="7426478" y="3779951"/>
            <a:ext cx="1196692" cy="461665"/>
          </a:xfrm>
          <a:prstGeom prst="rect">
            <a:avLst/>
          </a:prstGeom>
          <a:noFill/>
        </p:spPr>
        <p:txBody>
          <a:bodyPr wrap="square">
            <a:spAutoFit/>
          </a:bodyPr>
          <a:lstStyle/>
          <a:p>
            <a:r>
              <a:rPr lang="en-US" sz="2400" dirty="0" err="1"/>
              <a:t>i-th</a:t>
            </a:r>
            <a:r>
              <a:rPr lang="en-US" sz="2400" dirty="0"/>
              <a:t> </a:t>
            </a:r>
            <a:r>
              <a:rPr lang="en-US" sz="2400" dirty="0" err="1"/>
              <a:t>iter</a:t>
            </a:r>
            <a:endParaRPr lang="en-US" sz="2400" dirty="0"/>
          </a:p>
        </p:txBody>
      </p:sp>
    </p:spTree>
    <p:extLst>
      <p:ext uri="{BB962C8B-B14F-4D97-AF65-F5344CB8AC3E}">
        <p14:creationId xmlns:p14="http://schemas.microsoft.com/office/powerpoint/2010/main" val="263589448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E03FB9-D4A4-4180-A36D-95D860D67CB2}"/>
              </a:ext>
            </a:extLst>
          </p:cNvPr>
          <p:cNvSpPr>
            <a:spLocks noGrp="1"/>
          </p:cNvSpPr>
          <p:nvPr>
            <p:ph type="title"/>
          </p:nvPr>
        </p:nvSpPr>
        <p:spPr/>
        <p:txBody>
          <a:bodyPr/>
          <a:lstStyle/>
          <a:p>
            <a:r>
              <a:rPr lang="en-US" dirty="0"/>
              <a:t>Works for general cases – GHZ.</a:t>
            </a:r>
          </a:p>
        </p:txBody>
      </p:sp>
      <p:sp>
        <p:nvSpPr>
          <p:cNvPr id="14" name="TextBox 13">
            <a:extLst>
              <a:ext uri="{FF2B5EF4-FFF2-40B4-BE49-F238E27FC236}">
                <a16:creationId xmlns:a16="http://schemas.microsoft.com/office/drawing/2014/main" id="{C0240198-B7DA-4E83-9CD2-818E5F23FF81}"/>
              </a:ext>
            </a:extLst>
          </p:cNvPr>
          <p:cNvSpPr txBox="1"/>
          <p:nvPr/>
        </p:nvSpPr>
        <p:spPr>
          <a:xfrm>
            <a:off x="865187" y="2070720"/>
            <a:ext cx="6980694" cy="461665"/>
          </a:xfrm>
          <a:prstGeom prst="rect">
            <a:avLst/>
          </a:prstGeom>
          <a:noFill/>
        </p:spPr>
        <p:txBody>
          <a:bodyPr wrap="none" rtlCol="0">
            <a:spAutoFit/>
          </a:bodyPr>
          <a:lstStyle/>
          <a:p>
            <a:r>
              <a:rPr lang="en-US" sz="2400" dirty="0"/>
              <a:t>x[0] *= H ; for (int </a:t>
            </a:r>
            <a:r>
              <a:rPr lang="en-US" sz="2400" dirty="0" err="1"/>
              <a:t>i</a:t>
            </a:r>
            <a:r>
              <a:rPr lang="en-US" sz="2400" dirty="0"/>
              <a:t> = 0; </a:t>
            </a:r>
            <a:r>
              <a:rPr lang="en-US" sz="2400" dirty="0" err="1"/>
              <a:t>i</a:t>
            </a:r>
            <a:r>
              <a:rPr lang="en-US" sz="2400" dirty="0"/>
              <a:t> &lt; n-1 &amp;&amp; x[</a:t>
            </a:r>
            <a:r>
              <a:rPr lang="en-US" sz="2400" dirty="0" err="1"/>
              <a:t>i</a:t>
            </a:r>
            <a:r>
              <a:rPr lang="en-US" sz="2400" dirty="0"/>
              <a:t>]; </a:t>
            </a:r>
            <a:r>
              <a:rPr lang="en-US" sz="2400" dirty="0" err="1"/>
              <a:t>i</a:t>
            </a:r>
            <a:r>
              <a:rPr lang="en-US" sz="2400" dirty="0"/>
              <a:t>++)  x[i+1] += 1;</a:t>
            </a:r>
          </a:p>
        </p:txBody>
      </p:sp>
      <p:pic>
        <p:nvPicPr>
          <p:cNvPr id="6" name="Picture 5" descr="Diagram&#10;&#10;Description automatically generated">
            <a:extLst>
              <a:ext uri="{FF2B5EF4-FFF2-40B4-BE49-F238E27FC236}">
                <a16:creationId xmlns:a16="http://schemas.microsoft.com/office/drawing/2014/main" id="{4044910B-EA94-4C99-8C7C-1218343509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86435" y="2763767"/>
            <a:ext cx="6181725" cy="3457575"/>
          </a:xfrm>
          <a:prstGeom prst="rect">
            <a:avLst/>
          </a:prstGeom>
        </p:spPr>
      </p:pic>
      <p:sp>
        <p:nvSpPr>
          <p:cNvPr id="11" name="TextBox 10">
            <a:extLst>
              <a:ext uri="{FF2B5EF4-FFF2-40B4-BE49-F238E27FC236}">
                <a16:creationId xmlns:a16="http://schemas.microsoft.com/office/drawing/2014/main" id="{1501A9FB-FE90-4B62-BD27-BA6F2C4D2D23}"/>
              </a:ext>
            </a:extLst>
          </p:cNvPr>
          <p:cNvSpPr txBox="1"/>
          <p:nvPr/>
        </p:nvSpPr>
        <p:spPr>
          <a:xfrm>
            <a:off x="369870" y="5120641"/>
            <a:ext cx="3296993" cy="461665"/>
          </a:xfrm>
          <a:prstGeom prst="rect">
            <a:avLst/>
          </a:prstGeom>
          <a:noFill/>
        </p:spPr>
        <p:txBody>
          <a:bodyPr wrap="none" rtlCol="0">
            <a:spAutoFit/>
          </a:bodyPr>
          <a:lstStyle/>
          <a:p>
            <a:r>
              <a:rPr lang="en-US" sz="2400" dirty="0"/>
              <a:t>Extended bell state prep.</a:t>
            </a:r>
          </a:p>
        </p:txBody>
      </p:sp>
      <p:sp>
        <p:nvSpPr>
          <p:cNvPr id="12" name="TextBox 11">
            <a:extLst>
              <a:ext uri="{FF2B5EF4-FFF2-40B4-BE49-F238E27FC236}">
                <a16:creationId xmlns:a16="http://schemas.microsoft.com/office/drawing/2014/main" id="{3427D147-CD09-4628-863F-6F0730BC9216}"/>
              </a:ext>
            </a:extLst>
          </p:cNvPr>
          <p:cNvSpPr txBox="1"/>
          <p:nvPr/>
        </p:nvSpPr>
        <p:spPr>
          <a:xfrm>
            <a:off x="456814" y="3678735"/>
            <a:ext cx="2969967" cy="830997"/>
          </a:xfrm>
          <a:prstGeom prst="rect">
            <a:avLst/>
          </a:prstGeom>
          <a:noFill/>
        </p:spPr>
        <p:txBody>
          <a:bodyPr wrap="square">
            <a:spAutoFit/>
          </a:bodyPr>
          <a:lstStyle/>
          <a:p>
            <a:r>
              <a:rPr lang="en-US" sz="2400" dirty="0">
                <a:solidFill>
                  <a:srgbClr val="7030A0"/>
                </a:solidFill>
              </a:rPr>
              <a:t>x[0..n] </a:t>
            </a:r>
            <a:r>
              <a:rPr lang="en-US" sz="2400" dirty="0"/>
              <a:t>: n qubit array,</a:t>
            </a:r>
          </a:p>
          <a:p>
            <a:r>
              <a:rPr lang="en-US" sz="2400" dirty="0"/>
              <a:t>Initial type </a:t>
            </a:r>
            <a:r>
              <a:rPr lang="en-US" sz="2400" dirty="0">
                <a:solidFill>
                  <a:srgbClr val="7030A0"/>
                </a:solidFill>
              </a:rPr>
              <a:t>Nor</a:t>
            </a:r>
            <a:r>
              <a:rPr lang="en-US" sz="2400" dirty="0"/>
              <a:t>. </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535785E-B8CB-4A55-AD05-66EADFEAA4F4}"/>
                  </a:ext>
                </a:extLst>
              </p:cNvPr>
              <p:cNvSpPr txBox="1"/>
              <p:nvPr/>
            </p:nvSpPr>
            <p:spPr>
              <a:xfrm>
                <a:off x="8664607" y="1813579"/>
                <a:ext cx="3527394" cy="1113766"/>
              </a:xfrm>
              <a:prstGeom prst="rect">
                <a:avLst/>
              </a:prstGeom>
              <a:noFill/>
            </p:spPr>
            <p:txBody>
              <a:bodyPr wrap="square">
                <a:spAutoFit/>
              </a:bodyPr>
              <a:lstStyle/>
              <a:p>
                <a:r>
                  <a:rPr lang="en-US" sz="2400" dirty="0"/>
                  <a:t>After </a:t>
                </a:r>
                <a:r>
                  <a:rPr lang="en-US" sz="2400" dirty="0" err="1"/>
                  <a:t>i</a:t>
                </a:r>
                <a:r>
                  <a:rPr lang="en-US" sz="2400" dirty="0"/>
                  <a:t> </a:t>
                </a:r>
                <a:r>
                  <a:rPr lang="en-US" sz="2400" dirty="0" err="1"/>
                  <a:t>iter</a:t>
                </a:r>
                <a:r>
                  <a:rPr lang="en-US" sz="2400" dirty="0"/>
                  <a:t>: </a:t>
                </a:r>
              </a:p>
              <a:p>
                <a:r>
                  <a:rPr lang="en-US" sz="2400" dirty="0">
                    <a:solidFill>
                      <a:srgbClr val="0070C0"/>
                    </a:solidFill>
                  </a:rPr>
                  <a:t>x[0..i+1] : EN</a:t>
                </a:r>
                <a14:m>
                  <m:oMath xmlns:m="http://schemas.openxmlformats.org/officeDocument/2006/math">
                    <m:r>
                      <a:rPr lang="en-US" sz="2400" b="0" i="0" smtClean="0">
                        <a:solidFill>
                          <a:srgbClr val="0070C0"/>
                        </a:solidFill>
                        <a:latin typeface="Cambria Math" panose="02040503050406030204" pitchFamily="18" charset="0"/>
                      </a:rPr>
                      <m:t>→</m:t>
                    </m:r>
                    <m:sSubSup>
                      <m:sSubSupPr>
                        <m:ctrlPr>
                          <a:rPr lang="en-US" sz="2400" b="0" i="1" smtClean="0">
                            <a:solidFill>
                              <a:srgbClr val="0070C0"/>
                            </a:solidFill>
                            <a:latin typeface="Cambria Math" panose="02040503050406030204" pitchFamily="18" charset="0"/>
                          </a:rPr>
                        </m:ctrlPr>
                      </m:sSubSupPr>
                      <m:e>
                        <m:r>
                          <m:rPr>
                            <m:sty m:val="p"/>
                          </m:rPr>
                          <a:rPr lang="en-US" sz="2400" b="0" i="0" smtClean="0">
                            <a:solidFill>
                              <a:srgbClr val="0070C0"/>
                            </a:solidFill>
                            <a:latin typeface="Cambria Math" panose="02040503050406030204" pitchFamily="18" charset="0"/>
                          </a:rPr>
                          <m:t>Σ</m:t>
                        </m:r>
                      </m:e>
                      <m:sub>
                        <m:r>
                          <a:rPr lang="en-US" sz="2400" b="0" i="1" smtClean="0">
                            <a:solidFill>
                              <a:srgbClr val="0070C0"/>
                            </a:solidFill>
                            <a:latin typeface="Cambria Math" panose="02040503050406030204" pitchFamily="18" charset="0"/>
                          </a:rPr>
                          <m:t>𝑗</m:t>
                        </m:r>
                        <m:r>
                          <a:rPr lang="en-US" sz="2400" b="0" i="1" smtClean="0">
                            <a:solidFill>
                              <a:srgbClr val="0070C0"/>
                            </a:solidFill>
                            <a:latin typeface="Cambria Math" panose="02040503050406030204" pitchFamily="18" charset="0"/>
                          </a:rPr>
                          <m:t>=0</m:t>
                        </m:r>
                      </m:sub>
                      <m:sup>
                        <m:r>
                          <a:rPr lang="en-US" sz="2400" b="0" i="1" smtClean="0">
                            <a:solidFill>
                              <a:srgbClr val="0070C0"/>
                            </a:solidFill>
                            <a:latin typeface="Cambria Math" panose="02040503050406030204" pitchFamily="18" charset="0"/>
                          </a:rPr>
                          <m:t>2</m:t>
                        </m:r>
                      </m:sup>
                    </m:sSubSup>
                    <m:f>
                      <m:fPr>
                        <m:type m:val="noBar"/>
                        <m:ctrlPr>
                          <a:rPr lang="en-US" sz="2400" i="1" smtClean="0">
                            <a:solidFill>
                              <a:srgbClr val="0070C0"/>
                            </a:solidFill>
                            <a:latin typeface="Cambria Math" panose="02040503050406030204" pitchFamily="18" charset="0"/>
                          </a:rPr>
                        </m:ctrlPr>
                      </m:fPr>
                      <m:num>
                        <m:f>
                          <m:fPr>
                            <m:ctrlPr>
                              <a:rPr lang="en-US" sz="2400" b="0" i="1" smtClean="0">
                                <a:solidFill>
                                  <a:srgbClr val="0070C0"/>
                                </a:solidFill>
                                <a:latin typeface="Cambria Math" panose="02040503050406030204" pitchFamily="18" charset="0"/>
                              </a:rPr>
                            </m:ctrlPr>
                          </m:fPr>
                          <m:num>
                            <m:r>
                              <a:rPr lang="en-US" sz="2400" b="0" i="1" smtClean="0">
                                <a:solidFill>
                                  <a:srgbClr val="0070C0"/>
                                </a:solidFill>
                                <a:latin typeface="Cambria Math" panose="02040503050406030204" pitchFamily="18" charset="0"/>
                              </a:rPr>
                              <m:t>1</m:t>
                            </m:r>
                          </m:num>
                          <m:den>
                            <m:rad>
                              <m:radPr>
                                <m:degHide m:val="on"/>
                                <m:ctrlPr>
                                  <a:rPr lang="en-US" sz="2400" b="0" i="1" smtClean="0">
                                    <a:solidFill>
                                      <a:srgbClr val="0070C0"/>
                                    </a:solidFill>
                                    <a:latin typeface="Cambria Math" panose="02040503050406030204" pitchFamily="18" charset="0"/>
                                  </a:rPr>
                                </m:ctrlPr>
                              </m:radPr>
                              <m:deg/>
                              <m:e>
                                <m:r>
                                  <a:rPr lang="en-US" sz="2400" b="0" i="1" smtClean="0">
                                    <a:solidFill>
                                      <a:srgbClr val="0070C0"/>
                                    </a:solidFill>
                                    <a:latin typeface="Cambria Math" panose="02040503050406030204" pitchFamily="18" charset="0"/>
                                  </a:rPr>
                                  <m:t>2</m:t>
                                </m:r>
                              </m:e>
                            </m:rad>
                          </m:den>
                        </m:f>
                        <m:r>
                          <a:rPr lang="en-US" sz="2400" b="0" i="1" smtClean="0">
                            <a:solidFill>
                              <a:srgbClr val="0070C0"/>
                            </a:solidFill>
                            <a:latin typeface="Cambria Math" panose="02040503050406030204" pitchFamily="18" charset="0"/>
                          </a:rPr>
                          <m:t>|</m:t>
                        </m:r>
                        <m:groupChr>
                          <m:groupChrPr>
                            <m:chr m:val="⏟"/>
                            <m:ctrlPr>
                              <a:rPr lang="en-US" sz="2400" i="1">
                                <a:solidFill>
                                  <a:srgbClr val="0070C0"/>
                                </a:solidFill>
                                <a:latin typeface="Cambria Math" panose="02040503050406030204" pitchFamily="18" charset="0"/>
                              </a:rPr>
                            </m:ctrlPr>
                          </m:groupChrPr>
                          <m:e>
                            <m:r>
                              <a:rPr lang="en-US" sz="2400" b="0" i="1" smtClean="0">
                                <a:solidFill>
                                  <a:srgbClr val="0070C0"/>
                                </a:solidFill>
                                <a:latin typeface="Cambria Math" panose="02040503050406030204" pitchFamily="18" charset="0"/>
                              </a:rPr>
                              <m:t>𝑗</m:t>
                            </m:r>
                            <m:r>
                              <a:rPr lang="en-US" sz="2400" i="1">
                                <a:solidFill>
                                  <a:srgbClr val="0070C0"/>
                                </a:solidFill>
                                <a:latin typeface="Cambria Math" panose="02040503050406030204" pitchFamily="18" charset="0"/>
                              </a:rPr>
                              <m:t>…</m:t>
                            </m:r>
                            <m:r>
                              <a:rPr lang="en-US" sz="2400" b="0" i="1" smtClean="0">
                                <a:solidFill>
                                  <a:srgbClr val="0070C0"/>
                                </a:solidFill>
                                <a:latin typeface="Cambria Math" panose="02040503050406030204" pitchFamily="18" charset="0"/>
                              </a:rPr>
                              <m:t>𝑗</m:t>
                            </m:r>
                          </m:e>
                        </m:groupChr>
                        <m:r>
                          <a:rPr lang="en-US" sz="2400" b="0" i="1" smtClean="0">
                            <a:solidFill>
                              <a:srgbClr val="0070C0"/>
                            </a:solidFill>
                            <a:latin typeface="Cambria Math" panose="02040503050406030204" pitchFamily="18" charset="0"/>
                          </a:rPr>
                          <m:t>⟩</m:t>
                        </m:r>
                      </m:num>
                      <m:den>
                        <m:r>
                          <a:rPr lang="en-US" sz="2400" b="0" i="1" smtClean="0">
                            <a:solidFill>
                              <a:srgbClr val="0070C0"/>
                            </a:solidFill>
                            <a:latin typeface="Cambria Math" panose="02040503050406030204" pitchFamily="18" charset="0"/>
                          </a:rPr>
                          <m:t>     </m:t>
                        </m:r>
                        <m:r>
                          <a:rPr lang="en-US" sz="2400" b="0" i="1" smtClean="0">
                            <a:solidFill>
                              <a:srgbClr val="0070C0"/>
                            </a:solidFill>
                            <a:latin typeface="Cambria Math" panose="02040503050406030204" pitchFamily="18" charset="0"/>
                          </a:rPr>
                          <m:t>𝑖</m:t>
                        </m:r>
                      </m:den>
                    </m:f>
                  </m:oMath>
                </a14:m>
                <a:endParaRPr lang="en-US" sz="2400" dirty="0">
                  <a:solidFill>
                    <a:srgbClr val="0070C0"/>
                  </a:solidFill>
                </a:endParaRPr>
              </a:p>
            </p:txBody>
          </p:sp>
        </mc:Choice>
        <mc:Fallback xmlns="">
          <p:sp>
            <p:nvSpPr>
              <p:cNvPr id="7" name="TextBox 6">
                <a:extLst>
                  <a:ext uri="{FF2B5EF4-FFF2-40B4-BE49-F238E27FC236}">
                    <a16:creationId xmlns:a16="http://schemas.microsoft.com/office/drawing/2014/main" id="{D535785E-B8CB-4A55-AD05-66EADFEAA4F4}"/>
                  </a:ext>
                </a:extLst>
              </p:cNvPr>
              <p:cNvSpPr txBox="1">
                <a:spLocks noRot="1" noChangeAspect="1" noMove="1" noResize="1" noEditPoints="1" noAdjustHandles="1" noChangeArrowheads="1" noChangeShapeType="1" noTextEdit="1"/>
              </p:cNvSpPr>
              <p:nvPr/>
            </p:nvSpPr>
            <p:spPr>
              <a:xfrm>
                <a:off x="8664607" y="1813579"/>
                <a:ext cx="3527394" cy="1113766"/>
              </a:xfrm>
              <a:prstGeom prst="rect">
                <a:avLst/>
              </a:prstGeom>
              <a:blipFill>
                <a:blip r:embed="rId4"/>
                <a:stretch>
                  <a:fillRect l="-2591" t="-4396" b="-384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F32A6FE0-1687-465C-9E50-67C8B41EA0B2}"/>
                  </a:ext>
                </a:extLst>
              </p:cNvPr>
              <p:cNvSpPr txBox="1"/>
              <p:nvPr/>
            </p:nvSpPr>
            <p:spPr>
              <a:xfrm>
                <a:off x="9146310" y="3090923"/>
                <a:ext cx="3045690" cy="624017"/>
              </a:xfrm>
              <a:prstGeom prst="rect">
                <a:avLst/>
              </a:prstGeom>
              <a:noFill/>
            </p:spPr>
            <p:txBody>
              <a:bodyPr wrap="square">
                <a:spAutoFit/>
              </a:bodyPr>
              <a:lstStyle/>
              <a:p>
                <a:r>
                  <a:rPr lang="en-US" sz="2400" dirty="0">
                    <a:solidFill>
                      <a:srgbClr val="7030A0"/>
                    </a:solidFill>
                  </a:rPr>
                  <a:t>x[i+1..n] : N</a:t>
                </a:r>
                <a14:m>
                  <m:oMath xmlns:m="http://schemas.openxmlformats.org/officeDocument/2006/math">
                    <m:r>
                      <m:rPr>
                        <m:sty m:val="p"/>
                      </m:rPr>
                      <a:rPr lang="en-US" sz="2400">
                        <a:solidFill>
                          <a:srgbClr val="7030A0"/>
                        </a:solidFill>
                        <a:latin typeface="Cambria Math" panose="02040503050406030204" pitchFamily="18" charset="0"/>
                      </a:rPr>
                      <m:t>o</m:t>
                    </m:r>
                    <m:r>
                      <m:rPr>
                        <m:sty m:val="p"/>
                      </m:rPr>
                      <a:rPr lang="en-US" sz="2400" b="0" i="0" smtClean="0">
                        <a:solidFill>
                          <a:srgbClr val="7030A0"/>
                        </a:solidFill>
                        <a:latin typeface="Cambria Math" panose="02040503050406030204" pitchFamily="18" charset="0"/>
                      </a:rPr>
                      <m:t>r</m:t>
                    </m:r>
                    <m:r>
                      <a:rPr lang="en-US" sz="2400" b="0" i="0" smtClean="0">
                        <a:solidFill>
                          <a:srgbClr val="7030A0"/>
                        </a:solidFill>
                        <a:latin typeface="Cambria Math" panose="02040503050406030204" pitchFamily="18" charset="0"/>
                      </a:rPr>
                      <m:t>→</m:t>
                    </m:r>
                    <m:f>
                      <m:fPr>
                        <m:type m:val="noBar"/>
                        <m:ctrlPr>
                          <a:rPr lang="en-US" sz="2400" i="1" smtClean="0">
                            <a:solidFill>
                              <a:srgbClr val="7030A0"/>
                            </a:solidFill>
                            <a:latin typeface="Cambria Math" panose="02040503050406030204" pitchFamily="18" charset="0"/>
                          </a:rPr>
                        </m:ctrlPr>
                      </m:fPr>
                      <m:num>
                        <m:r>
                          <a:rPr lang="en-US" sz="2400" b="0" i="1" smtClean="0">
                            <a:solidFill>
                              <a:srgbClr val="7030A0"/>
                            </a:solidFill>
                            <a:latin typeface="Cambria Math" panose="02040503050406030204" pitchFamily="18" charset="0"/>
                          </a:rPr>
                          <m:t>|</m:t>
                        </m:r>
                        <m:groupChr>
                          <m:groupChrPr>
                            <m:chr m:val="⏟"/>
                            <m:ctrlPr>
                              <a:rPr lang="en-US" sz="2400" i="1" smtClean="0">
                                <a:solidFill>
                                  <a:srgbClr val="7030A0"/>
                                </a:solidFill>
                                <a:latin typeface="Cambria Math" panose="02040503050406030204" pitchFamily="18" charset="0"/>
                              </a:rPr>
                            </m:ctrlPr>
                          </m:groupChrPr>
                          <m:e>
                            <m:r>
                              <a:rPr lang="en-US" sz="2400" b="0" i="1" smtClean="0">
                                <a:solidFill>
                                  <a:srgbClr val="7030A0"/>
                                </a:solidFill>
                                <a:latin typeface="Cambria Math" panose="02040503050406030204" pitchFamily="18" charset="0"/>
                              </a:rPr>
                              <m:t>0</m:t>
                            </m:r>
                            <m:r>
                              <a:rPr lang="en-US" sz="2400" i="1">
                                <a:solidFill>
                                  <a:srgbClr val="7030A0"/>
                                </a:solidFill>
                                <a:latin typeface="Cambria Math" panose="02040503050406030204" pitchFamily="18" charset="0"/>
                              </a:rPr>
                              <m:t>…</m:t>
                            </m:r>
                            <m:r>
                              <a:rPr lang="en-US" sz="2400" b="0" i="1" smtClean="0">
                                <a:solidFill>
                                  <a:srgbClr val="7030A0"/>
                                </a:solidFill>
                                <a:latin typeface="Cambria Math" panose="02040503050406030204" pitchFamily="18" charset="0"/>
                              </a:rPr>
                              <m:t>0</m:t>
                            </m:r>
                          </m:e>
                        </m:groupChr>
                        <m:r>
                          <a:rPr lang="en-US" sz="2400" b="0" i="1" smtClean="0">
                            <a:solidFill>
                              <a:srgbClr val="7030A0"/>
                            </a:solidFill>
                            <a:latin typeface="Cambria Math" panose="02040503050406030204" pitchFamily="18" charset="0"/>
                          </a:rPr>
                          <m:t>⟩</m:t>
                        </m:r>
                      </m:num>
                      <m:den>
                        <m:r>
                          <a:rPr lang="en-US" sz="2400" b="0" i="1" smtClean="0">
                            <a:solidFill>
                              <a:srgbClr val="7030A0"/>
                            </a:solidFill>
                            <a:latin typeface="Cambria Math" panose="02040503050406030204" pitchFamily="18" charset="0"/>
                          </a:rPr>
                          <m:t>𝑛</m:t>
                        </m:r>
                        <m:r>
                          <a:rPr lang="en-US" sz="2400" b="0" i="1" smtClean="0">
                            <a:solidFill>
                              <a:srgbClr val="7030A0"/>
                            </a:solidFill>
                            <a:latin typeface="Cambria Math" panose="02040503050406030204" pitchFamily="18" charset="0"/>
                          </a:rPr>
                          <m:t>−</m:t>
                        </m:r>
                        <m:r>
                          <a:rPr lang="en-US" sz="2400" b="0" i="1" smtClean="0">
                            <a:solidFill>
                              <a:srgbClr val="7030A0"/>
                            </a:solidFill>
                            <a:latin typeface="Cambria Math" panose="02040503050406030204" pitchFamily="18" charset="0"/>
                          </a:rPr>
                          <m:t>𝑖</m:t>
                        </m:r>
                      </m:den>
                    </m:f>
                  </m:oMath>
                </a14:m>
                <a:endParaRPr lang="en-US" sz="2400" dirty="0">
                  <a:solidFill>
                    <a:srgbClr val="7030A0"/>
                  </a:solidFill>
                </a:endParaRPr>
              </a:p>
            </p:txBody>
          </p:sp>
        </mc:Choice>
        <mc:Fallback xmlns="">
          <p:sp>
            <p:nvSpPr>
              <p:cNvPr id="9" name="TextBox 8">
                <a:extLst>
                  <a:ext uri="{FF2B5EF4-FFF2-40B4-BE49-F238E27FC236}">
                    <a16:creationId xmlns:a16="http://schemas.microsoft.com/office/drawing/2014/main" id="{F32A6FE0-1687-465C-9E50-67C8B41EA0B2}"/>
                  </a:ext>
                </a:extLst>
              </p:cNvPr>
              <p:cNvSpPr txBox="1">
                <a:spLocks noRot="1" noChangeAspect="1" noMove="1" noResize="1" noEditPoints="1" noAdjustHandles="1" noChangeArrowheads="1" noChangeShapeType="1" noTextEdit="1"/>
              </p:cNvSpPr>
              <p:nvPr/>
            </p:nvSpPr>
            <p:spPr>
              <a:xfrm>
                <a:off x="9146310" y="3090923"/>
                <a:ext cx="3045690" cy="624017"/>
              </a:xfrm>
              <a:prstGeom prst="rect">
                <a:avLst/>
              </a:prstGeom>
              <a:blipFill>
                <a:blip r:embed="rId6"/>
                <a:stretch>
                  <a:fillRect l="-3000" b="-10784"/>
                </a:stretch>
              </a:blipFill>
            </p:spPr>
            <p:txBody>
              <a:bodyPr/>
              <a:lstStyle/>
              <a:p>
                <a:r>
                  <a:rPr lang="en-US">
                    <a:noFill/>
                  </a:rPr>
                  <a:t> </a:t>
                </a:r>
              </a:p>
            </p:txBody>
          </p:sp>
        </mc:Fallback>
      </mc:AlternateContent>
      <p:sp>
        <p:nvSpPr>
          <p:cNvPr id="10" name="Freeform 4">
            <a:extLst>
              <a:ext uri="{FF2B5EF4-FFF2-40B4-BE49-F238E27FC236}">
                <a16:creationId xmlns:a16="http://schemas.microsoft.com/office/drawing/2014/main" id="{020D3EB9-EF53-4645-A93A-6D8BFF25AABD}"/>
              </a:ext>
            </a:extLst>
          </p:cNvPr>
          <p:cNvSpPr>
            <a:spLocks noChangeArrowheads="1"/>
          </p:cNvSpPr>
          <p:nvPr/>
        </p:nvSpPr>
        <p:spPr bwMode="auto">
          <a:xfrm>
            <a:off x="6803378" y="3621313"/>
            <a:ext cx="623100" cy="830997"/>
          </a:xfrm>
          <a:custGeom>
            <a:avLst/>
            <a:gdLst>
              <a:gd name="T0" fmla="*/ 0 w 7632"/>
              <a:gd name="T1" fmla="*/ 0 h 23003"/>
              <a:gd name="T2" fmla="*/ 7631 w 7632"/>
              <a:gd name="T3" fmla="*/ 0 h 23003"/>
              <a:gd name="T4" fmla="*/ 7631 w 7632"/>
              <a:gd name="T5" fmla="*/ 23002 h 23003"/>
              <a:gd name="T6" fmla="*/ 0 w 7632"/>
              <a:gd name="T7" fmla="*/ 23002 h 23003"/>
              <a:gd name="T8" fmla="*/ 0 w 7632"/>
              <a:gd name="T9" fmla="*/ 0 h 23003"/>
            </a:gdLst>
            <a:ahLst/>
            <a:cxnLst>
              <a:cxn ang="0">
                <a:pos x="T0" y="T1"/>
              </a:cxn>
              <a:cxn ang="0">
                <a:pos x="T2" y="T3"/>
              </a:cxn>
              <a:cxn ang="0">
                <a:pos x="T4" y="T5"/>
              </a:cxn>
              <a:cxn ang="0">
                <a:pos x="T6" y="T7"/>
              </a:cxn>
              <a:cxn ang="0">
                <a:pos x="T8" y="T9"/>
              </a:cxn>
            </a:cxnLst>
            <a:rect l="0" t="0" r="r" b="b"/>
            <a:pathLst>
              <a:path w="7632" h="23003">
                <a:moveTo>
                  <a:pt x="0" y="0"/>
                </a:moveTo>
                <a:lnTo>
                  <a:pt x="7631" y="0"/>
                </a:lnTo>
                <a:lnTo>
                  <a:pt x="7631" y="23002"/>
                </a:lnTo>
                <a:lnTo>
                  <a:pt x="0" y="23002"/>
                </a:lnTo>
                <a:lnTo>
                  <a:pt x="0" y="0"/>
                </a:lnTo>
              </a:path>
            </a:pathLst>
          </a:custGeom>
          <a:noFill/>
          <a:ln w="76320" cap="rnd">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3" name="TextBox 12">
            <a:extLst>
              <a:ext uri="{FF2B5EF4-FFF2-40B4-BE49-F238E27FC236}">
                <a16:creationId xmlns:a16="http://schemas.microsoft.com/office/drawing/2014/main" id="{A42C763C-3038-4674-8443-D195D9DBF351}"/>
              </a:ext>
            </a:extLst>
          </p:cNvPr>
          <p:cNvSpPr txBox="1"/>
          <p:nvPr/>
        </p:nvSpPr>
        <p:spPr>
          <a:xfrm>
            <a:off x="7426478" y="3779951"/>
            <a:ext cx="1196692" cy="461665"/>
          </a:xfrm>
          <a:prstGeom prst="rect">
            <a:avLst/>
          </a:prstGeom>
          <a:noFill/>
        </p:spPr>
        <p:txBody>
          <a:bodyPr wrap="square">
            <a:spAutoFit/>
          </a:bodyPr>
          <a:lstStyle/>
          <a:p>
            <a:r>
              <a:rPr lang="en-US" sz="2400" dirty="0" err="1"/>
              <a:t>i-th</a:t>
            </a:r>
            <a:r>
              <a:rPr lang="en-US" sz="2400" dirty="0"/>
              <a:t> </a:t>
            </a:r>
            <a:r>
              <a:rPr lang="en-US" sz="2400" dirty="0" err="1"/>
              <a:t>iter</a:t>
            </a:r>
            <a:endParaRPr lang="en-US" sz="2400" dirty="0"/>
          </a:p>
        </p:txBody>
      </p:sp>
      <p:sp>
        <p:nvSpPr>
          <p:cNvPr id="17" name="TextBox 16">
            <a:extLst>
              <a:ext uri="{FF2B5EF4-FFF2-40B4-BE49-F238E27FC236}">
                <a16:creationId xmlns:a16="http://schemas.microsoft.com/office/drawing/2014/main" id="{494ED938-3E37-5A08-6DBB-96F2F20B87B7}"/>
              </a:ext>
            </a:extLst>
          </p:cNvPr>
          <p:cNvSpPr txBox="1"/>
          <p:nvPr/>
        </p:nvSpPr>
        <p:spPr>
          <a:xfrm>
            <a:off x="9368160" y="1210021"/>
            <a:ext cx="2512419" cy="461665"/>
          </a:xfrm>
          <a:prstGeom prst="rect">
            <a:avLst/>
          </a:prstGeom>
          <a:noFill/>
        </p:spPr>
        <p:txBody>
          <a:bodyPr wrap="none" rtlCol="0">
            <a:spAutoFit/>
          </a:bodyPr>
          <a:lstStyle/>
          <a:p>
            <a:r>
              <a:rPr lang="en-US" sz="2400" dirty="0">
                <a:solidFill>
                  <a:srgbClr val="FF0000"/>
                </a:solidFill>
              </a:rPr>
              <a:t>Invariant restored!</a:t>
            </a:r>
          </a:p>
        </p:txBody>
      </p:sp>
    </p:spTree>
    <p:extLst>
      <p:ext uri="{BB962C8B-B14F-4D97-AF65-F5344CB8AC3E}">
        <p14:creationId xmlns:p14="http://schemas.microsoft.com/office/powerpoint/2010/main" val="103689473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9120A-297E-F6FD-F9E2-EC7C5AFBE91E}"/>
              </a:ext>
            </a:extLst>
          </p:cNvPr>
          <p:cNvSpPr>
            <a:spLocks noGrp="1"/>
          </p:cNvSpPr>
          <p:nvPr>
            <p:ph type="title"/>
          </p:nvPr>
        </p:nvSpPr>
        <p:spPr/>
        <p:txBody>
          <a:bodyPr/>
          <a:lstStyle/>
          <a:p>
            <a:r>
              <a:rPr lang="en-US" dirty="0"/>
              <a:t>GHZ Code</a:t>
            </a:r>
          </a:p>
        </p:txBody>
      </p:sp>
      <p:pic>
        <p:nvPicPr>
          <p:cNvPr id="5" name="Picture 4">
            <a:extLst>
              <a:ext uri="{FF2B5EF4-FFF2-40B4-BE49-F238E27FC236}">
                <a16:creationId xmlns:a16="http://schemas.microsoft.com/office/drawing/2014/main" id="{05CC83A0-580D-2052-A105-41B0A15F9A85}"/>
              </a:ext>
            </a:extLst>
          </p:cNvPr>
          <p:cNvPicPr>
            <a:picLocks noChangeAspect="1"/>
          </p:cNvPicPr>
          <p:nvPr/>
        </p:nvPicPr>
        <p:blipFill>
          <a:blip r:embed="rId3"/>
          <a:srcRect b="35590"/>
          <a:stretch/>
        </p:blipFill>
        <p:spPr>
          <a:xfrm>
            <a:off x="2855643" y="2026701"/>
            <a:ext cx="7405459" cy="3775287"/>
          </a:xfrm>
          <a:prstGeom prst="rect">
            <a:avLst/>
          </a:prstGeom>
        </p:spPr>
      </p:pic>
    </p:spTree>
    <p:extLst>
      <p:ext uri="{BB962C8B-B14F-4D97-AF65-F5344CB8AC3E}">
        <p14:creationId xmlns:p14="http://schemas.microsoft.com/office/powerpoint/2010/main" val="149244136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E03FB9-D4A4-4180-A36D-95D860D67CB2}"/>
              </a:ext>
            </a:extLst>
          </p:cNvPr>
          <p:cNvSpPr>
            <a:spLocks noGrp="1"/>
          </p:cNvSpPr>
          <p:nvPr>
            <p:ph type="title"/>
          </p:nvPr>
        </p:nvSpPr>
        <p:spPr/>
        <p:txBody>
          <a:bodyPr/>
          <a:lstStyle/>
          <a:p>
            <a:r>
              <a:rPr lang="en-US" dirty="0" err="1"/>
              <a:t>Qafny</a:t>
            </a:r>
            <a:r>
              <a:rPr lang="en-US" dirty="0"/>
              <a:t> Evaluation</a:t>
            </a:r>
          </a:p>
        </p:txBody>
      </p:sp>
      <p:sp>
        <p:nvSpPr>
          <p:cNvPr id="3" name="Content Placeholder 2">
            <a:extLst>
              <a:ext uri="{FF2B5EF4-FFF2-40B4-BE49-F238E27FC236}">
                <a16:creationId xmlns:a16="http://schemas.microsoft.com/office/drawing/2014/main" id="{805E672A-F0B6-4279-A22B-6C7F29B1DC8E}"/>
              </a:ext>
            </a:extLst>
          </p:cNvPr>
          <p:cNvSpPr>
            <a:spLocks noGrp="1"/>
          </p:cNvSpPr>
          <p:nvPr>
            <p:ph idx="1"/>
          </p:nvPr>
        </p:nvSpPr>
        <p:spPr/>
        <p:txBody>
          <a:bodyPr>
            <a:normAutofit/>
          </a:bodyPr>
          <a:lstStyle/>
          <a:p>
            <a:pPr>
              <a:buFont typeface="Wingdings" panose="05000000000000000000" pitchFamily="2" charset="2"/>
              <a:buChar char="q"/>
            </a:pPr>
            <a:r>
              <a:rPr lang="en-US" sz="2800" dirty="0">
                <a:solidFill>
                  <a:schemeClr val="tx1"/>
                </a:solidFill>
              </a:rPr>
              <a:t>An example implementation of </a:t>
            </a:r>
            <a:r>
              <a:rPr lang="en-US" sz="2800" dirty="0" err="1">
                <a:solidFill>
                  <a:schemeClr val="tx1"/>
                </a:solidFill>
              </a:rPr>
              <a:t>Qafny</a:t>
            </a:r>
            <a:r>
              <a:rPr lang="en-US" sz="2800" dirty="0">
                <a:solidFill>
                  <a:schemeClr val="tx1"/>
                </a:solidFill>
              </a:rPr>
              <a:t> is on </a:t>
            </a:r>
            <a:r>
              <a:rPr lang="en-US" sz="2800" dirty="0" err="1">
                <a:solidFill>
                  <a:schemeClr val="tx1"/>
                </a:solidFill>
              </a:rPr>
              <a:t>Dafny</a:t>
            </a:r>
            <a:r>
              <a:rPr lang="en-US" sz="2800" dirty="0">
                <a:solidFill>
                  <a:schemeClr val="tx1"/>
                </a:solidFill>
              </a:rPr>
              <a:t>.</a:t>
            </a:r>
          </a:p>
          <a:p>
            <a:pPr lvl="1">
              <a:buFont typeface="Wingdings" panose="05000000000000000000" pitchFamily="2" charset="2"/>
              <a:buChar char="q"/>
            </a:pPr>
            <a:r>
              <a:rPr lang="en-US" sz="2400" dirty="0">
                <a:solidFill>
                  <a:srgbClr val="00B0F0"/>
                </a:solidFill>
              </a:rPr>
              <a:t>Faster running time compared to previous quantum proof system.</a:t>
            </a:r>
          </a:p>
          <a:p>
            <a:pPr lvl="1">
              <a:buFont typeface="Wingdings" panose="05000000000000000000" pitchFamily="2" charset="2"/>
              <a:buChar char="q"/>
            </a:pPr>
            <a:r>
              <a:rPr lang="en-US" sz="2400" dirty="0">
                <a:solidFill>
                  <a:srgbClr val="00B0F0"/>
                </a:solidFill>
              </a:rPr>
              <a:t>Less proof specs.</a:t>
            </a:r>
          </a:p>
          <a:p>
            <a:pPr lvl="1">
              <a:buFont typeface="Wingdings" panose="05000000000000000000" pitchFamily="2" charset="2"/>
              <a:buChar char="q"/>
            </a:pPr>
            <a:r>
              <a:rPr lang="en-US" sz="2400" dirty="0">
                <a:solidFill>
                  <a:srgbClr val="00B0F0"/>
                </a:solidFill>
              </a:rPr>
              <a:t>Save human labors.</a:t>
            </a:r>
          </a:p>
          <a:p>
            <a:pPr marL="0" indent="0">
              <a:buNone/>
            </a:pPr>
            <a:endParaRPr lang="en-US" sz="2400" dirty="0">
              <a:solidFill>
                <a:srgbClr val="00B0F0"/>
              </a:solidFill>
            </a:endParaRPr>
          </a:p>
        </p:txBody>
      </p:sp>
      <p:pic>
        <p:nvPicPr>
          <p:cNvPr id="6" name="Picture 5" descr="Table&#10;&#10;Description automatically generated">
            <a:extLst>
              <a:ext uri="{FF2B5EF4-FFF2-40B4-BE49-F238E27FC236}">
                <a16:creationId xmlns:a16="http://schemas.microsoft.com/office/drawing/2014/main" id="{65C51E22-A4B1-11A0-A13F-7DD17EF9E6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3212" y="3801143"/>
            <a:ext cx="8831780" cy="1727460"/>
          </a:xfrm>
          <a:prstGeom prst="rect">
            <a:avLst/>
          </a:prstGeom>
        </p:spPr>
      </p:pic>
    </p:spTree>
    <p:extLst>
      <p:ext uri="{BB962C8B-B14F-4D97-AF65-F5344CB8AC3E}">
        <p14:creationId xmlns:p14="http://schemas.microsoft.com/office/powerpoint/2010/main" val="106227643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E03FB9-D4A4-4180-A36D-95D860D67CB2}"/>
              </a:ext>
            </a:extLst>
          </p:cNvPr>
          <p:cNvSpPr>
            <a:spLocks noGrp="1"/>
          </p:cNvSpPr>
          <p:nvPr>
            <p:ph type="title"/>
          </p:nvPr>
        </p:nvSpPr>
        <p:spPr/>
        <p:txBody>
          <a:bodyPr/>
          <a:lstStyle/>
          <a:p>
            <a:r>
              <a:rPr lang="en-US" dirty="0" err="1"/>
              <a:t>Qafny</a:t>
            </a:r>
            <a:r>
              <a:rPr lang="en-US" dirty="0"/>
              <a:t> Remarks</a:t>
            </a:r>
          </a:p>
        </p:txBody>
      </p:sp>
      <p:sp>
        <p:nvSpPr>
          <p:cNvPr id="3" name="Content Placeholder 2">
            <a:extLst>
              <a:ext uri="{FF2B5EF4-FFF2-40B4-BE49-F238E27FC236}">
                <a16:creationId xmlns:a16="http://schemas.microsoft.com/office/drawing/2014/main" id="{805E672A-F0B6-4279-A22B-6C7F29B1DC8E}"/>
              </a:ext>
            </a:extLst>
          </p:cNvPr>
          <p:cNvSpPr>
            <a:spLocks noGrp="1"/>
          </p:cNvSpPr>
          <p:nvPr>
            <p:ph idx="1"/>
          </p:nvPr>
        </p:nvSpPr>
        <p:spPr/>
        <p:txBody>
          <a:bodyPr>
            <a:normAutofit/>
          </a:bodyPr>
          <a:lstStyle/>
          <a:p>
            <a:pPr>
              <a:buFont typeface="Wingdings" panose="05000000000000000000" pitchFamily="2" charset="2"/>
              <a:buChar char="q"/>
            </a:pPr>
            <a:r>
              <a:rPr lang="en-US" sz="2800" dirty="0">
                <a:solidFill>
                  <a:schemeClr val="tx1"/>
                </a:solidFill>
              </a:rPr>
              <a:t>An example implementation of </a:t>
            </a:r>
            <a:r>
              <a:rPr lang="en-US" sz="2800" dirty="0" err="1">
                <a:solidFill>
                  <a:schemeClr val="tx1"/>
                </a:solidFill>
              </a:rPr>
              <a:t>Qafny</a:t>
            </a:r>
            <a:r>
              <a:rPr lang="en-US" sz="2800" dirty="0">
                <a:solidFill>
                  <a:schemeClr val="tx1"/>
                </a:solidFill>
              </a:rPr>
              <a:t> is on </a:t>
            </a:r>
            <a:r>
              <a:rPr lang="en-US" sz="2800" dirty="0" err="1">
                <a:solidFill>
                  <a:schemeClr val="tx1"/>
                </a:solidFill>
              </a:rPr>
              <a:t>Dafny</a:t>
            </a:r>
            <a:r>
              <a:rPr lang="en-US" sz="2800" dirty="0">
                <a:solidFill>
                  <a:schemeClr val="tx1"/>
                </a:solidFill>
              </a:rPr>
              <a:t>.</a:t>
            </a:r>
          </a:p>
          <a:p>
            <a:pPr lvl="1">
              <a:buFont typeface="Wingdings" panose="05000000000000000000" pitchFamily="2" charset="2"/>
              <a:buChar char="q"/>
            </a:pPr>
            <a:r>
              <a:rPr lang="en-US" sz="2400" dirty="0">
                <a:solidFill>
                  <a:srgbClr val="00B0F0"/>
                </a:solidFill>
              </a:rPr>
              <a:t>Build with the type system.</a:t>
            </a:r>
          </a:p>
          <a:p>
            <a:pPr lvl="1">
              <a:buFont typeface="Wingdings" panose="05000000000000000000" pitchFamily="2" charset="2"/>
              <a:buChar char="q"/>
            </a:pPr>
            <a:r>
              <a:rPr lang="en-US" sz="2400" dirty="0">
                <a:solidFill>
                  <a:srgbClr val="00B0F0"/>
                </a:solidFill>
              </a:rPr>
              <a:t>View quantum states as the three types.</a:t>
            </a:r>
          </a:p>
          <a:p>
            <a:pPr lvl="1">
              <a:buFont typeface="Wingdings" panose="05000000000000000000" pitchFamily="2" charset="2"/>
              <a:buChar char="q"/>
            </a:pPr>
            <a:r>
              <a:rPr lang="en-US" sz="2400" dirty="0">
                <a:solidFill>
                  <a:srgbClr val="00B0F0"/>
                </a:solidFill>
              </a:rPr>
              <a:t>View quantum ops as array aggregate ops in </a:t>
            </a:r>
            <a:r>
              <a:rPr lang="en-US" sz="2400" dirty="0" err="1">
                <a:solidFill>
                  <a:srgbClr val="00B0F0"/>
                </a:solidFill>
              </a:rPr>
              <a:t>Dafny</a:t>
            </a:r>
            <a:r>
              <a:rPr lang="en-US" sz="2400" dirty="0">
                <a:solidFill>
                  <a:srgbClr val="00B0F0"/>
                </a:solidFill>
              </a:rPr>
              <a:t> with additional theorems.</a:t>
            </a:r>
          </a:p>
          <a:p>
            <a:pPr lvl="1">
              <a:buFont typeface="Wingdings" panose="05000000000000000000" pitchFamily="2" charset="2"/>
              <a:buChar char="q"/>
            </a:pPr>
            <a:r>
              <a:rPr lang="en-US" sz="2400" dirty="0">
                <a:solidFill>
                  <a:srgbClr val="00B0F0"/>
                </a:solidFill>
              </a:rPr>
              <a:t>Type-driven insertions of casting operations.</a:t>
            </a:r>
          </a:p>
          <a:p>
            <a:pPr>
              <a:buFont typeface="Wingdings" panose="05000000000000000000" pitchFamily="2" charset="2"/>
              <a:buChar char="q"/>
            </a:pPr>
            <a:r>
              <a:rPr lang="en-US" sz="2600" dirty="0" err="1">
                <a:solidFill>
                  <a:schemeClr val="tx1"/>
                </a:solidFill>
              </a:rPr>
              <a:t>Qafny</a:t>
            </a:r>
            <a:r>
              <a:rPr lang="en-US" sz="2600" dirty="0">
                <a:solidFill>
                  <a:schemeClr val="tx1"/>
                </a:solidFill>
              </a:rPr>
              <a:t> is also a quantum language.</a:t>
            </a:r>
          </a:p>
          <a:p>
            <a:pPr lvl="1">
              <a:buFont typeface="Wingdings" panose="05000000000000000000" pitchFamily="2" charset="2"/>
              <a:buChar char="q"/>
            </a:pPr>
            <a:r>
              <a:rPr lang="en-US" sz="2400" dirty="0">
                <a:solidFill>
                  <a:srgbClr val="00B0F0"/>
                </a:solidFill>
              </a:rPr>
              <a:t>Compile the language to quantum circuit.</a:t>
            </a:r>
          </a:p>
          <a:p>
            <a:pPr lvl="1">
              <a:buFont typeface="Wingdings" panose="05000000000000000000" pitchFamily="2" charset="2"/>
              <a:buChar char="q"/>
            </a:pPr>
            <a:r>
              <a:rPr lang="en-US" sz="2400" dirty="0">
                <a:solidFill>
                  <a:srgbClr val="00B0F0"/>
                </a:solidFill>
              </a:rPr>
              <a:t>Correctness statement is based on quantum semantics.</a:t>
            </a:r>
          </a:p>
          <a:p>
            <a:pPr>
              <a:buFont typeface="Wingdings" panose="05000000000000000000" pitchFamily="2" charset="2"/>
              <a:buChar char="q"/>
            </a:pPr>
            <a:endParaRPr lang="en-US" sz="2400" dirty="0">
              <a:solidFill>
                <a:srgbClr val="00B0F0"/>
              </a:solidFill>
            </a:endParaRPr>
          </a:p>
        </p:txBody>
      </p:sp>
      <p:sp>
        <p:nvSpPr>
          <p:cNvPr id="4" name="TextBox 3">
            <a:extLst>
              <a:ext uri="{FF2B5EF4-FFF2-40B4-BE49-F238E27FC236}">
                <a16:creationId xmlns:a16="http://schemas.microsoft.com/office/drawing/2014/main" id="{3965E905-743A-4139-870F-B394BFA3CA0D}"/>
              </a:ext>
            </a:extLst>
          </p:cNvPr>
          <p:cNvSpPr txBox="1"/>
          <p:nvPr/>
        </p:nvSpPr>
        <p:spPr>
          <a:xfrm>
            <a:off x="6333793" y="3857414"/>
            <a:ext cx="5858207" cy="461665"/>
          </a:xfrm>
          <a:prstGeom prst="rect">
            <a:avLst/>
          </a:prstGeom>
          <a:noFill/>
        </p:spPr>
        <p:txBody>
          <a:bodyPr wrap="none" rtlCol="0">
            <a:spAutoFit/>
          </a:bodyPr>
          <a:lstStyle/>
          <a:p>
            <a:r>
              <a:rPr lang="en-US" sz="2400" dirty="0">
                <a:solidFill>
                  <a:srgbClr val="FF0000"/>
                </a:solidFill>
              </a:rPr>
              <a:t>Dual views of </a:t>
            </a:r>
            <a:r>
              <a:rPr lang="en-US" sz="2400" dirty="0" err="1">
                <a:solidFill>
                  <a:srgbClr val="FF0000"/>
                </a:solidFill>
              </a:rPr>
              <a:t>Qafny</a:t>
            </a:r>
            <a:r>
              <a:rPr lang="en-US" sz="2400" dirty="0">
                <a:solidFill>
                  <a:srgbClr val="FF0000"/>
                </a:solidFill>
              </a:rPr>
              <a:t> with respect to its utility!</a:t>
            </a:r>
          </a:p>
        </p:txBody>
      </p:sp>
    </p:spTree>
    <p:custDataLst>
      <p:tags r:id="rId1"/>
    </p:custDataLst>
    <p:extLst>
      <p:ext uri="{BB962C8B-B14F-4D97-AF65-F5344CB8AC3E}">
        <p14:creationId xmlns:p14="http://schemas.microsoft.com/office/powerpoint/2010/main" val="1459422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0DFF25-81B5-2A61-C364-FF2527CE4C41}"/>
              </a:ext>
            </a:extLst>
          </p:cNvPr>
          <p:cNvSpPr>
            <a:spLocks noGrp="1"/>
          </p:cNvSpPr>
          <p:nvPr>
            <p:ph type="title"/>
          </p:nvPr>
        </p:nvSpPr>
        <p:spPr/>
        <p:txBody>
          <a:bodyPr/>
          <a:lstStyle/>
          <a:p>
            <a:r>
              <a:rPr lang="en-US" dirty="0"/>
              <a:t>Future Work</a:t>
            </a:r>
          </a:p>
        </p:txBody>
      </p:sp>
      <p:sp>
        <p:nvSpPr>
          <p:cNvPr id="3" name="Content Placeholder 2">
            <a:extLst>
              <a:ext uri="{FF2B5EF4-FFF2-40B4-BE49-F238E27FC236}">
                <a16:creationId xmlns:a16="http://schemas.microsoft.com/office/drawing/2014/main" id="{CF7941F3-75C7-4831-30E1-440B8F69A68B}"/>
              </a:ext>
            </a:extLst>
          </p:cNvPr>
          <p:cNvSpPr>
            <a:spLocks noGrp="1"/>
          </p:cNvSpPr>
          <p:nvPr>
            <p:ph idx="1"/>
          </p:nvPr>
        </p:nvSpPr>
        <p:spPr>
          <a:xfrm>
            <a:off x="1097280" y="1845734"/>
            <a:ext cx="10058400" cy="1583266"/>
          </a:xfrm>
        </p:spPr>
        <p:txBody>
          <a:bodyPr>
            <a:normAutofit/>
          </a:bodyPr>
          <a:lstStyle/>
          <a:p>
            <a:pPr>
              <a:buFont typeface="Wingdings" panose="05000000000000000000" pitchFamily="2" charset="2"/>
              <a:buChar char="q"/>
            </a:pPr>
            <a:r>
              <a:rPr lang="en-US" sz="2400" dirty="0"/>
              <a:t> </a:t>
            </a:r>
            <a:r>
              <a:rPr lang="en-US" sz="2400" dirty="0" err="1"/>
              <a:t>Qafny</a:t>
            </a:r>
            <a:r>
              <a:rPr lang="en-US" sz="2400" dirty="0"/>
              <a:t> will assist in developing quantum programs faster and with fewer bugs.</a:t>
            </a:r>
          </a:p>
          <a:p>
            <a:pPr>
              <a:buFont typeface="Wingdings" panose="05000000000000000000" pitchFamily="2" charset="2"/>
              <a:buChar char="q"/>
            </a:pPr>
            <a:r>
              <a:rPr lang="en-US" sz="2400" dirty="0"/>
              <a:t> Expanding </a:t>
            </a:r>
            <a:r>
              <a:rPr lang="en-US" sz="2400" dirty="0" err="1"/>
              <a:t>Qafny</a:t>
            </a:r>
            <a:r>
              <a:rPr lang="en-US" sz="2400" dirty="0"/>
              <a:t> to cover more use cases.</a:t>
            </a:r>
          </a:p>
          <a:p>
            <a:pPr>
              <a:buFont typeface="Wingdings" panose="05000000000000000000" pitchFamily="2" charset="2"/>
              <a:buChar char="q"/>
            </a:pPr>
            <a:r>
              <a:rPr lang="en-US" sz="2400" dirty="0"/>
              <a:t> Using symbolic execution to help generate pre/post conditions for algorithms.</a:t>
            </a:r>
          </a:p>
        </p:txBody>
      </p:sp>
      <p:pic>
        <p:nvPicPr>
          <p:cNvPr id="5" name="Picture 4" descr="A blue and orange particle with a beam of light between them,">
            <a:extLst>
              <a:ext uri="{FF2B5EF4-FFF2-40B4-BE49-F238E27FC236}">
                <a16:creationId xmlns:a16="http://schemas.microsoft.com/office/drawing/2014/main" id="{C8A973B6-9CC1-F0BA-EB40-ED3C17D3DB49}"/>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1150365" y="3743313"/>
            <a:ext cx="4305300" cy="2422449"/>
          </a:xfrm>
          <a:prstGeom prst="rect">
            <a:avLst/>
          </a:prstGeom>
        </p:spPr>
      </p:pic>
    </p:spTree>
    <p:extLst>
      <p:ext uri="{BB962C8B-B14F-4D97-AF65-F5344CB8AC3E}">
        <p14:creationId xmlns:p14="http://schemas.microsoft.com/office/powerpoint/2010/main" val="859196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5C8D2C1-DA83-420D-9635-D52CE066B5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1" name="Rectangle 10">
            <a:extLst>
              <a:ext uri="{FF2B5EF4-FFF2-40B4-BE49-F238E27FC236}">
                <a16:creationId xmlns:a16="http://schemas.microsoft.com/office/drawing/2014/main" id="{434F74C9-6A0B-409E-AD1C-45B58BE91B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13" name="Straight Connector 12">
            <a:extLst>
              <a:ext uri="{FF2B5EF4-FFF2-40B4-BE49-F238E27FC236}">
                <a16:creationId xmlns:a16="http://schemas.microsoft.com/office/drawing/2014/main" id="{F5486A9D-1265-4B57-91E6-68E666B978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90AA6468-80AC-4DDF-9CFB-C7A9507E20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6" y="0"/>
            <a:ext cx="4584734"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B05B68D0-1308-4B7D-9590-DC5B68595095}"/>
              </a:ext>
            </a:extLst>
          </p:cNvPr>
          <p:cNvSpPr>
            <a:spLocks noGrp="1"/>
          </p:cNvSpPr>
          <p:nvPr>
            <p:ph type="title"/>
          </p:nvPr>
        </p:nvSpPr>
        <p:spPr>
          <a:xfrm>
            <a:off x="457200" y="640080"/>
            <a:ext cx="3659246" cy="2926080"/>
          </a:xfrm>
        </p:spPr>
        <p:txBody>
          <a:bodyPr vert="horz" lIns="91440" tIns="45720" rIns="91440" bIns="45720" rtlCol="0" anchor="b">
            <a:normAutofit/>
          </a:bodyPr>
          <a:lstStyle/>
          <a:p>
            <a:r>
              <a:rPr lang="en-US" sz="4400">
                <a:solidFill>
                  <a:srgbClr val="FFFFFF"/>
                </a:solidFill>
              </a:rPr>
              <a:t>Thank You!</a:t>
            </a:r>
          </a:p>
        </p:txBody>
      </p:sp>
      <p:pic>
        <p:nvPicPr>
          <p:cNvPr id="5" name="Picture 4" descr="Magnifying glass on clear background">
            <a:extLst>
              <a:ext uri="{FF2B5EF4-FFF2-40B4-BE49-F238E27FC236}">
                <a16:creationId xmlns:a16="http://schemas.microsoft.com/office/drawing/2014/main" id="{53E48745-764E-BD81-2ABE-460D661BB5FB}"/>
              </a:ext>
            </a:extLst>
          </p:cNvPr>
          <p:cNvPicPr>
            <a:picLocks noChangeAspect="1"/>
          </p:cNvPicPr>
          <p:nvPr/>
        </p:nvPicPr>
        <p:blipFill rotWithShape="1">
          <a:blip r:embed="rId3"/>
          <a:srcRect l="26386" r="106" b="-1"/>
          <a:stretch/>
        </p:blipFill>
        <p:spPr>
          <a:xfrm>
            <a:off x="4639733" y="10"/>
            <a:ext cx="7552266" cy="6857990"/>
          </a:xfrm>
          <a:prstGeom prst="rect">
            <a:avLst/>
          </a:prstGeom>
        </p:spPr>
      </p:pic>
      <p:sp>
        <p:nvSpPr>
          <p:cNvPr id="17" name="Rectangle 16">
            <a:extLst>
              <a:ext uri="{FF2B5EF4-FFF2-40B4-BE49-F238E27FC236}">
                <a16:creationId xmlns:a16="http://schemas.microsoft.com/office/drawing/2014/main" id="{4AB900CC-5074-4746-A1A4-AF640455BD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475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28437234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E03FB9-D4A4-4180-A36D-95D860D67CB2}"/>
              </a:ext>
            </a:extLst>
          </p:cNvPr>
          <p:cNvSpPr>
            <a:spLocks noGrp="1"/>
          </p:cNvSpPr>
          <p:nvPr>
            <p:ph type="title"/>
          </p:nvPr>
        </p:nvSpPr>
        <p:spPr/>
        <p:txBody>
          <a:bodyPr/>
          <a:lstStyle/>
          <a:p>
            <a:r>
              <a:rPr lang="en-US" dirty="0"/>
              <a:t>Need Tools to Understand/Verify Quantum Programs</a:t>
            </a:r>
          </a:p>
        </p:txBody>
      </p:sp>
      <p:sp>
        <p:nvSpPr>
          <p:cNvPr id="3" name="Content Placeholder 2">
            <a:extLst>
              <a:ext uri="{FF2B5EF4-FFF2-40B4-BE49-F238E27FC236}">
                <a16:creationId xmlns:a16="http://schemas.microsoft.com/office/drawing/2014/main" id="{805E672A-F0B6-4279-A22B-6C7F29B1DC8E}"/>
              </a:ext>
            </a:extLst>
          </p:cNvPr>
          <p:cNvSpPr>
            <a:spLocks noGrp="1"/>
          </p:cNvSpPr>
          <p:nvPr>
            <p:ph idx="1"/>
          </p:nvPr>
        </p:nvSpPr>
        <p:spPr/>
        <p:txBody>
          <a:bodyPr>
            <a:normAutofit/>
          </a:bodyPr>
          <a:lstStyle/>
          <a:p>
            <a:pPr>
              <a:buFont typeface="Wingdings" panose="05000000000000000000" pitchFamily="2" charset="2"/>
              <a:buChar char="q"/>
            </a:pPr>
            <a:r>
              <a:rPr lang="en-US" sz="2800" dirty="0"/>
              <a:t>Most of the work </a:t>
            </a:r>
            <a:r>
              <a:rPr lang="en-US" sz="2800" dirty="0">
                <a:sym typeface="Wingdings" panose="05000000000000000000" pitchFamily="2" charset="2"/>
              </a:rPr>
              <a:t> done by researchers know physics.</a:t>
            </a:r>
          </a:p>
          <a:p>
            <a:pPr>
              <a:buFont typeface="Wingdings" panose="05000000000000000000" pitchFamily="2" charset="2"/>
              <a:buChar char="q"/>
            </a:pPr>
            <a:r>
              <a:rPr lang="en-US" sz="2800" dirty="0">
                <a:sym typeface="Wingdings" panose="05000000000000000000" pitchFamily="2" charset="2"/>
              </a:rPr>
              <a:t>Need tools for general computer programmers to work with.</a:t>
            </a:r>
          </a:p>
          <a:p>
            <a:pPr lvl="1">
              <a:buFont typeface="Wingdings" panose="05000000000000000000" pitchFamily="2" charset="2"/>
              <a:buChar char="q"/>
            </a:pPr>
            <a:r>
              <a:rPr lang="en-US" sz="2400" dirty="0">
                <a:solidFill>
                  <a:srgbClr val="00B0F0"/>
                </a:solidFill>
              </a:rPr>
              <a:t>Quantum computer resources are limited, is there an effective way of representing a program, so that it can run on the limited resource environment?</a:t>
            </a:r>
          </a:p>
          <a:p>
            <a:pPr lvl="1">
              <a:buFont typeface="Wingdings" panose="05000000000000000000" pitchFamily="2" charset="2"/>
              <a:buChar char="q"/>
            </a:pPr>
            <a:r>
              <a:rPr lang="en-US" sz="2400" dirty="0">
                <a:solidFill>
                  <a:srgbClr val="00B0F0"/>
                </a:solidFill>
              </a:rPr>
              <a:t>Quantum terms and states are hard to understand, is there a good way to write and verify quantum programs?</a:t>
            </a:r>
          </a:p>
          <a:p>
            <a:pPr lvl="1">
              <a:buFont typeface="Wingdings" panose="05000000000000000000" pitchFamily="2" charset="2"/>
              <a:buChar char="q"/>
            </a:pPr>
            <a:r>
              <a:rPr lang="en-US" sz="2400" dirty="0">
                <a:solidFill>
                  <a:srgbClr val="00B0F0"/>
                </a:solidFill>
              </a:rPr>
              <a:t>More use cases of quantum algorithms?</a:t>
            </a:r>
          </a:p>
          <a:p>
            <a:pPr lvl="1">
              <a:buFont typeface="Wingdings" panose="05000000000000000000" pitchFamily="2" charset="2"/>
              <a:buChar char="q"/>
            </a:pPr>
            <a:endParaRPr lang="en-US" sz="2200" dirty="0">
              <a:solidFill>
                <a:srgbClr val="00B0F0"/>
              </a:solidFill>
            </a:endParaRPr>
          </a:p>
        </p:txBody>
      </p:sp>
    </p:spTree>
    <p:custDataLst>
      <p:tags r:id="rId1"/>
    </p:custDataLst>
    <p:extLst>
      <p:ext uri="{BB962C8B-B14F-4D97-AF65-F5344CB8AC3E}">
        <p14:creationId xmlns:p14="http://schemas.microsoft.com/office/powerpoint/2010/main" val="2991182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E03FB9-D4A4-4180-A36D-95D860D67CB2}"/>
              </a:ext>
            </a:extLst>
          </p:cNvPr>
          <p:cNvSpPr>
            <a:spLocks noGrp="1"/>
          </p:cNvSpPr>
          <p:nvPr>
            <p:ph type="title"/>
          </p:nvPr>
        </p:nvSpPr>
        <p:spPr/>
        <p:txBody>
          <a:bodyPr/>
          <a:lstStyle/>
          <a:p>
            <a:r>
              <a:rPr lang="en-US" dirty="0" err="1"/>
              <a:t>Qafny</a:t>
            </a:r>
            <a:endParaRPr lang="en-US" dirty="0"/>
          </a:p>
        </p:txBody>
      </p:sp>
      <p:sp>
        <p:nvSpPr>
          <p:cNvPr id="3" name="Content Placeholder 2">
            <a:extLst>
              <a:ext uri="{FF2B5EF4-FFF2-40B4-BE49-F238E27FC236}">
                <a16:creationId xmlns:a16="http://schemas.microsoft.com/office/drawing/2014/main" id="{805E672A-F0B6-4279-A22B-6C7F29B1DC8E}"/>
              </a:ext>
            </a:extLst>
          </p:cNvPr>
          <p:cNvSpPr>
            <a:spLocks noGrp="1"/>
          </p:cNvSpPr>
          <p:nvPr>
            <p:ph idx="1"/>
          </p:nvPr>
        </p:nvSpPr>
        <p:spPr/>
        <p:txBody>
          <a:bodyPr>
            <a:normAutofit/>
          </a:bodyPr>
          <a:lstStyle/>
          <a:p>
            <a:pPr>
              <a:buFont typeface="Wingdings" panose="05000000000000000000" pitchFamily="2" charset="2"/>
              <a:buChar char="q"/>
            </a:pPr>
            <a:r>
              <a:rPr lang="en-US" sz="2800" dirty="0">
                <a:solidFill>
                  <a:schemeClr val="tx1"/>
                </a:solidFill>
              </a:rPr>
              <a:t>A proof system suitable for automatically verifying quantum programs.</a:t>
            </a:r>
          </a:p>
          <a:p>
            <a:pPr lvl="1">
              <a:buFont typeface="Wingdings" panose="05000000000000000000" pitchFamily="2" charset="2"/>
              <a:buChar char="q"/>
            </a:pPr>
            <a:r>
              <a:rPr lang="en-US" sz="2400" dirty="0">
                <a:solidFill>
                  <a:srgbClr val="00B0F0"/>
                </a:solidFill>
              </a:rPr>
              <a:t>Based on classical verification infrastructures: Separation Logic.</a:t>
            </a:r>
          </a:p>
          <a:p>
            <a:pPr>
              <a:buFont typeface="Wingdings" panose="05000000000000000000" pitchFamily="2" charset="2"/>
              <a:buChar char="q"/>
            </a:pPr>
            <a:r>
              <a:rPr lang="en-US" sz="2600" dirty="0">
                <a:solidFill>
                  <a:schemeClr val="tx1"/>
                </a:solidFill>
              </a:rPr>
              <a:t>Dual views of quantum programs.</a:t>
            </a:r>
          </a:p>
          <a:p>
            <a:pPr lvl="1">
              <a:buFont typeface="Wingdings" panose="05000000000000000000" pitchFamily="2" charset="2"/>
              <a:buChar char="q"/>
            </a:pPr>
            <a:r>
              <a:rPr lang="en-US" sz="2400" dirty="0">
                <a:solidFill>
                  <a:srgbClr val="00B0F0"/>
                </a:solidFill>
              </a:rPr>
              <a:t>Quantum states </a:t>
            </a:r>
            <a:r>
              <a:rPr lang="en-US" sz="2400" dirty="0">
                <a:solidFill>
                  <a:srgbClr val="00B0F0"/>
                </a:solidFill>
                <a:sym typeface="Wingdings" panose="05000000000000000000" pitchFamily="2" charset="2"/>
              </a:rPr>
              <a:t></a:t>
            </a:r>
            <a:r>
              <a:rPr lang="en-US" sz="2400" dirty="0">
                <a:solidFill>
                  <a:srgbClr val="00B0F0"/>
                </a:solidFill>
              </a:rPr>
              <a:t> arrays, quantum Ops </a:t>
            </a:r>
            <a:r>
              <a:rPr lang="en-US" sz="2400" dirty="0">
                <a:solidFill>
                  <a:srgbClr val="00B0F0"/>
                </a:solidFill>
                <a:sym typeface="Wingdings" panose="05000000000000000000" pitchFamily="2" charset="2"/>
              </a:rPr>
              <a:t> aggregate array ops.</a:t>
            </a:r>
          </a:p>
          <a:p>
            <a:pPr lvl="1">
              <a:buFont typeface="Wingdings" panose="05000000000000000000" pitchFamily="2" charset="2"/>
              <a:buChar char="q"/>
            </a:pPr>
            <a:r>
              <a:rPr lang="en-US" sz="2400" dirty="0">
                <a:solidFill>
                  <a:srgbClr val="00B0F0"/>
                </a:solidFill>
              </a:rPr>
              <a:t>Enforced by a type system.</a:t>
            </a:r>
          </a:p>
          <a:p>
            <a:pPr>
              <a:buFont typeface="Wingdings" panose="05000000000000000000" pitchFamily="2" charset="2"/>
              <a:buChar char="q"/>
            </a:pPr>
            <a:r>
              <a:rPr lang="en-US" sz="2800" dirty="0">
                <a:solidFill>
                  <a:schemeClr val="tx1"/>
                </a:solidFill>
              </a:rPr>
              <a:t>Verified programs </a:t>
            </a:r>
            <a:r>
              <a:rPr lang="en-US" sz="2800" dirty="0">
                <a:solidFill>
                  <a:schemeClr val="tx1"/>
                </a:solidFill>
                <a:sym typeface="Wingdings" panose="05000000000000000000" pitchFamily="2" charset="2"/>
              </a:rPr>
              <a:t> used in compiled quantum circuits.</a:t>
            </a:r>
          </a:p>
          <a:p>
            <a:pPr lvl="1">
              <a:buFont typeface="Wingdings" panose="05000000000000000000" pitchFamily="2" charset="2"/>
              <a:buChar char="q"/>
            </a:pPr>
            <a:r>
              <a:rPr lang="en-US" sz="2400" dirty="0">
                <a:solidFill>
                  <a:srgbClr val="00B0F0"/>
                </a:solidFill>
                <a:sym typeface="Wingdings" panose="05000000000000000000" pitchFamily="2" charset="2"/>
              </a:rPr>
              <a:t>Verified compilation.</a:t>
            </a:r>
          </a:p>
          <a:p>
            <a:pPr lvl="1">
              <a:buFont typeface="Wingdings" panose="05000000000000000000" pitchFamily="2" charset="2"/>
              <a:buChar char="q"/>
            </a:pPr>
            <a:r>
              <a:rPr lang="en-US" sz="2400" dirty="0">
                <a:solidFill>
                  <a:srgbClr val="00B0F0"/>
                </a:solidFill>
                <a:sym typeface="Wingdings" panose="05000000000000000000" pitchFamily="2" charset="2"/>
              </a:rPr>
              <a:t>Program verification logic different from the compiled circuit semantics.</a:t>
            </a:r>
            <a:endParaRPr lang="en-US" sz="2400" dirty="0">
              <a:solidFill>
                <a:srgbClr val="00B0F0"/>
              </a:solidFill>
            </a:endParaRPr>
          </a:p>
        </p:txBody>
      </p:sp>
    </p:spTree>
    <p:custDataLst>
      <p:tags r:id="rId1"/>
    </p:custDataLst>
    <p:extLst>
      <p:ext uri="{BB962C8B-B14F-4D97-AF65-F5344CB8AC3E}">
        <p14:creationId xmlns:p14="http://schemas.microsoft.com/office/powerpoint/2010/main" val="4044948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E03FB9-D4A4-4180-A36D-95D860D67CB2}"/>
              </a:ext>
            </a:extLst>
          </p:cNvPr>
          <p:cNvSpPr>
            <a:spLocks noGrp="1"/>
          </p:cNvSpPr>
          <p:nvPr>
            <p:ph type="title"/>
          </p:nvPr>
        </p:nvSpPr>
        <p:spPr/>
        <p:txBody>
          <a:bodyPr/>
          <a:lstStyle/>
          <a:p>
            <a:r>
              <a:rPr lang="en-US" dirty="0" err="1"/>
              <a:t>Qafny</a:t>
            </a:r>
            <a:endParaRPr lang="en-US" dirty="0"/>
          </a:p>
        </p:txBody>
      </p:sp>
      <p:sp>
        <p:nvSpPr>
          <p:cNvPr id="3" name="Content Placeholder 2">
            <a:extLst>
              <a:ext uri="{FF2B5EF4-FFF2-40B4-BE49-F238E27FC236}">
                <a16:creationId xmlns:a16="http://schemas.microsoft.com/office/drawing/2014/main" id="{805E672A-F0B6-4279-A22B-6C7F29B1DC8E}"/>
              </a:ext>
            </a:extLst>
          </p:cNvPr>
          <p:cNvSpPr>
            <a:spLocks noGrp="1"/>
          </p:cNvSpPr>
          <p:nvPr>
            <p:ph idx="1"/>
          </p:nvPr>
        </p:nvSpPr>
        <p:spPr/>
        <p:txBody>
          <a:bodyPr>
            <a:normAutofit/>
          </a:bodyPr>
          <a:lstStyle/>
          <a:p>
            <a:pPr>
              <a:buFont typeface="Wingdings" panose="05000000000000000000" pitchFamily="2" charset="2"/>
              <a:buChar char="q"/>
            </a:pPr>
            <a:r>
              <a:rPr lang="en-US" sz="2800" dirty="0">
                <a:solidFill>
                  <a:schemeClr val="tx1"/>
                </a:solidFill>
              </a:rPr>
              <a:t>A proof system suitable for automatically verifying quantum programs.</a:t>
            </a:r>
          </a:p>
          <a:p>
            <a:pPr lvl="1">
              <a:buFont typeface="Wingdings" panose="05000000000000000000" pitchFamily="2" charset="2"/>
              <a:buChar char="q"/>
            </a:pPr>
            <a:r>
              <a:rPr lang="en-US" sz="2400" dirty="0">
                <a:solidFill>
                  <a:srgbClr val="00B0F0"/>
                </a:solidFill>
              </a:rPr>
              <a:t>Based on classical verification infrastructures: Separation Logic.</a:t>
            </a:r>
          </a:p>
          <a:p>
            <a:pPr>
              <a:buFont typeface="Wingdings" panose="05000000000000000000" pitchFamily="2" charset="2"/>
              <a:buChar char="q"/>
            </a:pPr>
            <a:r>
              <a:rPr lang="en-US" sz="2600" dirty="0">
                <a:solidFill>
                  <a:schemeClr val="tx1"/>
                </a:solidFill>
              </a:rPr>
              <a:t>Dual views of quantum programs.</a:t>
            </a:r>
          </a:p>
          <a:p>
            <a:pPr lvl="1">
              <a:buFont typeface="Wingdings" panose="05000000000000000000" pitchFamily="2" charset="2"/>
              <a:buChar char="q"/>
            </a:pPr>
            <a:r>
              <a:rPr lang="en-US" sz="2400" dirty="0">
                <a:solidFill>
                  <a:srgbClr val="00B0F0"/>
                </a:solidFill>
              </a:rPr>
              <a:t>Quantum Ops </a:t>
            </a:r>
            <a:r>
              <a:rPr lang="en-US" sz="2400" dirty="0">
                <a:solidFill>
                  <a:srgbClr val="00B0F0"/>
                </a:solidFill>
                <a:sym typeface="Wingdings" panose="05000000000000000000" pitchFamily="2" charset="2"/>
              </a:rPr>
              <a:t> aggregate array, </a:t>
            </a:r>
            <a:r>
              <a:rPr lang="en-US" sz="2400" dirty="0">
                <a:solidFill>
                  <a:srgbClr val="00B0F0"/>
                </a:solidFill>
              </a:rPr>
              <a:t>quantum states </a:t>
            </a:r>
            <a:r>
              <a:rPr lang="en-US" sz="2400" dirty="0">
                <a:solidFill>
                  <a:srgbClr val="00B0F0"/>
                </a:solidFill>
                <a:sym typeface="Wingdings" panose="05000000000000000000" pitchFamily="2" charset="2"/>
              </a:rPr>
              <a:t></a:t>
            </a:r>
            <a:r>
              <a:rPr lang="en-US" sz="2400" dirty="0">
                <a:solidFill>
                  <a:srgbClr val="00B0F0"/>
                </a:solidFill>
              </a:rPr>
              <a:t> arrays.</a:t>
            </a:r>
          </a:p>
          <a:p>
            <a:pPr lvl="1">
              <a:buFont typeface="Wingdings" panose="05000000000000000000" pitchFamily="2" charset="2"/>
              <a:buChar char="q"/>
            </a:pPr>
            <a:r>
              <a:rPr lang="en-US" sz="2400" dirty="0">
                <a:solidFill>
                  <a:srgbClr val="00B0F0"/>
                </a:solidFill>
              </a:rPr>
              <a:t>Enforce by a type system.</a:t>
            </a:r>
          </a:p>
          <a:p>
            <a:pPr>
              <a:buFont typeface="Wingdings" panose="05000000000000000000" pitchFamily="2" charset="2"/>
              <a:buChar char="q"/>
            </a:pPr>
            <a:r>
              <a:rPr lang="en-US" sz="2800" dirty="0">
                <a:solidFill>
                  <a:schemeClr val="bg1">
                    <a:lumMod val="85000"/>
                  </a:schemeClr>
                </a:solidFill>
              </a:rPr>
              <a:t>Verified programs </a:t>
            </a:r>
            <a:r>
              <a:rPr lang="en-US" sz="2800" dirty="0">
                <a:solidFill>
                  <a:schemeClr val="bg1">
                    <a:lumMod val="85000"/>
                  </a:schemeClr>
                </a:solidFill>
                <a:sym typeface="Wingdings" panose="05000000000000000000" pitchFamily="2" charset="2"/>
              </a:rPr>
              <a:t> used in compiled quantum circuits.</a:t>
            </a:r>
          </a:p>
          <a:p>
            <a:pPr lvl="1">
              <a:buFont typeface="Wingdings" panose="05000000000000000000" pitchFamily="2" charset="2"/>
              <a:buChar char="q"/>
            </a:pPr>
            <a:r>
              <a:rPr lang="en-US" sz="2400" dirty="0">
                <a:solidFill>
                  <a:schemeClr val="bg1">
                    <a:lumMod val="85000"/>
                  </a:schemeClr>
                </a:solidFill>
                <a:sym typeface="Wingdings" panose="05000000000000000000" pitchFamily="2" charset="2"/>
              </a:rPr>
              <a:t>Verified compilation.</a:t>
            </a:r>
          </a:p>
          <a:p>
            <a:pPr lvl="1">
              <a:buFont typeface="Wingdings" panose="05000000000000000000" pitchFamily="2" charset="2"/>
              <a:buChar char="q"/>
            </a:pPr>
            <a:r>
              <a:rPr lang="en-US" sz="2400" dirty="0">
                <a:solidFill>
                  <a:schemeClr val="bg1">
                    <a:lumMod val="85000"/>
                  </a:schemeClr>
                </a:solidFill>
                <a:sym typeface="Wingdings" panose="05000000000000000000" pitchFamily="2" charset="2"/>
              </a:rPr>
              <a:t>Program verification logic different from the compiled circuit semantics.</a:t>
            </a:r>
            <a:endParaRPr lang="en-US" sz="2400" dirty="0">
              <a:solidFill>
                <a:schemeClr val="bg1">
                  <a:lumMod val="85000"/>
                </a:schemeClr>
              </a:solidFill>
            </a:endParaRPr>
          </a:p>
        </p:txBody>
      </p:sp>
      <p:sp>
        <p:nvSpPr>
          <p:cNvPr id="4" name="TextBox 3">
            <a:extLst>
              <a:ext uri="{FF2B5EF4-FFF2-40B4-BE49-F238E27FC236}">
                <a16:creationId xmlns:a16="http://schemas.microsoft.com/office/drawing/2014/main" id="{A9850075-A5B1-4B27-95B1-D21DFBB9831C}"/>
              </a:ext>
            </a:extLst>
          </p:cNvPr>
          <p:cNvSpPr txBox="1"/>
          <p:nvPr/>
        </p:nvSpPr>
        <p:spPr>
          <a:xfrm>
            <a:off x="1507868" y="4701147"/>
            <a:ext cx="10791455" cy="954107"/>
          </a:xfrm>
          <a:prstGeom prst="rect">
            <a:avLst/>
          </a:prstGeom>
          <a:noFill/>
        </p:spPr>
        <p:txBody>
          <a:bodyPr wrap="square" rtlCol="0">
            <a:spAutoFit/>
          </a:bodyPr>
          <a:lstStyle/>
          <a:p>
            <a:r>
              <a:rPr lang="en-US" sz="2800" dirty="0">
                <a:solidFill>
                  <a:srgbClr val="FF0000"/>
                </a:solidFill>
              </a:rPr>
              <a:t>Quantum programs are not effectively </a:t>
            </a:r>
            <a:r>
              <a:rPr lang="en-US" sz="2800" dirty="0" err="1">
                <a:solidFill>
                  <a:srgbClr val="FF0000"/>
                </a:solidFill>
              </a:rPr>
              <a:t>simulatable</a:t>
            </a:r>
            <a:r>
              <a:rPr lang="en-US" sz="2800" dirty="0">
                <a:solidFill>
                  <a:srgbClr val="FF0000"/>
                </a:solidFill>
              </a:rPr>
              <a:t> in classical computers,</a:t>
            </a:r>
          </a:p>
          <a:p>
            <a:r>
              <a:rPr lang="en-US" sz="2800" dirty="0">
                <a:solidFill>
                  <a:srgbClr val="FF0000"/>
                </a:solidFill>
              </a:rPr>
              <a:t>but they are verifiable in the computers.</a:t>
            </a:r>
          </a:p>
        </p:txBody>
      </p:sp>
    </p:spTree>
    <p:custDataLst>
      <p:tags r:id="rId1"/>
    </p:custDataLst>
    <p:extLst>
      <p:ext uri="{BB962C8B-B14F-4D97-AF65-F5344CB8AC3E}">
        <p14:creationId xmlns:p14="http://schemas.microsoft.com/office/powerpoint/2010/main" val="2797344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E03FB9-D4A4-4180-A36D-95D860D67CB2}"/>
              </a:ext>
            </a:extLst>
          </p:cNvPr>
          <p:cNvSpPr>
            <a:spLocks noGrp="1"/>
          </p:cNvSpPr>
          <p:nvPr>
            <p:ph type="title"/>
          </p:nvPr>
        </p:nvSpPr>
        <p:spPr/>
        <p:txBody>
          <a:bodyPr/>
          <a:lstStyle/>
          <a:p>
            <a:r>
              <a:rPr lang="en-US" dirty="0" err="1"/>
              <a:t>Qafny</a:t>
            </a:r>
            <a:r>
              <a:rPr lang="en-US" dirty="0"/>
              <a:t> Today</a:t>
            </a:r>
          </a:p>
        </p:txBody>
      </p:sp>
      <p:sp>
        <p:nvSpPr>
          <p:cNvPr id="3" name="Content Placeholder 2">
            <a:extLst>
              <a:ext uri="{FF2B5EF4-FFF2-40B4-BE49-F238E27FC236}">
                <a16:creationId xmlns:a16="http://schemas.microsoft.com/office/drawing/2014/main" id="{805E672A-F0B6-4279-A22B-6C7F29B1DC8E}"/>
              </a:ext>
            </a:extLst>
          </p:cNvPr>
          <p:cNvSpPr>
            <a:spLocks noGrp="1"/>
          </p:cNvSpPr>
          <p:nvPr>
            <p:ph idx="1"/>
          </p:nvPr>
        </p:nvSpPr>
        <p:spPr/>
        <p:txBody>
          <a:bodyPr>
            <a:normAutofit/>
          </a:bodyPr>
          <a:lstStyle/>
          <a:p>
            <a:pPr>
              <a:buFont typeface="Wingdings" panose="05000000000000000000" pitchFamily="2" charset="2"/>
              <a:buChar char="q"/>
            </a:pPr>
            <a:r>
              <a:rPr lang="en-US" sz="2800" dirty="0">
                <a:solidFill>
                  <a:schemeClr val="tx1"/>
                </a:solidFill>
              </a:rPr>
              <a:t>Quantum states and operations.</a:t>
            </a:r>
          </a:p>
          <a:p>
            <a:pPr>
              <a:buFont typeface="Wingdings" panose="05000000000000000000" pitchFamily="2" charset="2"/>
              <a:buChar char="q"/>
            </a:pPr>
            <a:r>
              <a:rPr lang="en-US" sz="2800" dirty="0" err="1">
                <a:solidFill>
                  <a:schemeClr val="tx1"/>
                </a:solidFill>
              </a:rPr>
              <a:t>Qafny</a:t>
            </a:r>
            <a:r>
              <a:rPr lang="en-US" sz="2800" dirty="0">
                <a:solidFill>
                  <a:schemeClr val="tx1"/>
                </a:solidFill>
              </a:rPr>
              <a:t> design principle.</a:t>
            </a:r>
          </a:p>
          <a:p>
            <a:pPr>
              <a:buFont typeface="Wingdings" panose="05000000000000000000" pitchFamily="2" charset="2"/>
              <a:buChar char="q"/>
            </a:pPr>
            <a:r>
              <a:rPr lang="en-US" sz="2800" dirty="0" err="1">
                <a:solidFill>
                  <a:schemeClr val="tx1"/>
                </a:solidFill>
              </a:rPr>
              <a:t>Qafny</a:t>
            </a:r>
            <a:r>
              <a:rPr lang="en-US" sz="2800" dirty="0">
                <a:solidFill>
                  <a:schemeClr val="tx1"/>
                </a:solidFill>
              </a:rPr>
              <a:t> types.</a:t>
            </a:r>
          </a:p>
          <a:p>
            <a:pPr>
              <a:buFont typeface="Wingdings" panose="05000000000000000000" pitchFamily="2" charset="2"/>
              <a:buChar char="q"/>
            </a:pPr>
            <a:r>
              <a:rPr lang="en-US" sz="2800" dirty="0">
                <a:solidFill>
                  <a:schemeClr val="tx1"/>
                </a:solidFill>
              </a:rPr>
              <a:t>Thoughts of </a:t>
            </a:r>
            <a:r>
              <a:rPr lang="en-US" sz="2800" dirty="0" err="1">
                <a:solidFill>
                  <a:schemeClr val="tx1"/>
                </a:solidFill>
              </a:rPr>
              <a:t>Qafny</a:t>
            </a:r>
            <a:r>
              <a:rPr lang="en-US" sz="2800" dirty="0">
                <a:solidFill>
                  <a:schemeClr val="tx1"/>
                </a:solidFill>
              </a:rPr>
              <a:t> proofs an example.</a:t>
            </a:r>
          </a:p>
          <a:p>
            <a:pPr>
              <a:buFont typeface="Wingdings" panose="05000000000000000000" pitchFamily="2" charset="2"/>
              <a:buChar char="q"/>
            </a:pPr>
            <a:r>
              <a:rPr lang="en-US" sz="2800" dirty="0">
                <a:solidFill>
                  <a:schemeClr val="tx1"/>
                </a:solidFill>
              </a:rPr>
              <a:t>Evaluation.</a:t>
            </a:r>
            <a:endParaRPr lang="en-US" sz="2400" dirty="0">
              <a:solidFill>
                <a:schemeClr val="tx1"/>
              </a:solidFill>
            </a:endParaRPr>
          </a:p>
        </p:txBody>
      </p:sp>
    </p:spTree>
    <p:custDataLst>
      <p:tags r:id="rId1"/>
    </p:custDataLst>
    <p:extLst>
      <p:ext uri="{BB962C8B-B14F-4D97-AF65-F5344CB8AC3E}">
        <p14:creationId xmlns:p14="http://schemas.microsoft.com/office/powerpoint/2010/main" val="310753151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3.3|14.3|5.2|14.6"/>
</p:tagLst>
</file>

<file path=ppt/tags/tag10.xml><?xml version="1.0" encoding="utf-8"?>
<p:tagLst xmlns:a="http://schemas.openxmlformats.org/drawingml/2006/main" xmlns:r="http://schemas.openxmlformats.org/officeDocument/2006/relationships" xmlns:p="http://schemas.openxmlformats.org/presentationml/2006/main">
  <p:tag name="TIMING" val="|50.6"/>
</p:tagLst>
</file>

<file path=ppt/tags/tag11.xml><?xml version="1.0" encoding="utf-8"?>
<p:tagLst xmlns:a="http://schemas.openxmlformats.org/drawingml/2006/main" xmlns:r="http://schemas.openxmlformats.org/officeDocument/2006/relationships" xmlns:p="http://schemas.openxmlformats.org/presentationml/2006/main">
  <p:tag name="TIMING" val="|48.2"/>
</p:tagLst>
</file>

<file path=ppt/tags/tag12.xml><?xml version="1.0" encoding="utf-8"?>
<p:tagLst xmlns:a="http://schemas.openxmlformats.org/drawingml/2006/main" xmlns:r="http://schemas.openxmlformats.org/officeDocument/2006/relationships" xmlns:p="http://schemas.openxmlformats.org/presentationml/2006/main">
  <p:tag name="TIMING" val="|29.6"/>
</p:tagLst>
</file>

<file path=ppt/tags/tag13.xml><?xml version="1.0" encoding="utf-8"?>
<p:tagLst xmlns:a="http://schemas.openxmlformats.org/drawingml/2006/main" xmlns:r="http://schemas.openxmlformats.org/officeDocument/2006/relationships" xmlns:p="http://schemas.openxmlformats.org/presentationml/2006/main">
  <p:tag name="TIMING" val="|26.4|19.3"/>
</p:tagLst>
</file>

<file path=ppt/tags/tag14.xml><?xml version="1.0" encoding="utf-8"?>
<p:tagLst xmlns:a="http://schemas.openxmlformats.org/drawingml/2006/main" xmlns:r="http://schemas.openxmlformats.org/officeDocument/2006/relationships" xmlns:p="http://schemas.openxmlformats.org/presentationml/2006/main">
  <p:tag name="TIMING" val="|48.2"/>
</p:tagLst>
</file>

<file path=ppt/tags/tag2.xml><?xml version="1.0" encoding="utf-8"?>
<p:tagLst xmlns:a="http://schemas.openxmlformats.org/drawingml/2006/main" xmlns:r="http://schemas.openxmlformats.org/officeDocument/2006/relationships" xmlns:p="http://schemas.openxmlformats.org/presentationml/2006/main">
  <p:tag name="TIMING" val="|25.1|10.3|27.9|22.4|46.2"/>
</p:tagLst>
</file>

<file path=ppt/tags/tag3.xml><?xml version="1.0" encoding="utf-8"?>
<p:tagLst xmlns:a="http://schemas.openxmlformats.org/drawingml/2006/main" xmlns:r="http://schemas.openxmlformats.org/officeDocument/2006/relationships" xmlns:p="http://schemas.openxmlformats.org/presentationml/2006/main">
  <p:tag name="TIMING" val="|6|47.3|34.8"/>
</p:tagLst>
</file>

<file path=ppt/tags/tag4.xml><?xml version="1.0" encoding="utf-8"?>
<p:tagLst xmlns:a="http://schemas.openxmlformats.org/drawingml/2006/main" xmlns:r="http://schemas.openxmlformats.org/officeDocument/2006/relationships" xmlns:p="http://schemas.openxmlformats.org/presentationml/2006/main">
  <p:tag name="TIMING" val="|1.7"/>
</p:tagLst>
</file>

<file path=ppt/tags/tag5.xml><?xml version="1.0" encoding="utf-8"?>
<p:tagLst xmlns:a="http://schemas.openxmlformats.org/drawingml/2006/main" xmlns:r="http://schemas.openxmlformats.org/officeDocument/2006/relationships" xmlns:p="http://schemas.openxmlformats.org/presentationml/2006/main">
  <p:tag name="TIMING" val="|0.1|0.8|0.6"/>
</p:tagLst>
</file>

<file path=ppt/tags/tag6.xml><?xml version="1.0" encoding="utf-8"?>
<p:tagLst xmlns:a="http://schemas.openxmlformats.org/drawingml/2006/main" xmlns:r="http://schemas.openxmlformats.org/officeDocument/2006/relationships" xmlns:p="http://schemas.openxmlformats.org/presentationml/2006/main">
  <p:tag name="TIMING" val="|14.4|6.3|3.7|7.3|9.4|2.7|14.4"/>
</p:tagLst>
</file>

<file path=ppt/tags/tag7.xml><?xml version="1.0" encoding="utf-8"?>
<p:tagLst xmlns:a="http://schemas.openxmlformats.org/drawingml/2006/main" xmlns:r="http://schemas.openxmlformats.org/officeDocument/2006/relationships" xmlns:p="http://schemas.openxmlformats.org/presentationml/2006/main">
  <p:tag name="TIMING" val="|40.9"/>
</p:tagLst>
</file>

<file path=ppt/tags/tag8.xml><?xml version="1.0" encoding="utf-8"?>
<p:tagLst xmlns:a="http://schemas.openxmlformats.org/drawingml/2006/main" xmlns:r="http://schemas.openxmlformats.org/officeDocument/2006/relationships" xmlns:p="http://schemas.openxmlformats.org/presentationml/2006/main">
  <p:tag name="TIMING" val="|12.8"/>
</p:tagLst>
</file>

<file path=ppt/tags/tag9.xml><?xml version="1.0" encoding="utf-8"?>
<p:tagLst xmlns:a="http://schemas.openxmlformats.org/drawingml/2006/main" xmlns:r="http://schemas.openxmlformats.org/officeDocument/2006/relationships" xmlns:p="http://schemas.openxmlformats.org/presentationml/2006/main">
  <p:tag name="TIMING" val="|29.2|8.4|17"/>
</p:tagLst>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4601</TotalTime>
  <Words>4908</Words>
  <Application>Microsoft Office PowerPoint</Application>
  <PresentationFormat>Widescreen</PresentationFormat>
  <Paragraphs>473</Paragraphs>
  <Slides>58</Slides>
  <Notes>58</Notes>
  <HiddenSlides>18</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58</vt:i4>
      </vt:variant>
    </vt:vector>
  </HeadingPairs>
  <TitlesOfParts>
    <vt:vector size="65" baseType="lpstr">
      <vt:lpstr>Calibri</vt:lpstr>
      <vt:lpstr>Calibri (Body)</vt:lpstr>
      <vt:lpstr>Calibri Light</vt:lpstr>
      <vt:lpstr>Cambria Math</vt:lpstr>
      <vt:lpstr>HelveticaNeue-Bold</vt:lpstr>
      <vt:lpstr>Wingdings</vt:lpstr>
      <vt:lpstr>Retrospect</vt:lpstr>
      <vt:lpstr>Qafny: A Quantum-Program Verifier</vt:lpstr>
      <vt:lpstr>Quantum Computing</vt:lpstr>
      <vt:lpstr>Quantum Computing</vt:lpstr>
      <vt:lpstr>Why?</vt:lpstr>
      <vt:lpstr>Current Situation</vt:lpstr>
      <vt:lpstr>Need Tools to Understand/Verify Quantum Programs</vt:lpstr>
      <vt:lpstr>Qafny</vt:lpstr>
      <vt:lpstr>Qafny</vt:lpstr>
      <vt:lpstr>Qafny Today</vt:lpstr>
      <vt:lpstr>How quantum programs work? Quantum won’t replace your laptop.</vt:lpstr>
      <vt:lpstr>This is the “qram” model.</vt:lpstr>
      <vt:lpstr>Shor’s algorithm de-factorizes integer N.</vt:lpstr>
      <vt:lpstr>Shor’s algorithm de-factorizes integer N.</vt:lpstr>
      <vt:lpstr>Shor’s algorithm de-factorizes integer N.</vt:lpstr>
      <vt:lpstr>Shor’s algorithm de-factorizes integer N.</vt:lpstr>
      <vt:lpstr>Shor’s algorithm de-factorizes integer N.</vt:lpstr>
      <vt:lpstr>Quantum states are different.</vt:lpstr>
      <vt:lpstr>Quantum states allow superposition.</vt:lpstr>
      <vt:lpstr>Quantum states allow superposition.</vt:lpstr>
      <vt:lpstr>Quantum operations for superposition</vt:lpstr>
      <vt:lpstr>Quantum Component General Structures</vt:lpstr>
      <vt:lpstr>A Quantum Algorithm – Shor’s</vt:lpstr>
      <vt:lpstr>A Quantum Algorithm – Shor’s</vt:lpstr>
      <vt:lpstr>Quantum State Preparations</vt:lpstr>
      <vt:lpstr>Applying H gates resulting in two forms.</vt:lpstr>
      <vt:lpstr>Applying H gates resulting in two forms.</vt:lpstr>
      <vt:lpstr>Ket state notation is universal.</vt:lpstr>
      <vt:lpstr>Ket state notation is universal.</vt:lpstr>
      <vt:lpstr>Model Quantum Entanglement</vt:lpstr>
      <vt:lpstr>Quantum entanglement in ket states.</vt:lpstr>
      <vt:lpstr>Quantum entanglement in ket states.</vt:lpstr>
      <vt:lpstr>Measuring an entangled state.</vt:lpstr>
      <vt:lpstr>Measuring an entangled state.</vt:lpstr>
      <vt:lpstr>Qafny Design Principle</vt:lpstr>
      <vt:lpstr>The idea can be generalized.</vt:lpstr>
      <vt:lpstr>The idea can be generalized.</vt:lpstr>
      <vt:lpstr>The idea can be generalized.</vt:lpstr>
      <vt:lpstr>Proof using a Qafny type (Before H).</vt:lpstr>
      <vt:lpstr>Example proof using Qafny type (after H).</vt:lpstr>
      <vt:lpstr>Example proof using Qafny type (cast).</vt:lpstr>
      <vt:lpstr>Example proof using Qafny type (cast).</vt:lpstr>
      <vt:lpstr>Example proof using Qafny type (cast).</vt:lpstr>
      <vt:lpstr>Example proof using Qafny type (CNOT).</vt:lpstr>
      <vt:lpstr>After the CNOT gate application.</vt:lpstr>
      <vt:lpstr>After the CNOT gate application.</vt:lpstr>
      <vt:lpstr>After the CNOT gate application.</vt:lpstr>
      <vt:lpstr>After the CNOT gate application.</vt:lpstr>
      <vt:lpstr>Abstract the circuit as a program.</vt:lpstr>
      <vt:lpstr>Qafny Code</vt:lpstr>
      <vt:lpstr>Works for general cases – GHZ.</vt:lpstr>
      <vt:lpstr>Works for general cases – GHZ.</vt:lpstr>
      <vt:lpstr>Works for general cases – GHZ.</vt:lpstr>
      <vt:lpstr>Works for general cases – GHZ.</vt:lpstr>
      <vt:lpstr>GHZ Code</vt:lpstr>
      <vt:lpstr>Qafny Evaluation</vt:lpstr>
      <vt:lpstr>Qafny Remarks</vt:lpstr>
      <vt:lpstr>Future Work</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When Quantum Computing Meet Computer Science</dc:title>
  <dc:creator>Li, Liyi</dc:creator>
  <cp:lastModifiedBy>Allard, Henry</cp:lastModifiedBy>
  <cp:revision>365</cp:revision>
  <dcterms:created xsi:type="dcterms:W3CDTF">2023-01-21T22:24:34Z</dcterms:created>
  <dcterms:modified xsi:type="dcterms:W3CDTF">2024-09-06T14:29:44Z</dcterms:modified>
</cp:coreProperties>
</file>